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7" Type="http://schemas.microsoft.com/office/2020/02/relationships/classificationlabels" Target="docMetadata/LabelInfo.xml"/><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73" r:id="rId4"/>
  </p:sldMasterIdLst>
  <p:notesMasterIdLst>
    <p:notesMasterId r:id="rId43"/>
  </p:notesMasterIdLst>
  <p:handoutMasterIdLst>
    <p:handoutMasterId r:id="rId44"/>
  </p:handoutMasterIdLst>
  <p:sldIdLst>
    <p:sldId id="2145707332" r:id="rId5"/>
    <p:sldId id="2145707333" r:id="rId6"/>
    <p:sldId id="2145707334" r:id="rId7"/>
    <p:sldId id="2145707328" r:id="rId8"/>
    <p:sldId id="2145707340" r:id="rId9"/>
    <p:sldId id="2145707352" r:id="rId10"/>
    <p:sldId id="2145707353" r:id="rId11"/>
    <p:sldId id="2145707354" r:id="rId12"/>
    <p:sldId id="2145707355" r:id="rId13"/>
    <p:sldId id="2145707356" r:id="rId14"/>
    <p:sldId id="2145707357" r:id="rId15"/>
    <p:sldId id="2145707358" r:id="rId16"/>
    <p:sldId id="2145707372" r:id="rId17"/>
    <p:sldId id="2145707359" r:id="rId18"/>
    <p:sldId id="2145707367" r:id="rId19"/>
    <p:sldId id="2145707360" r:id="rId20"/>
    <p:sldId id="2145707362" r:id="rId21"/>
    <p:sldId id="2145707368" r:id="rId22"/>
    <p:sldId id="2145707363" r:id="rId23"/>
    <p:sldId id="2145707364" r:id="rId24"/>
    <p:sldId id="2145707365" r:id="rId25"/>
    <p:sldId id="2145707371" r:id="rId26"/>
    <p:sldId id="2145707373" r:id="rId27"/>
    <p:sldId id="2147482510" r:id="rId28"/>
    <p:sldId id="2145707370" r:id="rId29"/>
    <p:sldId id="1923" r:id="rId30"/>
    <p:sldId id="2147482503" r:id="rId31"/>
    <p:sldId id="2147482501" r:id="rId32"/>
    <p:sldId id="2147482478" r:id="rId33"/>
    <p:sldId id="2147482480" r:id="rId34"/>
    <p:sldId id="2147482504" r:id="rId35"/>
    <p:sldId id="2147482505" r:id="rId36"/>
    <p:sldId id="2147482507" r:id="rId37"/>
    <p:sldId id="2147482508" r:id="rId38"/>
    <p:sldId id="2145707351" r:id="rId39"/>
    <p:sldId id="2145707366" r:id="rId40"/>
    <p:sldId id="2145707297" r:id="rId41"/>
    <p:sldId id="2145707271" r:id="rId4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rah Wilkinson" initials="SW" lastIdx="1" clrIdx="0">
    <p:extLst>
      <p:ext uri="{19B8F6BF-5375-455C-9EA6-DF929625EA0E}">
        <p15:presenceInfo xmlns:p15="http://schemas.microsoft.com/office/powerpoint/2012/main" userId="1186059c3be801a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25563"/>
    <a:srgbClr val="F6F8F8"/>
    <a:srgbClr val="80D2CC"/>
    <a:srgbClr val="99DBD6"/>
    <a:srgbClr val="99DDEB"/>
    <a:srgbClr val="80D4E7"/>
    <a:srgbClr val="005EB8"/>
    <a:srgbClr val="E8EDEE"/>
    <a:srgbClr val="003087"/>
    <a:srgbClr val="82D1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17E940B-7A78-433A-9063-6C9FEEAEDAC3}" v="5" dt="2025-12-10T17:02:09.31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6" d="100"/>
          <a:sy n="96" d="100"/>
        </p:scale>
        <p:origin x="48" y="64"/>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viewProps" Target="viewProps.xml"/><Relationship Id="rId50"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4.xml"/><Relationship Id="rId51" Type="http://schemas.microsoft.com/office/2015/10/relationships/revisionInfo" Target="revisionInfo.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NTER, John (NHS ENGLAND)" userId="3a7ae276-9ecf-48d6-970b-4f0a61388d59" providerId="ADAL" clId="{2FB09C6A-861C-49B3-B188-0AD157CAFA87}"/>
    <pc:docChg chg="undo custSel addSld delSld modSld sldOrd">
      <pc:chgData name="WINTER, John (NHS ENGLAND)" userId="3a7ae276-9ecf-48d6-970b-4f0a61388d59" providerId="ADAL" clId="{2FB09C6A-861C-49B3-B188-0AD157CAFA87}" dt="2025-12-10T17:06:38.469" v="984" actId="14100"/>
      <pc:docMkLst>
        <pc:docMk/>
      </pc:docMkLst>
      <pc:sldChg chg="modSp mod ord">
        <pc:chgData name="WINTER, John (NHS ENGLAND)" userId="3a7ae276-9ecf-48d6-970b-4f0a61388d59" providerId="ADAL" clId="{2FB09C6A-861C-49B3-B188-0AD157CAFA87}" dt="2025-12-10T16:40:58.808" v="519" actId="6549"/>
        <pc:sldMkLst>
          <pc:docMk/>
          <pc:sldMk cId="405571304" sldId="2145707351"/>
        </pc:sldMkLst>
        <pc:spChg chg="mod">
          <ac:chgData name="WINTER, John (NHS ENGLAND)" userId="3a7ae276-9ecf-48d6-970b-4f0a61388d59" providerId="ADAL" clId="{2FB09C6A-861C-49B3-B188-0AD157CAFA87}" dt="2025-12-10T16:08:04.227" v="229" actId="14100"/>
          <ac:spMkLst>
            <pc:docMk/>
            <pc:sldMk cId="405571304" sldId="2145707351"/>
            <ac:spMk id="7" creationId="{D540DFD2-33F0-ACD2-71EA-FB51ABDEEEDE}"/>
          </ac:spMkLst>
        </pc:spChg>
        <pc:spChg chg="mod">
          <ac:chgData name="WINTER, John (NHS ENGLAND)" userId="3a7ae276-9ecf-48d6-970b-4f0a61388d59" providerId="ADAL" clId="{2FB09C6A-861C-49B3-B188-0AD157CAFA87}" dt="2025-12-10T16:40:58.808" v="519" actId="6549"/>
          <ac:spMkLst>
            <pc:docMk/>
            <pc:sldMk cId="405571304" sldId="2145707351"/>
            <ac:spMk id="12" creationId="{81201E13-BC34-803E-F4C3-CCDD29E13EB5}"/>
          </ac:spMkLst>
        </pc:spChg>
      </pc:sldChg>
      <pc:sldChg chg="delSp modSp new del mod">
        <pc:chgData name="WINTER, John (NHS ENGLAND)" userId="3a7ae276-9ecf-48d6-970b-4f0a61388d59" providerId="ADAL" clId="{2FB09C6A-861C-49B3-B188-0AD157CAFA87}" dt="2025-12-10T16:32:51.147" v="513" actId="2696"/>
        <pc:sldMkLst>
          <pc:docMk/>
          <pc:sldMk cId="1626745861" sldId="2147482509"/>
        </pc:sldMkLst>
        <pc:spChg chg="mod">
          <ac:chgData name="WINTER, John (NHS ENGLAND)" userId="3a7ae276-9ecf-48d6-970b-4f0a61388d59" providerId="ADAL" clId="{2FB09C6A-861C-49B3-B188-0AD157CAFA87}" dt="2025-12-10T16:31:58.059" v="423" actId="20577"/>
          <ac:spMkLst>
            <pc:docMk/>
            <pc:sldMk cId="1626745861" sldId="2147482509"/>
            <ac:spMk id="2" creationId="{D6D8B266-3B3B-F246-7007-FD3B4680139A}"/>
          </ac:spMkLst>
        </pc:spChg>
        <pc:spChg chg="del mod">
          <ac:chgData name="WINTER, John (NHS ENGLAND)" userId="3a7ae276-9ecf-48d6-970b-4f0a61388d59" providerId="ADAL" clId="{2FB09C6A-861C-49B3-B188-0AD157CAFA87}" dt="2025-12-10T16:32:02.039" v="425" actId="478"/>
          <ac:spMkLst>
            <pc:docMk/>
            <pc:sldMk cId="1626745861" sldId="2147482509"/>
            <ac:spMk id="3" creationId="{BC3C0D8C-27E8-F374-4497-C23F59A0F974}"/>
          </ac:spMkLst>
        </pc:spChg>
        <pc:spChg chg="mod">
          <ac:chgData name="WINTER, John (NHS ENGLAND)" userId="3a7ae276-9ecf-48d6-970b-4f0a61388d59" providerId="ADAL" clId="{2FB09C6A-861C-49B3-B188-0AD157CAFA87}" dt="2025-12-10T16:32:30.304" v="512" actId="14100"/>
          <ac:spMkLst>
            <pc:docMk/>
            <pc:sldMk cId="1626745861" sldId="2147482509"/>
            <ac:spMk id="4" creationId="{C6E659D3-FCB3-0583-1CA8-574DBD6B1CD9}"/>
          </ac:spMkLst>
        </pc:spChg>
      </pc:sldChg>
      <pc:sldChg chg="delSp modSp new del mod ord">
        <pc:chgData name="WINTER, John (NHS ENGLAND)" userId="3a7ae276-9ecf-48d6-970b-4f0a61388d59" providerId="ADAL" clId="{2FB09C6A-861C-49B3-B188-0AD157CAFA87}" dt="2025-12-10T17:04:40.571" v="964" actId="2696"/>
        <pc:sldMkLst>
          <pc:docMk/>
          <pc:sldMk cId="2035995116" sldId="2147482509"/>
        </pc:sldMkLst>
        <pc:spChg chg="mod">
          <ac:chgData name="WINTER, John (NHS ENGLAND)" userId="3a7ae276-9ecf-48d6-970b-4f0a61388d59" providerId="ADAL" clId="{2FB09C6A-861C-49B3-B188-0AD157CAFA87}" dt="2025-12-10T17:00:51.157" v="845" actId="6549"/>
          <ac:spMkLst>
            <pc:docMk/>
            <pc:sldMk cId="2035995116" sldId="2147482509"/>
            <ac:spMk id="2" creationId="{39F345DF-BE1E-C2C0-7687-A9257CD30772}"/>
          </ac:spMkLst>
        </pc:spChg>
        <pc:spChg chg="del mod">
          <ac:chgData name="WINTER, John (NHS ENGLAND)" userId="3a7ae276-9ecf-48d6-970b-4f0a61388d59" providerId="ADAL" clId="{2FB09C6A-861C-49B3-B188-0AD157CAFA87}" dt="2025-12-10T16:57:30.521" v="624" actId="478"/>
          <ac:spMkLst>
            <pc:docMk/>
            <pc:sldMk cId="2035995116" sldId="2147482509"/>
            <ac:spMk id="3" creationId="{B299AC88-801F-34B5-29AC-242288419509}"/>
          </ac:spMkLst>
        </pc:spChg>
        <pc:spChg chg="mod">
          <ac:chgData name="WINTER, John (NHS ENGLAND)" userId="3a7ae276-9ecf-48d6-970b-4f0a61388d59" providerId="ADAL" clId="{2FB09C6A-861C-49B3-B188-0AD157CAFA87}" dt="2025-12-10T17:01:12.176" v="846" actId="6549"/>
          <ac:spMkLst>
            <pc:docMk/>
            <pc:sldMk cId="2035995116" sldId="2147482509"/>
            <ac:spMk id="4" creationId="{81839CD2-B652-EA55-FD28-CF49E9AE9A16}"/>
          </ac:spMkLst>
        </pc:spChg>
      </pc:sldChg>
      <pc:sldChg chg="addSp delSp modSp add mod">
        <pc:chgData name="WINTER, John (NHS ENGLAND)" userId="3a7ae276-9ecf-48d6-970b-4f0a61388d59" providerId="ADAL" clId="{2FB09C6A-861C-49B3-B188-0AD157CAFA87}" dt="2025-12-10T17:06:38.469" v="984" actId="14100"/>
        <pc:sldMkLst>
          <pc:docMk/>
          <pc:sldMk cId="2313144074" sldId="2147482510"/>
        </pc:sldMkLst>
        <pc:spChg chg="del mod">
          <ac:chgData name="WINTER, John (NHS ENGLAND)" userId="3a7ae276-9ecf-48d6-970b-4f0a61388d59" providerId="ADAL" clId="{2FB09C6A-861C-49B3-B188-0AD157CAFA87}" dt="2025-12-10T17:02:15.423" v="854"/>
          <ac:spMkLst>
            <pc:docMk/>
            <pc:sldMk cId="2313144074" sldId="2147482510"/>
            <ac:spMk id="3" creationId="{8523FBA4-EAA3-C31B-315B-A4FEF51B5413}"/>
          </ac:spMkLst>
        </pc:spChg>
        <pc:spChg chg="add mod">
          <ac:chgData name="WINTER, John (NHS ENGLAND)" userId="3a7ae276-9ecf-48d6-970b-4f0a61388d59" providerId="ADAL" clId="{2FB09C6A-861C-49B3-B188-0AD157CAFA87}" dt="2025-12-10T17:06:38.469" v="984" actId="14100"/>
          <ac:spMkLst>
            <pc:docMk/>
            <pc:sldMk cId="2313144074" sldId="2147482510"/>
            <ac:spMk id="4" creationId="{F2108576-7043-663E-A413-77B12E8DCC91}"/>
          </ac:spMkLst>
        </pc:spChg>
        <pc:spChg chg="mod">
          <ac:chgData name="WINTER, John (NHS ENGLAND)" userId="3a7ae276-9ecf-48d6-970b-4f0a61388d59" providerId="ADAL" clId="{2FB09C6A-861C-49B3-B188-0AD157CAFA87}" dt="2025-12-10T17:02:09.317" v="851"/>
          <ac:spMkLst>
            <pc:docMk/>
            <pc:sldMk cId="2313144074" sldId="2147482510"/>
            <ac:spMk id="7" creationId="{9F96DDE4-CBF6-4BE8-9E74-ACA1AC98067A}"/>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A2EEC95-64DF-BC69-FC71-A682B404867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E9611872-9401-5D00-CCCA-46DDE0B8B9C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3C6D816-94D6-40FC-B977-F8A94C7E4824}" type="datetimeFigureOut">
              <a:rPr lang="en-GB" smtClean="0"/>
              <a:t>10/12/2025</a:t>
            </a:fld>
            <a:endParaRPr lang="en-GB"/>
          </a:p>
        </p:txBody>
      </p:sp>
      <p:sp>
        <p:nvSpPr>
          <p:cNvPr id="4" name="Footer Placeholder 3">
            <a:extLst>
              <a:ext uri="{FF2B5EF4-FFF2-40B4-BE49-F238E27FC236}">
                <a16:creationId xmlns:a16="http://schemas.microsoft.com/office/drawing/2014/main" id="{46056112-4593-5EC1-B7DA-2B07022F7AC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019C22BD-2C7D-A062-42A2-EA161F716A2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00EB188-56CE-4FCB-8130-436851797F69}" type="slidenum">
              <a:rPr lang="en-GB" smtClean="0"/>
              <a:t>‹#›</a:t>
            </a:fld>
            <a:endParaRPr lang="en-GB"/>
          </a:p>
        </p:txBody>
      </p:sp>
    </p:spTree>
    <p:extLst>
      <p:ext uri="{BB962C8B-B14F-4D97-AF65-F5344CB8AC3E}">
        <p14:creationId xmlns:p14="http://schemas.microsoft.com/office/powerpoint/2010/main" val="31621816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EED4C3-48B6-4E4A-9B0F-8051E56348DC}" type="datetimeFigureOut">
              <a:rPr lang="en-GB" smtClean="0"/>
              <a:t>10/12/2025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4EC7EF-95E1-3D44-A982-BC7A3E9C617E}" type="slidenum">
              <a:rPr lang="en-GB" smtClean="0"/>
              <a:t>‹#›</a:t>
            </a:fld>
            <a:endParaRPr lang="en-GB"/>
          </a:p>
        </p:txBody>
      </p:sp>
    </p:spTree>
    <p:extLst>
      <p:ext uri="{BB962C8B-B14F-4D97-AF65-F5344CB8AC3E}">
        <p14:creationId xmlns:p14="http://schemas.microsoft.com/office/powerpoint/2010/main" val="15016331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r>
              <a:rPr lang="en-GB"/>
              <a:t>Standard title slide</a:t>
            </a:r>
          </a:p>
        </p:txBody>
      </p:sp>
      <p:sp>
        <p:nvSpPr>
          <p:cNvPr id="4" name="Slide Number Placeholder 3"/>
          <p:cNvSpPr>
            <a:spLocks noGrp="1"/>
          </p:cNvSpPr>
          <p:nvPr>
            <p:ph type="sldNum" sz="quarter" idx="5"/>
          </p:nvPr>
        </p:nvSpPr>
        <p:spPr/>
        <p:txBody>
          <a:bodyPr/>
          <a:lstStyle/>
          <a:p>
            <a:fld id="{9A4EC7EF-95E1-3D44-A982-BC7A3E9C617E}" type="slidenum">
              <a:rPr lang="en-GB" smtClean="0"/>
              <a:t>1</a:t>
            </a:fld>
            <a:endParaRPr lang="en-GB"/>
          </a:p>
        </p:txBody>
      </p:sp>
    </p:spTree>
    <p:extLst>
      <p:ext uri="{BB962C8B-B14F-4D97-AF65-F5344CB8AC3E}">
        <p14:creationId xmlns:p14="http://schemas.microsoft.com/office/powerpoint/2010/main" val="2475756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771393-6B19-C091-7471-FBCFE1C9CA0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EC3F2B0-8ADD-3E6A-B268-71BFAE641E3F}"/>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2B71DBB3-64CA-70D8-7F89-F3FB3B763D6C}"/>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65E6EA0F-B1BA-7468-49CC-2DBD02A7320A}"/>
              </a:ext>
            </a:extLst>
          </p:cNvPr>
          <p:cNvSpPr>
            <a:spLocks noGrp="1"/>
          </p:cNvSpPr>
          <p:nvPr>
            <p:ph type="sldNum" sz="quarter" idx="5"/>
          </p:nvPr>
        </p:nvSpPr>
        <p:spPr/>
        <p:txBody>
          <a:bodyPr/>
          <a:lstStyle/>
          <a:p>
            <a:fld id="{9A4EC7EF-95E1-3D44-A982-BC7A3E9C617E}" type="slidenum">
              <a:rPr lang="en-GB" smtClean="0"/>
              <a:t>10</a:t>
            </a:fld>
            <a:endParaRPr lang="en-GB"/>
          </a:p>
        </p:txBody>
      </p:sp>
    </p:spTree>
    <p:extLst>
      <p:ext uri="{BB962C8B-B14F-4D97-AF65-F5344CB8AC3E}">
        <p14:creationId xmlns:p14="http://schemas.microsoft.com/office/powerpoint/2010/main" val="19125783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9832CC-14EF-1E23-FE6E-B6535AFC888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97A3684-9381-768E-FC6E-7616B496B180}"/>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92F14F22-63B0-6A28-FA3B-061A260294CF}"/>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ED1FB28C-9C08-7EAE-5EEB-075BEBAC7300}"/>
              </a:ext>
            </a:extLst>
          </p:cNvPr>
          <p:cNvSpPr>
            <a:spLocks noGrp="1"/>
          </p:cNvSpPr>
          <p:nvPr>
            <p:ph type="sldNum" sz="quarter" idx="5"/>
          </p:nvPr>
        </p:nvSpPr>
        <p:spPr/>
        <p:txBody>
          <a:bodyPr/>
          <a:lstStyle/>
          <a:p>
            <a:fld id="{9A4EC7EF-95E1-3D44-A982-BC7A3E9C617E}" type="slidenum">
              <a:rPr lang="en-GB" smtClean="0"/>
              <a:t>11</a:t>
            </a:fld>
            <a:endParaRPr lang="en-GB"/>
          </a:p>
        </p:txBody>
      </p:sp>
    </p:spTree>
    <p:extLst>
      <p:ext uri="{BB962C8B-B14F-4D97-AF65-F5344CB8AC3E}">
        <p14:creationId xmlns:p14="http://schemas.microsoft.com/office/powerpoint/2010/main" val="2484506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BE6B5D-20B1-C4BC-D668-C94EB6A81B5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1976461-AF46-19B1-FEE2-72548B5EBF3E}"/>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B58EEC12-E4A6-99BB-0EDF-5F09D9E8A44C}"/>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28525113-A09B-2939-6804-6175B16E82E4}"/>
              </a:ext>
            </a:extLst>
          </p:cNvPr>
          <p:cNvSpPr>
            <a:spLocks noGrp="1"/>
          </p:cNvSpPr>
          <p:nvPr>
            <p:ph type="sldNum" sz="quarter" idx="5"/>
          </p:nvPr>
        </p:nvSpPr>
        <p:spPr/>
        <p:txBody>
          <a:bodyPr/>
          <a:lstStyle/>
          <a:p>
            <a:fld id="{9A4EC7EF-95E1-3D44-A982-BC7A3E9C617E}" type="slidenum">
              <a:rPr lang="en-GB" smtClean="0"/>
              <a:t>12</a:t>
            </a:fld>
            <a:endParaRPr lang="en-GB"/>
          </a:p>
        </p:txBody>
      </p:sp>
    </p:spTree>
    <p:extLst>
      <p:ext uri="{BB962C8B-B14F-4D97-AF65-F5344CB8AC3E}">
        <p14:creationId xmlns:p14="http://schemas.microsoft.com/office/powerpoint/2010/main" val="37494127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067590-5895-2761-0444-AB6B7F4FF86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4CDD4C4-545C-D681-7270-63CB6D5C71FD}"/>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0CC65858-95DE-4DBA-964D-D3D13831FE87}"/>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2E8E67A-CA45-51D4-B513-0BE29B382C73}"/>
              </a:ext>
            </a:extLst>
          </p:cNvPr>
          <p:cNvSpPr>
            <a:spLocks noGrp="1"/>
          </p:cNvSpPr>
          <p:nvPr>
            <p:ph type="sldNum" sz="quarter" idx="5"/>
          </p:nvPr>
        </p:nvSpPr>
        <p:spPr/>
        <p:txBody>
          <a:bodyPr/>
          <a:lstStyle/>
          <a:p>
            <a:fld id="{9A4EC7EF-95E1-3D44-A982-BC7A3E9C617E}" type="slidenum">
              <a:rPr lang="en-GB" smtClean="0"/>
              <a:t>13</a:t>
            </a:fld>
            <a:endParaRPr lang="en-GB"/>
          </a:p>
        </p:txBody>
      </p:sp>
    </p:spTree>
    <p:extLst>
      <p:ext uri="{BB962C8B-B14F-4D97-AF65-F5344CB8AC3E}">
        <p14:creationId xmlns:p14="http://schemas.microsoft.com/office/powerpoint/2010/main" val="7713360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96E483-462C-4655-1B34-DF1C1AABCA1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B31E785-9BB7-2159-8CB4-96EB932ECCD1}"/>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C5F607BD-FB2E-86CA-B656-13B327987E73}"/>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2F5D9FEC-A974-2D86-F362-6084281B7112}"/>
              </a:ext>
            </a:extLst>
          </p:cNvPr>
          <p:cNvSpPr>
            <a:spLocks noGrp="1"/>
          </p:cNvSpPr>
          <p:nvPr>
            <p:ph type="sldNum" sz="quarter" idx="5"/>
          </p:nvPr>
        </p:nvSpPr>
        <p:spPr/>
        <p:txBody>
          <a:bodyPr/>
          <a:lstStyle/>
          <a:p>
            <a:fld id="{9A4EC7EF-95E1-3D44-A982-BC7A3E9C617E}" type="slidenum">
              <a:rPr lang="en-GB" smtClean="0"/>
              <a:t>14</a:t>
            </a:fld>
            <a:endParaRPr lang="en-GB"/>
          </a:p>
        </p:txBody>
      </p:sp>
    </p:spTree>
    <p:extLst>
      <p:ext uri="{BB962C8B-B14F-4D97-AF65-F5344CB8AC3E}">
        <p14:creationId xmlns:p14="http://schemas.microsoft.com/office/powerpoint/2010/main" val="5098616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4CC2D5-6ECF-854C-3F4A-DD50FD1F3FB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F9151CB-7334-81D4-0DB9-CBA66C47EB31}"/>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693580D3-933D-EDB8-8F3A-4C28BBDB0D86}"/>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126F72EF-6598-9D64-22EB-6DDFCB474DFA}"/>
              </a:ext>
            </a:extLst>
          </p:cNvPr>
          <p:cNvSpPr>
            <a:spLocks noGrp="1"/>
          </p:cNvSpPr>
          <p:nvPr>
            <p:ph type="sldNum" sz="quarter" idx="5"/>
          </p:nvPr>
        </p:nvSpPr>
        <p:spPr/>
        <p:txBody>
          <a:bodyPr/>
          <a:lstStyle/>
          <a:p>
            <a:fld id="{9A4EC7EF-95E1-3D44-A982-BC7A3E9C617E}" type="slidenum">
              <a:rPr lang="en-GB" smtClean="0"/>
              <a:t>16</a:t>
            </a:fld>
            <a:endParaRPr lang="en-GB"/>
          </a:p>
        </p:txBody>
      </p:sp>
    </p:spTree>
    <p:extLst>
      <p:ext uri="{BB962C8B-B14F-4D97-AF65-F5344CB8AC3E}">
        <p14:creationId xmlns:p14="http://schemas.microsoft.com/office/powerpoint/2010/main" val="8664795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83BC2F-A188-2566-AD63-87C7471B3BE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DF61BFA-640D-213B-22D0-051D62C586EA}"/>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1E07ABE0-E83A-A668-E497-3BADA2CC73B8}"/>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297B9267-48B2-12AF-DF07-B9191E30D9A4}"/>
              </a:ext>
            </a:extLst>
          </p:cNvPr>
          <p:cNvSpPr>
            <a:spLocks noGrp="1"/>
          </p:cNvSpPr>
          <p:nvPr>
            <p:ph type="sldNum" sz="quarter" idx="5"/>
          </p:nvPr>
        </p:nvSpPr>
        <p:spPr/>
        <p:txBody>
          <a:bodyPr/>
          <a:lstStyle/>
          <a:p>
            <a:fld id="{9A4EC7EF-95E1-3D44-A982-BC7A3E9C617E}" type="slidenum">
              <a:rPr lang="en-GB" smtClean="0"/>
              <a:t>17</a:t>
            </a:fld>
            <a:endParaRPr lang="en-GB"/>
          </a:p>
        </p:txBody>
      </p:sp>
    </p:spTree>
    <p:extLst>
      <p:ext uri="{BB962C8B-B14F-4D97-AF65-F5344CB8AC3E}">
        <p14:creationId xmlns:p14="http://schemas.microsoft.com/office/powerpoint/2010/main" val="41608379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51A624-FC7B-A71A-2160-F1A091120B4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094EAEB-215D-A044-A185-9E623A08C233}"/>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8B2F2543-F878-FA80-907B-E352C944078C}"/>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A29F0A92-E742-F504-093F-6655629C1AEB}"/>
              </a:ext>
            </a:extLst>
          </p:cNvPr>
          <p:cNvSpPr>
            <a:spLocks noGrp="1"/>
          </p:cNvSpPr>
          <p:nvPr>
            <p:ph type="sldNum" sz="quarter" idx="5"/>
          </p:nvPr>
        </p:nvSpPr>
        <p:spPr/>
        <p:txBody>
          <a:bodyPr/>
          <a:lstStyle/>
          <a:p>
            <a:fld id="{9A4EC7EF-95E1-3D44-A982-BC7A3E9C617E}" type="slidenum">
              <a:rPr lang="en-GB" smtClean="0"/>
              <a:t>19</a:t>
            </a:fld>
            <a:endParaRPr lang="en-GB"/>
          </a:p>
        </p:txBody>
      </p:sp>
    </p:spTree>
    <p:extLst>
      <p:ext uri="{BB962C8B-B14F-4D97-AF65-F5344CB8AC3E}">
        <p14:creationId xmlns:p14="http://schemas.microsoft.com/office/powerpoint/2010/main" val="34657161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680AA9-1022-85F8-B90D-2C29EF1AD69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4913F14-8E80-A00B-16BD-B89CD8BBC114}"/>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11B9D5D6-7085-04A5-C44E-4AF2C57A73DA}"/>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48BB92D-503E-B888-2101-4D9A44036324}"/>
              </a:ext>
            </a:extLst>
          </p:cNvPr>
          <p:cNvSpPr>
            <a:spLocks noGrp="1"/>
          </p:cNvSpPr>
          <p:nvPr>
            <p:ph type="sldNum" sz="quarter" idx="5"/>
          </p:nvPr>
        </p:nvSpPr>
        <p:spPr/>
        <p:txBody>
          <a:bodyPr/>
          <a:lstStyle/>
          <a:p>
            <a:fld id="{9A4EC7EF-95E1-3D44-A982-BC7A3E9C617E}" type="slidenum">
              <a:rPr lang="en-GB" smtClean="0"/>
              <a:t>20</a:t>
            </a:fld>
            <a:endParaRPr lang="en-GB"/>
          </a:p>
        </p:txBody>
      </p:sp>
    </p:spTree>
    <p:extLst>
      <p:ext uri="{BB962C8B-B14F-4D97-AF65-F5344CB8AC3E}">
        <p14:creationId xmlns:p14="http://schemas.microsoft.com/office/powerpoint/2010/main" val="8071276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7E60B0-5D72-621D-7F82-E602FD068E2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FB34014-A9AF-1B57-410D-35D658420712}"/>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4B1A68CB-2696-F653-B3AE-C1DCF71151C2}"/>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4B4B1E45-0972-3E76-58CC-7ADA7B6F8CE4}"/>
              </a:ext>
            </a:extLst>
          </p:cNvPr>
          <p:cNvSpPr>
            <a:spLocks noGrp="1"/>
          </p:cNvSpPr>
          <p:nvPr>
            <p:ph type="sldNum" sz="quarter" idx="5"/>
          </p:nvPr>
        </p:nvSpPr>
        <p:spPr/>
        <p:txBody>
          <a:bodyPr/>
          <a:lstStyle/>
          <a:p>
            <a:fld id="{9A4EC7EF-95E1-3D44-A982-BC7A3E9C617E}" type="slidenum">
              <a:rPr lang="en-GB" smtClean="0"/>
              <a:t>21</a:t>
            </a:fld>
            <a:endParaRPr lang="en-GB"/>
          </a:p>
        </p:txBody>
      </p:sp>
    </p:spTree>
    <p:extLst>
      <p:ext uri="{BB962C8B-B14F-4D97-AF65-F5344CB8AC3E}">
        <p14:creationId xmlns:p14="http://schemas.microsoft.com/office/powerpoint/2010/main" val="41404958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p:cNvSpPr>
            <a:spLocks noGrp="1"/>
          </p:cNvSpPr>
          <p:nvPr>
            <p:ph type="sldNum" sz="quarter" idx="5"/>
          </p:nvPr>
        </p:nvSpPr>
        <p:spPr/>
        <p:txBody>
          <a:bodyPr/>
          <a:lstStyle/>
          <a:p>
            <a:fld id="{9A4EC7EF-95E1-3D44-A982-BC7A3E9C617E}" type="slidenum">
              <a:rPr lang="en-GB" smtClean="0"/>
              <a:t>2</a:t>
            </a:fld>
            <a:endParaRPr lang="en-GB"/>
          </a:p>
        </p:txBody>
      </p:sp>
    </p:spTree>
    <p:extLst>
      <p:ext uri="{BB962C8B-B14F-4D97-AF65-F5344CB8AC3E}">
        <p14:creationId xmlns:p14="http://schemas.microsoft.com/office/powerpoint/2010/main" val="36360828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FC4908-3EB0-361F-AEAB-3252F1EAAE6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7D22FAD-9F71-3919-3F16-95D07B622056}"/>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BAD13D64-6308-9877-FDB2-E3FC2F6D740C}"/>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5E261E1F-5A9C-30E8-56C1-E38598365D2C}"/>
              </a:ext>
            </a:extLst>
          </p:cNvPr>
          <p:cNvSpPr>
            <a:spLocks noGrp="1"/>
          </p:cNvSpPr>
          <p:nvPr>
            <p:ph type="sldNum" sz="quarter" idx="5"/>
          </p:nvPr>
        </p:nvSpPr>
        <p:spPr/>
        <p:txBody>
          <a:bodyPr/>
          <a:lstStyle/>
          <a:p>
            <a:fld id="{9A4EC7EF-95E1-3D44-A982-BC7A3E9C617E}" type="slidenum">
              <a:rPr lang="en-GB" smtClean="0"/>
              <a:t>24</a:t>
            </a:fld>
            <a:endParaRPr lang="en-GB"/>
          </a:p>
        </p:txBody>
      </p:sp>
    </p:spTree>
    <p:extLst>
      <p:ext uri="{BB962C8B-B14F-4D97-AF65-F5344CB8AC3E}">
        <p14:creationId xmlns:p14="http://schemas.microsoft.com/office/powerpoint/2010/main" val="6323088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721570-9FB7-1F8F-FC3A-314DFABB4E8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0EB1D00-7C91-87B3-9C2A-653CD7EF04E8}"/>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418F5C1D-399C-F0E0-1B9A-33B732ECC536}"/>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6B6964E8-ABCB-598B-68DC-5AF489102AD5}"/>
              </a:ext>
            </a:extLst>
          </p:cNvPr>
          <p:cNvSpPr>
            <a:spLocks noGrp="1"/>
          </p:cNvSpPr>
          <p:nvPr>
            <p:ph type="sldNum" sz="quarter" idx="5"/>
          </p:nvPr>
        </p:nvSpPr>
        <p:spPr/>
        <p:txBody>
          <a:bodyPr/>
          <a:lstStyle/>
          <a:p>
            <a:fld id="{9A4EC7EF-95E1-3D44-A982-BC7A3E9C617E}" type="slidenum">
              <a:rPr lang="en-GB" smtClean="0"/>
              <a:t>25</a:t>
            </a:fld>
            <a:endParaRPr lang="en-GB"/>
          </a:p>
        </p:txBody>
      </p:sp>
    </p:spTree>
    <p:extLst>
      <p:ext uri="{BB962C8B-B14F-4D97-AF65-F5344CB8AC3E}">
        <p14:creationId xmlns:p14="http://schemas.microsoft.com/office/powerpoint/2010/main" val="14092507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r>
              <a:rPr lang="en-GB"/>
              <a:t>Standard title slide</a:t>
            </a:r>
          </a:p>
        </p:txBody>
      </p:sp>
      <p:sp>
        <p:nvSpPr>
          <p:cNvPr id="4" name="Slide Number Placeholder 3"/>
          <p:cNvSpPr>
            <a:spLocks noGrp="1"/>
          </p:cNvSpPr>
          <p:nvPr>
            <p:ph type="sldNum" sz="quarter" idx="5"/>
          </p:nvPr>
        </p:nvSpPr>
        <p:spPr/>
        <p:txBody>
          <a:bodyPr/>
          <a:lstStyle/>
          <a:p>
            <a:fld id="{9A4EC7EF-95E1-3D44-A982-BC7A3E9C617E}" type="slidenum">
              <a:rPr lang="en-GB" smtClean="0"/>
              <a:t>26</a:t>
            </a:fld>
            <a:endParaRPr lang="en-GB"/>
          </a:p>
        </p:txBody>
      </p:sp>
    </p:spTree>
    <p:extLst>
      <p:ext uri="{BB962C8B-B14F-4D97-AF65-F5344CB8AC3E}">
        <p14:creationId xmlns:p14="http://schemas.microsoft.com/office/powerpoint/2010/main" val="24757560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D49E08-3DE3-0F6E-AA4C-E5626493C2A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D2DE208-B2C4-39B9-7D3B-14837E349E50}"/>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380E0295-8D60-B80D-9626-8AB9556F82CB}"/>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1ADCFEA0-291F-CD2E-5598-6BCBB8D1EFA3}"/>
              </a:ext>
            </a:extLst>
          </p:cNvPr>
          <p:cNvSpPr>
            <a:spLocks noGrp="1"/>
          </p:cNvSpPr>
          <p:nvPr>
            <p:ph type="sldNum" sz="quarter" idx="5"/>
          </p:nvPr>
        </p:nvSpPr>
        <p:spPr/>
        <p:txBody>
          <a:bodyPr/>
          <a:lstStyle/>
          <a:p>
            <a:fld id="{9A4EC7EF-95E1-3D44-A982-BC7A3E9C617E}" type="slidenum">
              <a:rPr lang="en-GB" smtClean="0"/>
              <a:t>28</a:t>
            </a:fld>
            <a:endParaRPr lang="en-GB"/>
          </a:p>
        </p:txBody>
      </p:sp>
    </p:spTree>
    <p:extLst>
      <p:ext uri="{BB962C8B-B14F-4D97-AF65-F5344CB8AC3E}">
        <p14:creationId xmlns:p14="http://schemas.microsoft.com/office/powerpoint/2010/main" val="307090751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r>
              <a:rPr lang="en-GB"/>
              <a:t>NDSP will sit on NDIT</a:t>
            </a:r>
          </a:p>
          <a:p>
            <a:endParaRPr lang="en-GB"/>
          </a:p>
          <a:p>
            <a:r>
              <a:rPr lang="en-GB"/>
              <a:t>A single data submission portal</a:t>
            </a:r>
          </a:p>
          <a:p>
            <a:pPr lvl="1"/>
            <a:r>
              <a:rPr lang="en-GB"/>
              <a:t>Manage everything in one place</a:t>
            </a:r>
          </a:p>
          <a:p>
            <a:pPr lvl="1"/>
            <a:r>
              <a:rPr lang="en-GB"/>
              <a:t>Ambition is to eventually consolidate 24+ legacy portals</a:t>
            </a:r>
          </a:p>
          <a:p>
            <a:r>
              <a:rPr lang="en-GB"/>
              <a:t>Choice of submission routes to reduce burden</a:t>
            </a:r>
          </a:p>
          <a:p>
            <a:pPr lvl="1"/>
            <a:r>
              <a:rPr lang="en-GB"/>
              <a:t>API, file transfer, file upload, webform and FDP local tenant flows</a:t>
            </a:r>
          </a:p>
          <a:p>
            <a:r>
              <a:rPr lang="en-GB"/>
              <a:t>Consistent data validation </a:t>
            </a:r>
          </a:p>
          <a:p>
            <a:pPr lvl="1"/>
            <a:r>
              <a:rPr lang="en-GB"/>
              <a:t>Data Validation Engine (DVE) using shared rules</a:t>
            </a:r>
          </a:p>
          <a:p>
            <a:r>
              <a:rPr lang="en-GB"/>
              <a:t>Collection management</a:t>
            </a:r>
          </a:p>
          <a:p>
            <a:pPr lvl="1"/>
            <a:r>
              <a:rPr lang="en-GB"/>
              <a:t>Management information, collection windows, permissions</a:t>
            </a:r>
          </a:p>
          <a:p>
            <a:endParaRPr lang="en-GB"/>
          </a:p>
          <a:p>
            <a:endParaRPr lang="en-GB"/>
          </a:p>
        </p:txBody>
      </p:sp>
      <p:sp>
        <p:nvSpPr>
          <p:cNvPr id="4" name="Slide Number Placeholder 3"/>
          <p:cNvSpPr>
            <a:spLocks noGrp="1"/>
          </p:cNvSpPr>
          <p:nvPr>
            <p:ph type="sldNum" sz="quarter" idx="5"/>
          </p:nvPr>
        </p:nvSpPr>
        <p:spPr/>
        <p:txBody>
          <a:bodyPr/>
          <a:lstStyle/>
          <a:p>
            <a:fld id="{481461C5-21BA-4C05-9328-0EC55767EB3A}" type="slidenum">
              <a:rPr lang="en-GB" smtClean="0"/>
              <a:t>29</a:t>
            </a:fld>
            <a:endParaRPr lang="en-GB"/>
          </a:p>
        </p:txBody>
      </p:sp>
    </p:spTree>
    <p:extLst>
      <p:ext uri="{BB962C8B-B14F-4D97-AF65-F5344CB8AC3E}">
        <p14:creationId xmlns:p14="http://schemas.microsoft.com/office/powerpoint/2010/main" val="128461738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CD409E-1A35-D291-7216-9CFF3046B5A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9DBEEDB-53CE-B103-3C95-7DF9CEFE89D7}"/>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CA6513BE-9E38-DD7A-B3F0-1200F4485938}"/>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E09E0F3-AAE5-1F18-99C0-255C16D5257F}"/>
              </a:ext>
            </a:extLst>
          </p:cNvPr>
          <p:cNvSpPr>
            <a:spLocks noGrp="1"/>
          </p:cNvSpPr>
          <p:nvPr>
            <p:ph type="sldNum" sz="quarter" idx="5"/>
          </p:nvPr>
        </p:nvSpPr>
        <p:spPr/>
        <p:txBody>
          <a:bodyPr/>
          <a:lstStyle/>
          <a:p>
            <a:fld id="{481461C5-21BA-4C05-9328-0EC55767EB3A}" type="slidenum">
              <a:rPr lang="en-GB" smtClean="0"/>
              <a:t>30</a:t>
            </a:fld>
            <a:endParaRPr lang="en-GB"/>
          </a:p>
        </p:txBody>
      </p:sp>
    </p:spTree>
    <p:extLst>
      <p:ext uri="{BB962C8B-B14F-4D97-AF65-F5344CB8AC3E}">
        <p14:creationId xmlns:p14="http://schemas.microsoft.com/office/powerpoint/2010/main" val="338634532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9373E8-199F-EBFA-B3CD-5D094FEAC7C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217660C-76EC-3ED0-C19E-9DFCBE83D2C5}"/>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538D1765-48BC-CB15-BB7D-28B7AB037D41}"/>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1FC21D4E-49F8-2260-DD27-380867BBCAF5}"/>
              </a:ext>
            </a:extLst>
          </p:cNvPr>
          <p:cNvSpPr>
            <a:spLocks noGrp="1"/>
          </p:cNvSpPr>
          <p:nvPr>
            <p:ph type="sldNum" sz="quarter" idx="5"/>
          </p:nvPr>
        </p:nvSpPr>
        <p:spPr/>
        <p:txBody>
          <a:bodyPr/>
          <a:lstStyle/>
          <a:p>
            <a:fld id="{481461C5-21BA-4C05-9328-0EC55767EB3A}" type="slidenum">
              <a:rPr lang="en-GB" smtClean="0"/>
              <a:t>31</a:t>
            </a:fld>
            <a:endParaRPr lang="en-GB"/>
          </a:p>
        </p:txBody>
      </p:sp>
    </p:spTree>
    <p:extLst>
      <p:ext uri="{BB962C8B-B14F-4D97-AF65-F5344CB8AC3E}">
        <p14:creationId xmlns:p14="http://schemas.microsoft.com/office/powerpoint/2010/main" val="196489555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A4EC7EF-95E1-3D44-A982-BC7A3E9C617E}" type="slidenum">
              <a:rPr lang="en-GB" smtClean="0"/>
              <a:t>32</a:t>
            </a:fld>
            <a:endParaRPr lang="en-GB"/>
          </a:p>
        </p:txBody>
      </p:sp>
    </p:spTree>
    <p:extLst>
      <p:ext uri="{BB962C8B-B14F-4D97-AF65-F5344CB8AC3E}">
        <p14:creationId xmlns:p14="http://schemas.microsoft.com/office/powerpoint/2010/main" val="28430396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47F8E9-3162-7C17-1F76-F1C1D23D224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2E6FED7-86AC-E48C-E4AC-AA43D1B17F27}"/>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5C33BF11-111A-E776-F785-4FAB867A783B}"/>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D4D3E30C-033D-C990-5A71-2A2419224261}"/>
              </a:ext>
            </a:extLst>
          </p:cNvPr>
          <p:cNvSpPr>
            <a:spLocks noGrp="1"/>
          </p:cNvSpPr>
          <p:nvPr>
            <p:ph type="sldNum" sz="quarter" idx="5"/>
          </p:nvPr>
        </p:nvSpPr>
        <p:spPr/>
        <p:txBody>
          <a:bodyPr/>
          <a:lstStyle/>
          <a:p>
            <a:fld id="{9A4EC7EF-95E1-3D44-A982-BC7A3E9C617E}" type="slidenum">
              <a:rPr lang="en-GB" smtClean="0"/>
              <a:t>34</a:t>
            </a:fld>
            <a:endParaRPr lang="en-GB"/>
          </a:p>
        </p:txBody>
      </p:sp>
    </p:spTree>
    <p:extLst>
      <p:ext uri="{BB962C8B-B14F-4D97-AF65-F5344CB8AC3E}">
        <p14:creationId xmlns:p14="http://schemas.microsoft.com/office/powerpoint/2010/main" val="178438879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4D09C6-67E4-DE2F-48B2-76BD308DC30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77B44F2-22CD-EC93-C330-0019B2DCB64F}"/>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63648877-9A0E-744C-F882-55329BAF925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4908A42-507E-51B6-5E9F-6F2370FB6A77}"/>
              </a:ext>
            </a:extLst>
          </p:cNvPr>
          <p:cNvSpPr>
            <a:spLocks noGrp="1"/>
          </p:cNvSpPr>
          <p:nvPr>
            <p:ph type="sldNum" sz="quarter" idx="5"/>
          </p:nvPr>
        </p:nvSpPr>
        <p:spPr/>
        <p:txBody>
          <a:bodyPr/>
          <a:lstStyle/>
          <a:p>
            <a:fld id="{9A4EC7EF-95E1-3D44-A982-BC7A3E9C617E}" type="slidenum">
              <a:rPr lang="en-GB" smtClean="0"/>
              <a:t>35</a:t>
            </a:fld>
            <a:endParaRPr lang="en-GB"/>
          </a:p>
        </p:txBody>
      </p:sp>
    </p:spTree>
    <p:extLst>
      <p:ext uri="{BB962C8B-B14F-4D97-AF65-F5344CB8AC3E}">
        <p14:creationId xmlns:p14="http://schemas.microsoft.com/office/powerpoint/2010/main" val="11473428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6DBC67-5160-0BB6-D512-4B632EB0F2A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361193E-560D-0B65-CB64-28543B053229}"/>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A109CCB7-545F-0AD8-20F3-35A16B08AF39}"/>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CAB0FCC5-717D-B21F-AABD-86A2F9932276}"/>
              </a:ext>
            </a:extLst>
          </p:cNvPr>
          <p:cNvSpPr>
            <a:spLocks noGrp="1"/>
          </p:cNvSpPr>
          <p:nvPr>
            <p:ph type="sldNum" sz="quarter" idx="5"/>
          </p:nvPr>
        </p:nvSpPr>
        <p:spPr/>
        <p:txBody>
          <a:bodyPr/>
          <a:lstStyle/>
          <a:p>
            <a:fld id="{9A4EC7EF-95E1-3D44-A982-BC7A3E9C617E}" type="slidenum">
              <a:rPr lang="en-GB" smtClean="0"/>
              <a:t>3</a:t>
            </a:fld>
            <a:endParaRPr lang="en-GB"/>
          </a:p>
        </p:txBody>
      </p:sp>
    </p:spTree>
    <p:extLst>
      <p:ext uri="{BB962C8B-B14F-4D97-AF65-F5344CB8AC3E}">
        <p14:creationId xmlns:p14="http://schemas.microsoft.com/office/powerpoint/2010/main" val="184139965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FA17BE-A933-45F3-608D-3195267F706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E81E18D-371A-BD57-61BD-74047F7E3C34}"/>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C438522A-D7C6-3E45-2909-8579A0DB34B2}"/>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3B6AD0B3-FCA8-F707-4263-0AA2FCE1CD6E}"/>
              </a:ext>
            </a:extLst>
          </p:cNvPr>
          <p:cNvSpPr>
            <a:spLocks noGrp="1"/>
          </p:cNvSpPr>
          <p:nvPr>
            <p:ph type="sldNum" sz="quarter" idx="5"/>
          </p:nvPr>
        </p:nvSpPr>
        <p:spPr/>
        <p:txBody>
          <a:bodyPr/>
          <a:lstStyle/>
          <a:p>
            <a:fld id="{9A4EC7EF-95E1-3D44-A982-BC7A3E9C617E}" type="slidenum">
              <a:rPr lang="en-GB" smtClean="0"/>
              <a:t>36</a:t>
            </a:fld>
            <a:endParaRPr lang="en-GB"/>
          </a:p>
        </p:txBody>
      </p:sp>
    </p:spTree>
    <p:extLst>
      <p:ext uri="{BB962C8B-B14F-4D97-AF65-F5344CB8AC3E}">
        <p14:creationId xmlns:p14="http://schemas.microsoft.com/office/powerpoint/2010/main" val="174020414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0A2906-8523-933B-FE24-76D9A1D1DE1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D30303E-29DF-A81F-BFA6-E61A6CA6AF57}"/>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E70FF105-ECE2-4B45-F704-459F5748FE23}"/>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B6EC5C3A-070F-8503-B13C-A6D45D99C457}"/>
              </a:ext>
            </a:extLst>
          </p:cNvPr>
          <p:cNvSpPr>
            <a:spLocks noGrp="1"/>
          </p:cNvSpPr>
          <p:nvPr>
            <p:ph type="sldNum" sz="quarter" idx="5"/>
          </p:nvPr>
        </p:nvSpPr>
        <p:spPr/>
        <p:txBody>
          <a:bodyPr/>
          <a:lstStyle/>
          <a:p>
            <a:fld id="{9A4EC7EF-95E1-3D44-A982-BC7A3E9C617E}" type="slidenum">
              <a:rPr lang="en-GB" smtClean="0"/>
              <a:t>37</a:t>
            </a:fld>
            <a:endParaRPr lang="en-GB"/>
          </a:p>
        </p:txBody>
      </p:sp>
    </p:spTree>
    <p:extLst>
      <p:ext uri="{BB962C8B-B14F-4D97-AF65-F5344CB8AC3E}">
        <p14:creationId xmlns:p14="http://schemas.microsoft.com/office/powerpoint/2010/main" val="3925020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A4EC7EF-95E1-3D44-A982-BC7A3E9C617E}" type="slidenum">
              <a:rPr lang="en-GB" smtClean="0"/>
              <a:t>4</a:t>
            </a:fld>
            <a:endParaRPr lang="en-GB"/>
          </a:p>
        </p:txBody>
      </p:sp>
    </p:spTree>
    <p:extLst>
      <p:ext uri="{BB962C8B-B14F-4D97-AF65-F5344CB8AC3E}">
        <p14:creationId xmlns:p14="http://schemas.microsoft.com/office/powerpoint/2010/main" val="40129179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733161-12CF-914E-D9C4-DA1165697CB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D9269ED-E7EA-2D6C-6473-E740812B0F30}"/>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35812D1F-4AB5-4DCE-A9AC-263DEE3278E2}"/>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2B69AFDA-2036-B497-06D0-530ADD65EE6D}"/>
              </a:ext>
            </a:extLst>
          </p:cNvPr>
          <p:cNvSpPr>
            <a:spLocks noGrp="1"/>
          </p:cNvSpPr>
          <p:nvPr>
            <p:ph type="sldNum" sz="quarter" idx="5"/>
          </p:nvPr>
        </p:nvSpPr>
        <p:spPr/>
        <p:txBody>
          <a:bodyPr/>
          <a:lstStyle/>
          <a:p>
            <a:fld id="{9A4EC7EF-95E1-3D44-A982-BC7A3E9C617E}" type="slidenum">
              <a:rPr lang="en-GB" smtClean="0"/>
              <a:t>5</a:t>
            </a:fld>
            <a:endParaRPr lang="en-GB"/>
          </a:p>
        </p:txBody>
      </p:sp>
    </p:spTree>
    <p:extLst>
      <p:ext uri="{BB962C8B-B14F-4D97-AF65-F5344CB8AC3E}">
        <p14:creationId xmlns:p14="http://schemas.microsoft.com/office/powerpoint/2010/main" val="13179488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3F0537-ACB9-2328-95B8-19E16F0C012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5444E2C-F08E-E65A-A4AB-FBECB089F44A}"/>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103CD50B-2806-4953-274A-3FD3125CCC74}"/>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9F55C457-8144-2603-2743-07024429AD3C}"/>
              </a:ext>
            </a:extLst>
          </p:cNvPr>
          <p:cNvSpPr>
            <a:spLocks noGrp="1"/>
          </p:cNvSpPr>
          <p:nvPr>
            <p:ph type="sldNum" sz="quarter" idx="5"/>
          </p:nvPr>
        </p:nvSpPr>
        <p:spPr/>
        <p:txBody>
          <a:bodyPr/>
          <a:lstStyle/>
          <a:p>
            <a:fld id="{9A4EC7EF-95E1-3D44-A982-BC7A3E9C617E}" type="slidenum">
              <a:rPr lang="en-GB" smtClean="0"/>
              <a:t>6</a:t>
            </a:fld>
            <a:endParaRPr lang="en-GB"/>
          </a:p>
        </p:txBody>
      </p:sp>
    </p:spTree>
    <p:extLst>
      <p:ext uri="{BB962C8B-B14F-4D97-AF65-F5344CB8AC3E}">
        <p14:creationId xmlns:p14="http://schemas.microsoft.com/office/powerpoint/2010/main" val="21186930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AED712-74F0-EF14-2701-B7BFBE72590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2169312-5D4A-5218-BED8-E6DC073E23BC}"/>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27AB54C5-48CD-E916-3EDA-427691433293}"/>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3C3C779-0187-FE87-D61D-67E85936AD04}"/>
              </a:ext>
            </a:extLst>
          </p:cNvPr>
          <p:cNvSpPr>
            <a:spLocks noGrp="1"/>
          </p:cNvSpPr>
          <p:nvPr>
            <p:ph type="sldNum" sz="quarter" idx="5"/>
          </p:nvPr>
        </p:nvSpPr>
        <p:spPr/>
        <p:txBody>
          <a:bodyPr/>
          <a:lstStyle/>
          <a:p>
            <a:fld id="{9A4EC7EF-95E1-3D44-A982-BC7A3E9C617E}" type="slidenum">
              <a:rPr lang="en-GB" smtClean="0"/>
              <a:t>7</a:t>
            </a:fld>
            <a:endParaRPr lang="en-GB"/>
          </a:p>
        </p:txBody>
      </p:sp>
    </p:spTree>
    <p:extLst>
      <p:ext uri="{BB962C8B-B14F-4D97-AF65-F5344CB8AC3E}">
        <p14:creationId xmlns:p14="http://schemas.microsoft.com/office/powerpoint/2010/main" val="15935427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09962F-9D4F-1216-289F-7D71044442F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C3F55DB-A955-B4C6-68E1-F2207F983911}"/>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56ADC4C8-13CD-0946-8DBD-BA8A05273733}"/>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08632F97-5485-9084-E3EB-DEE12E0F6C8D}"/>
              </a:ext>
            </a:extLst>
          </p:cNvPr>
          <p:cNvSpPr>
            <a:spLocks noGrp="1"/>
          </p:cNvSpPr>
          <p:nvPr>
            <p:ph type="sldNum" sz="quarter" idx="5"/>
          </p:nvPr>
        </p:nvSpPr>
        <p:spPr/>
        <p:txBody>
          <a:bodyPr/>
          <a:lstStyle/>
          <a:p>
            <a:fld id="{9A4EC7EF-95E1-3D44-A982-BC7A3E9C617E}" type="slidenum">
              <a:rPr lang="en-GB" smtClean="0"/>
              <a:t>8</a:t>
            </a:fld>
            <a:endParaRPr lang="en-GB"/>
          </a:p>
        </p:txBody>
      </p:sp>
    </p:spTree>
    <p:extLst>
      <p:ext uri="{BB962C8B-B14F-4D97-AF65-F5344CB8AC3E}">
        <p14:creationId xmlns:p14="http://schemas.microsoft.com/office/powerpoint/2010/main" val="14910173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C06129-14CC-6C43-31CB-497C727C232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DAFC491-45DB-B276-A25B-C342BEB41C96}"/>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D953BD5E-2718-9542-E71D-850BC5BFC63E}"/>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0CDC613A-BE9F-CC98-FBE8-DAE5CE0079FA}"/>
              </a:ext>
            </a:extLst>
          </p:cNvPr>
          <p:cNvSpPr>
            <a:spLocks noGrp="1"/>
          </p:cNvSpPr>
          <p:nvPr>
            <p:ph type="sldNum" sz="quarter" idx="5"/>
          </p:nvPr>
        </p:nvSpPr>
        <p:spPr/>
        <p:txBody>
          <a:bodyPr/>
          <a:lstStyle/>
          <a:p>
            <a:fld id="{9A4EC7EF-95E1-3D44-A982-BC7A3E9C617E}" type="slidenum">
              <a:rPr lang="en-GB" smtClean="0"/>
              <a:t>9</a:t>
            </a:fld>
            <a:endParaRPr lang="en-GB"/>
          </a:p>
        </p:txBody>
      </p:sp>
    </p:spTree>
    <p:extLst>
      <p:ext uri="{BB962C8B-B14F-4D97-AF65-F5344CB8AC3E}">
        <p14:creationId xmlns:p14="http://schemas.microsoft.com/office/powerpoint/2010/main" val="74602592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2.png"/><Relationship Id="rId7" Type="http://schemas.openxmlformats.org/officeDocument/2006/relationships/image" Target="../media/image16.svg"/><Relationship Id="rId2" Type="http://schemas.openxmlformats.org/officeDocument/2006/relationships/image" Target="../media/image12.png"/><Relationship Id="rId1" Type="http://schemas.openxmlformats.org/officeDocument/2006/relationships/slideMaster" Target="../slideMasters/slideMaster1.xml"/><Relationship Id="rId6" Type="http://schemas.openxmlformats.org/officeDocument/2006/relationships/image" Target="../media/image15.png"/><Relationship Id="rId5" Type="http://schemas.openxmlformats.org/officeDocument/2006/relationships/image" Target="../media/image14.svg"/><Relationship Id="rId4" Type="http://schemas.openxmlformats.org/officeDocument/2006/relationships/image" Target="../media/image13.png"/><Relationship Id="rId9" Type="http://schemas.openxmlformats.org/officeDocument/2006/relationships/image" Target="../media/image18.svg"/></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Front title slide">
    <p:bg>
      <p:bgPr>
        <a:solidFill>
          <a:srgbClr val="F6F8F8"/>
        </a:solidFill>
        <a:effectLst/>
      </p:bgPr>
    </p:bg>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598E9D71-498A-0294-DB92-FA8A45963CAF}"/>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2330720" y="-508517"/>
            <a:ext cx="11319578" cy="8005665"/>
          </a:xfrm>
          <a:prstGeom prst="rect">
            <a:avLst/>
          </a:prstGeom>
        </p:spPr>
      </p:pic>
      <p:sp>
        <p:nvSpPr>
          <p:cNvPr id="2" name="Title 1">
            <a:extLst>
              <a:ext uri="{FF2B5EF4-FFF2-40B4-BE49-F238E27FC236}">
                <a16:creationId xmlns:a16="http://schemas.microsoft.com/office/drawing/2014/main" id="{7CD054BE-B63C-B248-A010-D04767679CD8}"/>
              </a:ext>
            </a:extLst>
          </p:cNvPr>
          <p:cNvSpPr>
            <a:spLocks noGrp="1"/>
          </p:cNvSpPr>
          <p:nvPr>
            <p:ph type="ctrTitle" hasCustomPrompt="1"/>
          </p:nvPr>
        </p:nvSpPr>
        <p:spPr>
          <a:xfrm>
            <a:off x="432000" y="1002268"/>
            <a:ext cx="4643853" cy="2507695"/>
          </a:xfrm>
          <a:prstGeom prst="rect">
            <a:avLst/>
          </a:prstGeom>
        </p:spPr>
        <p:txBody>
          <a:bodyPr lIns="0" tIns="0" rIns="0" bIns="0" anchor="b">
            <a:noAutofit/>
          </a:bodyPr>
          <a:lstStyle>
            <a:lvl1pPr algn="l">
              <a:defRPr sz="5400" b="1" spc="-30" baseline="0">
                <a:solidFill>
                  <a:schemeClr val="tx1"/>
                </a:solidFill>
              </a:defRPr>
            </a:lvl1pPr>
          </a:lstStyle>
          <a:p>
            <a:r>
              <a:rPr lang="en-GB"/>
              <a:t>Presentation title</a:t>
            </a:r>
          </a:p>
        </p:txBody>
      </p:sp>
      <p:sp>
        <p:nvSpPr>
          <p:cNvPr id="3" name="Subtitle 2">
            <a:extLst>
              <a:ext uri="{FF2B5EF4-FFF2-40B4-BE49-F238E27FC236}">
                <a16:creationId xmlns:a16="http://schemas.microsoft.com/office/drawing/2014/main" id="{AEB3AB80-4EA2-FC4A-9654-92EF4DFF45D6}"/>
              </a:ext>
            </a:extLst>
          </p:cNvPr>
          <p:cNvSpPr>
            <a:spLocks noGrp="1"/>
          </p:cNvSpPr>
          <p:nvPr>
            <p:ph type="subTitle" idx="1"/>
          </p:nvPr>
        </p:nvSpPr>
        <p:spPr>
          <a:xfrm>
            <a:off x="432000" y="3600000"/>
            <a:ext cx="7973051" cy="1024967"/>
          </a:xfrm>
          <a:prstGeom prst="rect">
            <a:avLst/>
          </a:prstGeom>
        </p:spPr>
        <p:txBody>
          <a:bodyPr lIns="0" tIns="0" rIns="0" bIns="0">
            <a:normAutofit/>
          </a:bodyPr>
          <a:lstStyle>
            <a:lvl1pPr marL="0" indent="0" algn="l">
              <a:buNone/>
              <a:defRPr sz="280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6" name="Slide Number Placeholder 5">
            <a:extLst>
              <a:ext uri="{FF2B5EF4-FFF2-40B4-BE49-F238E27FC236}">
                <a16:creationId xmlns:a16="http://schemas.microsoft.com/office/drawing/2014/main" id="{DA80857E-40D1-074A-8CBC-E3E38E695791}"/>
              </a:ext>
            </a:extLst>
          </p:cNvPr>
          <p:cNvSpPr>
            <a:spLocks noGrp="1"/>
          </p:cNvSpPr>
          <p:nvPr>
            <p:ph type="sldNum" sz="quarter" idx="12"/>
          </p:nvPr>
        </p:nvSpPr>
        <p:spPr>
          <a:xfrm>
            <a:off x="8610600" y="6356350"/>
            <a:ext cx="3002280" cy="365125"/>
          </a:xfrm>
          <a:prstGeom prst="rect">
            <a:avLst/>
          </a:prstGeom>
        </p:spPr>
        <p:txBody>
          <a:bodyPr/>
          <a:lstStyle/>
          <a:p>
            <a:fld id="{B8B67EA4-DCE3-FB49-A794-A4595EF638BC}" type="slidenum">
              <a:rPr lang="en-GB" smtClean="0"/>
              <a:t>‹#›</a:t>
            </a:fld>
            <a:endParaRPr lang="en-GB"/>
          </a:p>
        </p:txBody>
      </p:sp>
      <p:sp>
        <p:nvSpPr>
          <p:cNvPr id="12" name="TextBox 11">
            <a:extLst>
              <a:ext uri="{FF2B5EF4-FFF2-40B4-BE49-F238E27FC236}">
                <a16:creationId xmlns:a16="http://schemas.microsoft.com/office/drawing/2014/main" id="{391DEB39-6B31-D948-AF21-75D8DF423B1B}"/>
              </a:ext>
            </a:extLst>
          </p:cNvPr>
          <p:cNvSpPr txBox="1"/>
          <p:nvPr userDrawn="1"/>
        </p:nvSpPr>
        <p:spPr>
          <a:xfrm>
            <a:off x="3225114" y="601774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ext Placeholder 10">
            <a:extLst>
              <a:ext uri="{FF2B5EF4-FFF2-40B4-BE49-F238E27FC236}">
                <a16:creationId xmlns:a16="http://schemas.microsoft.com/office/drawing/2014/main" id="{78E63D1E-5669-124C-90CA-03B13A7D7AE0}"/>
              </a:ext>
            </a:extLst>
          </p:cNvPr>
          <p:cNvSpPr>
            <a:spLocks noGrp="1"/>
          </p:cNvSpPr>
          <p:nvPr>
            <p:ph type="body" sz="quarter" idx="13"/>
          </p:nvPr>
        </p:nvSpPr>
        <p:spPr>
          <a:xfrm>
            <a:off x="432000" y="5760000"/>
            <a:ext cx="6259513" cy="488950"/>
          </a:xfrm>
          <a:prstGeom prst="rect">
            <a:avLst/>
          </a:prstGeom>
        </p:spPr>
        <p:txBody>
          <a:bodyPr lIns="0" tIns="0" rIns="0" bIns="0">
            <a:normAutofit/>
          </a:bodyPr>
          <a:lstStyle>
            <a:lvl1pPr marL="0" indent="0">
              <a:lnSpc>
                <a:spcPct val="100000"/>
              </a:lnSpc>
              <a:spcBef>
                <a:spcPts val="0"/>
              </a:spcBef>
              <a:buNone/>
              <a:defRPr sz="2400">
                <a:solidFill>
                  <a:schemeClr val="accent6"/>
                </a:solidFill>
              </a:defRPr>
            </a:lvl1pPr>
            <a:lvl2pPr marL="357188" indent="0">
              <a:buNone/>
              <a:defRPr>
                <a:solidFill>
                  <a:schemeClr val="accent2"/>
                </a:solidFill>
              </a:defRPr>
            </a:lvl2pPr>
            <a:lvl3pPr marL="714375" indent="0">
              <a:buNone/>
              <a:defRPr>
                <a:solidFill>
                  <a:schemeClr val="accent2"/>
                </a:solidFill>
              </a:defRPr>
            </a:lvl3pPr>
            <a:lvl4pPr marL="1081087" indent="0">
              <a:buNone/>
              <a:defRPr>
                <a:solidFill>
                  <a:schemeClr val="accent2"/>
                </a:solidFill>
              </a:defRPr>
            </a:lvl4pPr>
            <a:lvl5pPr marL="1438275" indent="0">
              <a:buNone/>
              <a:defRPr>
                <a:solidFill>
                  <a:schemeClr val="accent2"/>
                </a:solidFill>
              </a:defRPr>
            </a:lvl5pPr>
          </a:lstStyle>
          <a:p>
            <a:pPr lvl="0"/>
            <a:r>
              <a:rPr lang="en-GB"/>
              <a:t>Click to edit Master text styles</a:t>
            </a:r>
          </a:p>
        </p:txBody>
      </p:sp>
      <p:sp>
        <p:nvSpPr>
          <p:cNvPr id="4" name="TextBox 3">
            <a:extLst>
              <a:ext uri="{FF2B5EF4-FFF2-40B4-BE49-F238E27FC236}">
                <a16:creationId xmlns:a16="http://schemas.microsoft.com/office/drawing/2014/main" id="{4DF2A1D7-0D87-D844-942F-FEAD20579184}"/>
              </a:ext>
            </a:extLst>
          </p:cNvPr>
          <p:cNvSpPr txBox="1"/>
          <p:nvPr userDrawn="1"/>
        </p:nvSpPr>
        <p:spPr>
          <a:xfrm>
            <a:off x="9233452" y="5486400"/>
            <a:ext cx="184731" cy="369332"/>
          </a:xfrm>
          <a:prstGeom prst="rect">
            <a:avLst/>
          </a:prstGeom>
          <a:noFill/>
        </p:spPr>
        <p:txBody>
          <a:bodyPr wrap="none" rtlCol="0">
            <a:spAutoFit/>
          </a:bodyPr>
          <a:lstStyle/>
          <a:p>
            <a:endParaRPr lang="en-US"/>
          </a:p>
        </p:txBody>
      </p:sp>
      <p:pic>
        <p:nvPicPr>
          <p:cNvPr id="9" name="Picture 8" descr="Logo&#10;&#10;Description automatically generated">
            <a:extLst>
              <a:ext uri="{FF2B5EF4-FFF2-40B4-BE49-F238E27FC236}">
                <a16:creationId xmlns:a16="http://schemas.microsoft.com/office/drawing/2014/main" id="{28D04FEF-6120-D9DF-6018-2393FD137B8B}"/>
              </a:ext>
            </a:extLst>
          </p:cNvPr>
          <p:cNvPicPr>
            <a:picLocks noChangeAspect="1"/>
          </p:cNvPicPr>
          <p:nvPr userDrawn="1"/>
        </p:nvPicPr>
        <p:blipFill>
          <a:blip r:embed="rId3"/>
          <a:stretch>
            <a:fillRect/>
          </a:stretch>
        </p:blipFill>
        <p:spPr>
          <a:xfrm>
            <a:off x="10551045" y="364425"/>
            <a:ext cx="1208955" cy="979789"/>
          </a:xfrm>
          <a:prstGeom prst="rect">
            <a:avLst/>
          </a:prstGeom>
        </p:spPr>
      </p:pic>
    </p:spTree>
    <p:extLst>
      <p:ext uri="{BB962C8B-B14F-4D97-AF65-F5344CB8AC3E}">
        <p14:creationId xmlns:p14="http://schemas.microsoft.com/office/powerpoint/2010/main" val="7745425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CON Grid Boxes 2UP Grey">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2000"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 uri="{C183D7F6-B498-43B3-948B-1728B52AA6E4}">
                <adec:decorative xmlns:adec="http://schemas.microsoft.com/office/drawing/2017/decorative" val="1"/>
              </a:ext>
            </a:extLst>
          </p:cNvPr>
          <p:cNvSpPr/>
          <p:nvPr userDrawn="1"/>
        </p:nvSpPr>
        <p:spPr>
          <a:xfrm>
            <a:off x="432000" y="1691082"/>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4324378"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 uri="{C183D7F6-B498-43B3-948B-1728B52AA6E4}">
                <adec:decorative xmlns:adec="http://schemas.microsoft.com/office/drawing/2017/decorative" val="1"/>
              </a:ext>
            </a:extLst>
          </p:cNvPr>
          <p:cNvSpPr/>
          <p:nvPr userDrawn="1"/>
        </p:nvSpPr>
        <p:spPr>
          <a:xfrm>
            <a:off x="4324378" y="1691082"/>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itle 1">
            <a:extLst>
              <a:ext uri="{FF2B5EF4-FFF2-40B4-BE49-F238E27FC236}">
                <a16:creationId xmlns:a16="http://schemas.microsoft.com/office/drawing/2014/main" id="{C5DD270E-858A-0745-A4F5-3FE5B49194FA}"/>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pic>
        <p:nvPicPr>
          <p:cNvPr id="3" name="Picture 2">
            <a:extLst>
              <a:ext uri="{FF2B5EF4-FFF2-40B4-BE49-F238E27FC236}">
                <a16:creationId xmlns:a16="http://schemas.microsoft.com/office/drawing/2014/main" id="{6FD787DC-00EF-B13A-FE97-CE51273E8674}"/>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cxnSp>
        <p:nvCxnSpPr>
          <p:cNvPr id="5" name="Straight Connector 4">
            <a:extLst>
              <a:ext uri="{FF2B5EF4-FFF2-40B4-BE49-F238E27FC236}">
                <a16:creationId xmlns:a16="http://schemas.microsoft.com/office/drawing/2014/main" id="{20783BA3-377B-7D8A-0B7B-91C314676A0C}"/>
              </a:ext>
              <a:ext uri="{C183D7F6-B498-43B3-948B-1728B52AA6E4}">
                <adec:decorative xmlns:adec="http://schemas.microsoft.com/office/drawing/2017/decorative" val="1"/>
              </a:ext>
            </a:extLst>
          </p:cNvPr>
          <p:cNvCxnSpPr>
            <a:cxnSpLocks/>
          </p:cNvCxnSpPr>
          <p:nvPr userDrawn="1"/>
        </p:nvCxnSpPr>
        <p:spPr>
          <a:xfrm>
            <a:off x="432000" y="6336000"/>
            <a:ext cx="11384862"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6616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Grid, Titles 4UP Grey">
    <p:spTree>
      <p:nvGrpSpPr>
        <p:cNvPr id="1" name=""/>
        <p:cNvGrpSpPr/>
        <p:nvPr/>
      </p:nvGrpSpPr>
      <p:grpSpPr>
        <a:xfrm>
          <a:off x="0" y="0"/>
          <a:ext cx="0" cy="0"/>
          <a:chOff x="0" y="0"/>
          <a:chExt cx="0" cy="0"/>
        </a:xfrm>
      </p:grpSpPr>
      <p:sp>
        <p:nvSpPr>
          <p:cNvPr id="18" name="Rectangle: Top Corners Rounded 17">
            <a:extLst>
              <a:ext uri="{FF2B5EF4-FFF2-40B4-BE49-F238E27FC236}">
                <a16:creationId xmlns:a16="http://schemas.microsoft.com/office/drawing/2014/main" id="{205929B3-ED58-E54F-B724-E24FB5F163DF}"/>
              </a:ext>
              <a:ext uri="{C183D7F6-B498-43B3-948B-1728B52AA6E4}">
                <adec:decorative xmlns:adec="http://schemas.microsoft.com/office/drawing/2017/decorative" val="1"/>
              </a:ext>
            </a:extLst>
          </p:cNvPr>
          <p:cNvSpPr/>
          <p:nvPr userDrawn="1"/>
        </p:nvSpPr>
        <p:spPr>
          <a:xfrm>
            <a:off x="432000"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32000"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92000"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 uri="{C183D7F6-B498-43B3-948B-1728B52AA6E4}">
                <adec:decorative xmlns:adec="http://schemas.microsoft.com/office/drawing/2017/decorative" val="1"/>
              </a:ext>
            </a:extLst>
          </p:cNvPr>
          <p:cNvSpPr/>
          <p:nvPr userDrawn="1"/>
        </p:nvSpPr>
        <p:spPr>
          <a:xfrm>
            <a:off x="4392000"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43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5" name="Rectangle: Top Corners Rounded 24">
            <a:extLst>
              <a:ext uri="{FF2B5EF4-FFF2-40B4-BE49-F238E27FC236}">
                <a16:creationId xmlns:a16="http://schemas.microsoft.com/office/drawing/2014/main" id="{8FD6A08D-6DD3-C845-8B17-CC9297B607DC}"/>
              </a:ext>
              <a:ext uri="{C183D7F6-B498-43B3-948B-1728B52AA6E4}">
                <adec:decorative xmlns:adec="http://schemas.microsoft.com/office/drawing/2017/decorative" val="1"/>
              </a:ext>
            </a:extLst>
          </p:cNvPr>
          <p:cNvSpPr/>
          <p:nvPr userDrawn="1"/>
        </p:nvSpPr>
        <p:spPr>
          <a:xfrm>
            <a:off x="432000" y="3744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439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 uri="{C183D7F6-B498-43B3-948B-1728B52AA6E4}">
                <adec:decorative xmlns:adec="http://schemas.microsoft.com/office/drawing/2017/decorative" val="1"/>
              </a:ext>
            </a:extLst>
          </p:cNvPr>
          <p:cNvSpPr/>
          <p:nvPr userDrawn="1"/>
        </p:nvSpPr>
        <p:spPr>
          <a:xfrm>
            <a:off x="4392000" y="3744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itle 1">
            <a:extLst>
              <a:ext uri="{FF2B5EF4-FFF2-40B4-BE49-F238E27FC236}">
                <a16:creationId xmlns:a16="http://schemas.microsoft.com/office/drawing/2014/main" id="{7F5640E1-FA0E-4F42-9387-CD7C434D28C4}"/>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 name="Text Placeholder 2">
            <a:extLst>
              <a:ext uri="{FF2B5EF4-FFF2-40B4-BE49-F238E27FC236}">
                <a16:creationId xmlns:a16="http://schemas.microsoft.com/office/drawing/2014/main" id="{AEF555C5-A77A-2E44-BAF7-246298421E13}"/>
              </a:ext>
            </a:extLst>
          </p:cNvPr>
          <p:cNvSpPr>
            <a:spLocks noGrp="1"/>
          </p:cNvSpPr>
          <p:nvPr>
            <p:ph type="body" sz="quarter" idx="18" hasCustomPrompt="1"/>
          </p:nvPr>
        </p:nvSpPr>
        <p:spPr>
          <a:xfrm>
            <a:off x="540000" y="1296000"/>
            <a:ext cx="3348000" cy="684000"/>
          </a:xfrm>
        </p:spPr>
        <p:txBody>
          <a:bodyPr anchor="ctr"/>
          <a:lstStyle>
            <a:lvl1pPr algn="ctr">
              <a:buNone/>
              <a:defRPr sz="2200" b="1">
                <a:solidFill>
                  <a:schemeClr val="accent6"/>
                </a:solidFill>
              </a:defRPr>
            </a:lvl1pPr>
          </a:lstStyle>
          <a:p>
            <a:pPr lvl="0"/>
            <a:r>
              <a:rPr lang="en-GB"/>
              <a:t>Insert title</a:t>
            </a:r>
          </a:p>
        </p:txBody>
      </p:sp>
      <p:sp>
        <p:nvSpPr>
          <p:cNvPr id="22" name="Text Placeholder 2">
            <a:extLst>
              <a:ext uri="{FF2B5EF4-FFF2-40B4-BE49-F238E27FC236}">
                <a16:creationId xmlns:a16="http://schemas.microsoft.com/office/drawing/2014/main" id="{D4B913F3-B51C-1F4F-BA00-F024BBF468C2}"/>
              </a:ext>
            </a:extLst>
          </p:cNvPr>
          <p:cNvSpPr>
            <a:spLocks noGrp="1"/>
          </p:cNvSpPr>
          <p:nvPr>
            <p:ph type="body" sz="quarter" idx="19" hasCustomPrompt="1"/>
          </p:nvPr>
        </p:nvSpPr>
        <p:spPr>
          <a:xfrm>
            <a:off x="4500000" y="1302462"/>
            <a:ext cx="3348000" cy="684000"/>
          </a:xfrm>
        </p:spPr>
        <p:txBody>
          <a:bodyPr anchor="ctr"/>
          <a:lstStyle>
            <a:lvl1pPr algn="ctr">
              <a:buNone/>
              <a:defRPr sz="2200" b="1">
                <a:solidFill>
                  <a:schemeClr val="accent6"/>
                </a:solidFill>
              </a:defRPr>
            </a:lvl1pPr>
          </a:lstStyle>
          <a:p>
            <a:pPr lvl="0"/>
            <a:r>
              <a:rPr lang="en-GB"/>
              <a:t>Insert title</a:t>
            </a:r>
          </a:p>
        </p:txBody>
      </p:sp>
      <p:sp>
        <p:nvSpPr>
          <p:cNvPr id="30" name="Text Placeholder 2">
            <a:extLst>
              <a:ext uri="{FF2B5EF4-FFF2-40B4-BE49-F238E27FC236}">
                <a16:creationId xmlns:a16="http://schemas.microsoft.com/office/drawing/2014/main" id="{9A16CC21-F99A-6F47-A063-FA9FE06BAE1A}"/>
              </a:ext>
            </a:extLst>
          </p:cNvPr>
          <p:cNvSpPr>
            <a:spLocks noGrp="1"/>
          </p:cNvSpPr>
          <p:nvPr>
            <p:ph type="body" sz="quarter" idx="20" hasCustomPrompt="1"/>
          </p:nvPr>
        </p:nvSpPr>
        <p:spPr>
          <a:xfrm>
            <a:off x="540000" y="3852000"/>
            <a:ext cx="3348000" cy="684000"/>
          </a:xfrm>
        </p:spPr>
        <p:txBody>
          <a:bodyPr anchor="ctr"/>
          <a:lstStyle>
            <a:lvl1pPr algn="ctr">
              <a:buNone/>
              <a:defRPr sz="2200" b="1">
                <a:solidFill>
                  <a:schemeClr val="accent6"/>
                </a:solidFill>
              </a:defRPr>
            </a:lvl1pPr>
          </a:lstStyle>
          <a:p>
            <a:pPr lvl="0"/>
            <a:r>
              <a:rPr lang="en-GB"/>
              <a:t>Insert title</a:t>
            </a:r>
          </a:p>
        </p:txBody>
      </p:sp>
      <p:sp>
        <p:nvSpPr>
          <p:cNvPr id="31" name="Text Placeholder 2">
            <a:extLst>
              <a:ext uri="{FF2B5EF4-FFF2-40B4-BE49-F238E27FC236}">
                <a16:creationId xmlns:a16="http://schemas.microsoft.com/office/drawing/2014/main" id="{511DBD00-D83F-EF49-900D-B6C65CED2738}"/>
              </a:ext>
            </a:extLst>
          </p:cNvPr>
          <p:cNvSpPr>
            <a:spLocks noGrp="1"/>
          </p:cNvSpPr>
          <p:nvPr>
            <p:ph type="body" sz="quarter" idx="21" hasCustomPrompt="1"/>
          </p:nvPr>
        </p:nvSpPr>
        <p:spPr>
          <a:xfrm>
            <a:off x="4500000" y="3852000"/>
            <a:ext cx="3348000" cy="684000"/>
          </a:xfrm>
        </p:spPr>
        <p:txBody>
          <a:bodyPr anchor="ctr"/>
          <a:lstStyle>
            <a:lvl1pPr algn="ctr">
              <a:buNone/>
              <a:defRPr sz="2200" b="1">
                <a:solidFill>
                  <a:schemeClr val="accent6"/>
                </a:solidFill>
              </a:defRPr>
            </a:lvl1pPr>
          </a:lstStyle>
          <a:p>
            <a:pPr lvl="0"/>
            <a:r>
              <a:rPr lang="en-GB"/>
              <a:t>Insert title</a:t>
            </a:r>
          </a:p>
        </p:txBody>
      </p:sp>
      <p:cxnSp>
        <p:nvCxnSpPr>
          <p:cNvPr id="29" name="Straight Connector 28">
            <a:extLst>
              <a:ext uri="{FF2B5EF4-FFF2-40B4-BE49-F238E27FC236}">
                <a16:creationId xmlns:a16="http://schemas.microsoft.com/office/drawing/2014/main" id="{59357DCD-A469-B34A-A880-D744CA731C14}"/>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4BA4CC6C-41AA-2D50-A8B9-63559566F418}"/>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271482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blue">
    <p:bg>
      <p:bgPr>
        <a:solidFill>
          <a:srgbClr val="F6F8F8"/>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11" name="Text Placeholder 7">
            <a:extLst>
              <a:ext uri="{FF2B5EF4-FFF2-40B4-BE49-F238E27FC236}">
                <a16:creationId xmlns:a16="http://schemas.microsoft.com/office/drawing/2014/main" id="{9F1649F8-C95E-B04E-A0E7-F89193CC9718}"/>
              </a:ext>
            </a:extLst>
          </p:cNvPr>
          <p:cNvSpPr>
            <a:spLocks noGrp="1"/>
          </p:cNvSpPr>
          <p:nvPr>
            <p:ph type="body" sz="quarter" idx="14" hasCustomPrompt="1"/>
          </p:nvPr>
        </p:nvSpPr>
        <p:spPr>
          <a:xfrm>
            <a:off x="537224" y="1314156"/>
            <a:ext cx="7503849" cy="3466727"/>
          </a:xfrm>
          <a:prstGeom prst="rect">
            <a:avLst/>
          </a:prstGeom>
        </p:spPr>
        <p:txBody>
          <a:bodyPr>
            <a:noAutofit/>
          </a:bodyPr>
          <a:lstStyle>
            <a:lvl1pPr marL="288000" indent="-288000" algn="l">
              <a:buNone/>
              <a:defRPr sz="42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“Showcase quotation</a:t>
            </a:r>
            <a:br>
              <a:rPr lang="en-GB"/>
            </a:br>
            <a:r>
              <a:rPr lang="en-GB"/>
              <a:t>with left aligned text over multiple lines. Try to keep</a:t>
            </a:r>
            <a:br>
              <a:rPr lang="en-GB"/>
            </a:br>
            <a:r>
              <a:rPr lang="en-GB"/>
              <a:t>it to four lines if </a:t>
            </a:r>
            <a:r>
              <a:rPr lang="en-GB" err="1"/>
              <a:t>poss</a:t>
            </a:r>
            <a:r>
              <a:rPr lang="en-GB"/>
              <a:t> or five lines max.”</a:t>
            </a:r>
          </a:p>
        </p:txBody>
      </p:sp>
      <p:sp>
        <p:nvSpPr>
          <p:cNvPr id="6" name="Text Placeholder 6">
            <a:extLst>
              <a:ext uri="{FF2B5EF4-FFF2-40B4-BE49-F238E27FC236}">
                <a16:creationId xmlns:a16="http://schemas.microsoft.com/office/drawing/2014/main" id="{D406466E-798B-BE4C-B09F-C1B1244AAB6A}"/>
              </a:ext>
            </a:extLst>
          </p:cNvPr>
          <p:cNvSpPr>
            <a:spLocks noGrp="1"/>
          </p:cNvSpPr>
          <p:nvPr>
            <p:ph type="body" sz="quarter" idx="13" hasCustomPrompt="1"/>
          </p:nvPr>
        </p:nvSpPr>
        <p:spPr>
          <a:xfrm>
            <a:off x="828000" y="4780883"/>
            <a:ext cx="7503849" cy="896938"/>
          </a:xfrm>
          <a:prstGeom prst="rect">
            <a:avLst/>
          </a:prstGeom>
        </p:spPr>
        <p:txBody>
          <a:bodyPr/>
          <a:lstStyle>
            <a:lvl1pPr marL="0" indent="0" algn="l">
              <a:buNone/>
              <a:defRPr b="1">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Name Surname,</a:t>
            </a:r>
            <a:br>
              <a:rPr lang="en-GB"/>
            </a:br>
            <a:r>
              <a:rPr lang="en-GB"/>
              <a:t>Job Title</a:t>
            </a:r>
          </a:p>
        </p:txBody>
      </p:sp>
      <p:cxnSp>
        <p:nvCxnSpPr>
          <p:cNvPr id="8" name="Straight Connector 7">
            <a:extLst>
              <a:ext uri="{FF2B5EF4-FFF2-40B4-BE49-F238E27FC236}">
                <a16:creationId xmlns:a16="http://schemas.microsoft.com/office/drawing/2014/main" id="{B43FE3F0-85CD-934D-A3A3-CF2B78D73A35}"/>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2A86FEEE-9136-D68E-6360-B4FDD6D917D2}"/>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412778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Quote and image 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E4EE10-8D4E-C85B-5620-784900182A4E}"/>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0" y="0"/>
            <a:ext cx="12192000" cy="6857999"/>
          </a:xfrm>
          <a:prstGeom prst="rect">
            <a:avLst/>
          </a:prstGeom>
        </p:spPr>
      </p:pic>
      <p:sp>
        <p:nvSpPr>
          <p:cNvPr id="6" name="Text Placeholder 7">
            <a:extLst>
              <a:ext uri="{FF2B5EF4-FFF2-40B4-BE49-F238E27FC236}">
                <a16:creationId xmlns:a16="http://schemas.microsoft.com/office/drawing/2014/main" id="{D43F37B1-1F8A-2CA4-9D19-C0E420FB42AE}"/>
              </a:ext>
            </a:extLst>
          </p:cNvPr>
          <p:cNvSpPr>
            <a:spLocks noGrp="1"/>
          </p:cNvSpPr>
          <p:nvPr>
            <p:ph type="body" sz="quarter" idx="15" hasCustomPrompt="1"/>
          </p:nvPr>
        </p:nvSpPr>
        <p:spPr>
          <a:xfrm>
            <a:off x="1337052" y="1673324"/>
            <a:ext cx="3461285" cy="658367"/>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Heading label</a:t>
            </a:r>
          </a:p>
        </p:txBody>
      </p:sp>
      <p:sp>
        <p:nvSpPr>
          <p:cNvPr id="2" name="Picture Placeholder 6">
            <a:extLst>
              <a:ext uri="{FF2B5EF4-FFF2-40B4-BE49-F238E27FC236}">
                <a16:creationId xmlns:a16="http://schemas.microsoft.com/office/drawing/2014/main" id="{2C90ABAC-E435-5C65-A8FA-9E315CE9DE53}"/>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8" name="Content Placeholder 2">
            <a:extLst>
              <a:ext uri="{FF2B5EF4-FFF2-40B4-BE49-F238E27FC236}">
                <a16:creationId xmlns:a16="http://schemas.microsoft.com/office/drawing/2014/main" id="{7F337CE4-9082-D695-8AD8-89148114EBDF}"/>
              </a:ext>
            </a:extLst>
          </p:cNvPr>
          <p:cNvSpPr>
            <a:spLocks noGrp="1"/>
          </p:cNvSpPr>
          <p:nvPr>
            <p:ph idx="1" hasCustomPrompt="1"/>
          </p:nvPr>
        </p:nvSpPr>
        <p:spPr>
          <a:xfrm>
            <a:off x="1337052" y="2331691"/>
            <a:ext cx="3461285" cy="3110530"/>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18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add text</a:t>
            </a:r>
          </a:p>
        </p:txBody>
      </p:sp>
    </p:spTree>
    <p:extLst>
      <p:ext uri="{BB962C8B-B14F-4D97-AF65-F5344CB8AC3E}">
        <p14:creationId xmlns:p14="http://schemas.microsoft.com/office/powerpoint/2010/main" val="4038698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Quote and image 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E4EE10-8D4E-C85B-5620-784900182A4E}"/>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1" y="0"/>
            <a:ext cx="12191998" cy="6857999"/>
          </a:xfrm>
          <a:prstGeom prst="rect">
            <a:avLst/>
          </a:prstGeom>
        </p:spPr>
      </p:pic>
      <p:sp>
        <p:nvSpPr>
          <p:cNvPr id="3" name="Text Placeholder 7">
            <a:extLst>
              <a:ext uri="{FF2B5EF4-FFF2-40B4-BE49-F238E27FC236}">
                <a16:creationId xmlns:a16="http://schemas.microsoft.com/office/drawing/2014/main" id="{BA16B251-D1BB-394C-319F-40E8F04D7FB9}"/>
              </a:ext>
            </a:extLst>
          </p:cNvPr>
          <p:cNvSpPr>
            <a:spLocks noGrp="1"/>
          </p:cNvSpPr>
          <p:nvPr>
            <p:ph type="body" sz="quarter" idx="15" hasCustomPrompt="1"/>
          </p:nvPr>
        </p:nvSpPr>
        <p:spPr>
          <a:xfrm>
            <a:off x="1337052" y="1673324"/>
            <a:ext cx="3461285" cy="658367"/>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Heading label</a:t>
            </a:r>
          </a:p>
        </p:txBody>
      </p:sp>
      <p:sp>
        <p:nvSpPr>
          <p:cNvPr id="2" name="Picture Placeholder 6">
            <a:extLst>
              <a:ext uri="{FF2B5EF4-FFF2-40B4-BE49-F238E27FC236}">
                <a16:creationId xmlns:a16="http://schemas.microsoft.com/office/drawing/2014/main" id="{2C90ABAC-E435-5C65-A8FA-9E315CE9DE53}"/>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5" name="Content Placeholder 2">
            <a:extLst>
              <a:ext uri="{FF2B5EF4-FFF2-40B4-BE49-F238E27FC236}">
                <a16:creationId xmlns:a16="http://schemas.microsoft.com/office/drawing/2014/main" id="{4542D69F-C459-8ECE-06A1-66E418FF3EC1}"/>
              </a:ext>
            </a:extLst>
          </p:cNvPr>
          <p:cNvSpPr>
            <a:spLocks noGrp="1"/>
          </p:cNvSpPr>
          <p:nvPr>
            <p:ph idx="1" hasCustomPrompt="1"/>
          </p:nvPr>
        </p:nvSpPr>
        <p:spPr>
          <a:xfrm>
            <a:off x="1337052" y="2331691"/>
            <a:ext cx="3461285" cy="3110530"/>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18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add text</a:t>
            </a:r>
          </a:p>
        </p:txBody>
      </p:sp>
    </p:spTree>
    <p:extLst>
      <p:ext uri="{BB962C8B-B14F-4D97-AF65-F5344CB8AC3E}">
        <p14:creationId xmlns:p14="http://schemas.microsoft.com/office/powerpoint/2010/main" val="4052080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Quote and image 4">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52196E5-15CA-15E3-1E10-32B3D19927EF}"/>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0" y="0"/>
            <a:ext cx="12192000" cy="6857999"/>
          </a:xfrm>
          <a:prstGeom prst="rect">
            <a:avLst/>
          </a:prstGeom>
        </p:spPr>
      </p:pic>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6" name="Picture Placeholder 6">
            <a:extLst>
              <a:ext uri="{FF2B5EF4-FFF2-40B4-BE49-F238E27FC236}">
                <a16:creationId xmlns:a16="http://schemas.microsoft.com/office/drawing/2014/main" id="{652C93B3-5A12-5AAD-2ACF-93939EE7FBF5}"/>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4" name="Content Placeholder 2">
            <a:extLst>
              <a:ext uri="{FF2B5EF4-FFF2-40B4-BE49-F238E27FC236}">
                <a16:creationId xmlns:a16="http://schemas.microsoft.com/office/drawing/2014/main" id="{7558B23E-2241-0C04-DC3A-1FCFC1EF8A24}"/>
              </a:ext>
            </a:extLst>
          </p:cNvPr>
          <p:cNvSpPr>
            <a:spLocks noGrp="1"/>
          </p:cNvSpPr>
          <p:nvPr>
            <p:ph idx="1" hasCustomPrompt="1"/>
          </p:nvPr>
        </p:nvSpPr>
        <p:spPr>
          <a:xfrm>
            <a:off x="1337052" y="2331691"/>
            <a:ext cx="3461285" cy="3110530"/>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800" b="1">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“Add quote text here”</a:t>
            </a:r>
          </a:p>
        </p:txBody>
      </p:sp>
    </p:spTree>
    <p:extLst>
      <p:ext uri="{BB962C8B-B14F-4D97-AF65-F5344CB8AC3E}">
        <p14:creationId xmlns:p14="http://schemas.microsoft.com/office/powerpoint/2010/main" val="2841820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Quote and image 4">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EB4F947-0C85-DAF2-683C-40847EF7F07B}"/>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0" y="0"/>
            <a:ext cx="12192000" cy="6857999"/>
          </a:xfrm>
          <a:prstGeom prst="rect">
            <a:avLst/>
          </a:prstGeom>
        </p:spPr>
      </p:pic>
      <p:sp>
        <p:nvSpPr>
          <p:cNvPr id="2" name="Picture Placeholder 6">
            <a:extLst>
              <a:ext uri="{FF2B5EF4-FFF2-40B4-BE49-F238E27FC236}">
                <a16:creationId xmlns:a16="http://schemas.microsoft.com/office/drawing/2014/main" id="{EA7B0BA1-E61A-5019-0AA4-5328CA2AB0E1}"/>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 </a:t>
            </a: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4" name="Content Placeholder 2">
            <a:extLst>
              <a:ext uri="{FF2B5EF4-FFF2-40B4-BE49-F238E27FC236}">
                <a16:creationId xmlns:a16="http://schemas.microsoft.com/office/drawing/2014/main" id="{7A22BD2E-E9C2-A15B-06FB-553974CDE6CE}"/>
              </a:ext>
            </a:extLst>
          </p:cNvPr>
          <p:cNvSpPr>
            <a:spLocks noGrp="1"/>
          </p:cNvSpPr>
          <p:nvPr>
            <p:ph idx="1" hasCustomPrompt="1"/>
          </p:nvPr>
        </p:nvSpPr>
        <p:spPr>
          <a:xfrm>
            <a:off x="1337052" y="2331691"/>
            <a:ext cx="3461285" cy="3110530"/>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800" b="1">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“Add quote text here”</a:t>
            </a:r>
          </a:p>
        </p:txBody>
      </p:sp>
    </p:spTree>
    <p:extLst>
      <p:ext uri="{BB962C8B-B14F-4D97-AF65-F5344CB8AC3E}">
        <p14:creationId xmlns:p14="http://schemas.microsoft.com/office/powerpoint/2010/main" val="123167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Breaker Heading1-Blue-DarkBlueA">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30C3909-1482-1013-E118-A2CE0A1DD3D4}"/>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DE3119AD-4AAB-8B34-F6C1-8D76F0D453BB}"/>
              </a:ext>
            </a:extLst>
          </p:cNvPr>
          <p:cNvSpPr>
            <a:spLocks noGrp="1"/>
          </p:cNvSpPr>
          <p:nvPr>
            <p:ph type="title" hasCustomPrompt="1"/>
          </p:nvPr>
        </p:nvSpPr>
        <p:spPr>
          <a:xfrm>
            <a:off x="770042" y="2242938"/>
            <a:ext cx="10515600" cy="1325563"/>
          </a:xfrm>
        </p:spPr>
        <p:txBody>
          <a:bodyPr>
            <a:noAutofit/>
          </a:bodyPr>
          <a:lstStyle>
            <a:lvl1pPr>
              <a:defRPr sz="6000" b="1"/>
            </a:lvl1pPr>
          </a:lstStyle>
          <a:p>
            <a:r>
              <a:rPr lang="en-US"/>
              <a:t>Breaker slide 1</a:t>
            </a: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82932" y="3564000"/>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3341198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_Breaker Heading1-Blue-DarkBlueA">
    <p:bg>
      <p:bgPr>
        <a:solidFill>
          <a:srgbClr val="F6F8F8"/>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AF6C2AD-0E53-2A94-6EDF-C2BC1C35E66B}"/>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241914" y="-121920"/>
            <a:ext cx="12408747" cy="6979920"/>
          </a:xfrm>
          <a:prstGeom prst="rect">
            <a:avLst/>
          </a:prstGeom>
        </p:spPr>
      </p:pic>
      <p:sp>
        <p:nvSpPr>
          <p:cNvPr id="4" name="Title 1">
            <a:extLst>
              <a:ext uri="{FF2B5EF4-FFF2-40B4-BE49-F238E27FC236}">
                <a16:creationId xmlns:a16="http://schemas.microsoft.com/office/drawing/2014/main" id="{3D1B5349-CF21-E9D2-92A0-6C58C15A043A}"/>
              </a:ext>
            </a:extLst>
          </p:cNvPr>
          <p:cNvSpPr>
            <a:spLocks noGrp="1"/>
          </p:cNvSpPr>
          <p:nvPr>
            <p:ph type="title" hasCustomPrompt="1"/>
          </p:nvPr>
        </p:nvSpPr>
        <p:spPr>
          <a:xfrm>
            <a:off x="521688" y="2165645"/>
            <a:ext cx="10515600" cy="1325563"/>
          </a:xfrm>
        </p:spPr>
        <p:txBody>
          <a:bodyPr>
            <a:noAutofit/>
          </a:bodyPr>
          <a:lstStyle>
            <a:lvl1pPr>
              <a:defRPr sz="6000" b="1"/>
            </a:lvl1pPr>
          </a:lstStyle>
          <a:p>
            <a:r>
              <a:rPr lang="en-US"/>
              <a:t>Breaker </a:t>
            </a:r>
            <a:br>
              <a:rPr lang="en-US"/>
            </a:br>
            <a:r>
              <a:rPr lang="en-US"/>
              <a:t>slide 2</a:t>
            </a: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612000"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2105895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8_Breaker Heading1-Blue-DarkBlueA">
    <p:bg>
      <p:bgPr>
        <a:solidFill>
          <a:srgbClr val="F6F8F8"/>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2D07C2D6-AB1B-B84B-BC13-7D79E8BCFCF8}"/>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316318" y="-148043"/>
            <a:ext cx="12499929" cy="7031210"/>
          </a:xfrm>
          <a:prstGeom prst="rect">
            <a:avLst/>
          </a:prstGeom>
        </p:spPr>
      </p:pic>
      <p:sp>
        <p:nvSpPr>
          <p:cNvPr id="2" name="Title 1">
            <a:extLst>
              <a:ext uri="{FF2B5EF4-FFF2-40B4-BE49-F238E27FC236}">
                <a16:creationId xmlns:a16="http://schemas.microsoft.com/office/drawing/2014/main" id="{8506D8CC-65FF-0E59-2392-2C0EBC0605F9}"/>
              </a:ext>
            </a:extLst>
          </p:cNvPr>
          <p:cNvSpPr>
            <a:spLocks noGrp="1"/>
          </p:cNvSpPr>
          <p:nvPr>
            <p:ph type="title" hasCustomPrompt="1"/>
          </p:nvPr>
        </p:nvSpPr>
        <p:spPr>
          <a:xfrm>
            <a:off x="747468" y="2165645"/>
            <a:ext cx="10515600" cy="1325563"/>
          </a:xfrm>
        </p:spPr>
        <p:txBody>
          <a:bodyPr>
            <a:noAutofit/>
          </a:bodyPr>
          <a:lstStyle>
            <a:lvl1pPr>
              <a:defRPr sz="6000" b="1"/>
            </a:lvl1pPr>
          </a:lstStyle>
          <a:p>
            <a:r>
              <a:rPr lang="en-US"/>
              <a:t>Breaker </a:t>
            </a:r>
            <a:br>
              <a:rPr lang="en-US"/>
            </a:br>
            <a:r>
              <a:rPr lang="en-US"/>
              <a:t>slide 3</a:t>
            </a: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91916"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1360916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Heading, content, basic text one col">
    <p:bg>
      <p:bgPr>
        <a:solidFill>
          <a:srgbClr val="F6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75138" y="414734"/>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 name="Content Placeholder 2"/>
          <p:cNvSpPr>
            <a:spLocks noGrp="1"/>
          </p:cNvSpPr>
          <p:nvPr>
            <p:ph idx="1" hasCustomPrompt="1"/>
          </p:nvPr>
        </p:nvSpPr>
        <p:spPr>
          <a:xfrm>
            <a:off x="375138" y="1415778"/>
            <a:ext cx="7632000" cy="4026443"/>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2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add text</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6456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_Breaker Heading1-Blue-DarkBlueA">
    <p:bg>
      <p:bgPr>
        <a:solidFill>
          <a:srgbClr val="F6F8F8"/>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A76489-9A30-702B-3E26-D81845892857}"/>
              </a:ext>
            </a:extLst>
          </p:cNvPr>
          <p:cNvSpPr>
            <a:spLocks noGrp="1"/>
          </p:cNvSpPr>
          <p:nvPr>
            <p:ph type="title" hasCustomPrompt="1"/>
          </p:nvPr>
        </p:nvSpPr>
        <p:spPr>
          <a:xfrm>
            <a:off x="747468" y="2165645"/>
            <a:ext cx="10515600" cy="1325563"/>
          </a:xfrm>
        </p:spPr>
        <p:txBody>
          <a:bodyPr>
            <a:noAutofit/>
          </a:bodyPr>
          <a:lstStyle>
            <a:lvl1pPr>
              <a:defRPr sz="6000" b="1"/>
            </a:lvl1pPr>
          </a:lstStyle>
          <a:p>
            <a:r>
              <a:rPr lang="en-US"/>
              <a:t>Breaker </a:t>
            </a:r>
            <a:br>
              <a:rPr lang="en-US"/>
            </a:br>
            <a:r>
              <a:rPr lang="en-US"/>
              <a:t>slide 4</a:t>
            </a: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54598"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pic>
        <p:nvPicPr>
          <p:cNvPr id="5" name="Picture 4" descr="A blue rectangle with black background&#10;&#10;Description automatically generated">
            <a:extLst>
              <a:ext uri="{FF2B5EF4-FFF2-40B4-BE49-F238E27FC236}">
                <a16:creationId xmlns:a16="http://schemas.microsoft.com/office/drawing/2014/main" id="{D115B473-1B85-DD59-52BE-0E90A80C9408}"/>
              </a:ext>
            </a:extLst>
          </p:cNvPr>
          <p:cNvPicPr>
            <a:picLocks noChangeAspect="1"/>
          </p:cNvPicPr>
          <p:nvPr userDrawn="1"/>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741727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Headline slide with image A">
    <p:bg>
      <p:bgPr>
        <a:solidFill>
          <a:srgbClr val="F6F8F8"/>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pPr algn="r"/>
              <a:t>‹#›</a:t>
            </a:fld>
            <a:endParaRPr lang="en-GB" sz="1200">
              <a:solidFill>
                <a:schemeClr val="tx1"/>
              </a:solidFill>
            </a:endParaRPr>
          </a:p>
        </p:txBody>
      </p:sp>
      <p:sp>
        <p:nvSpPr>
          <p:cNvPr id="5" name="Text Placeholder 6">
            <a:extLst>
              <a:ext uri="{FF2B5EF4-FFF2-40B4-BE49-F238E27FC236}">
                <a16:creationId xmlns:a16="http://schemas.microsoft.com/office/drawing/2014/main" id="{50355A0D-4235-0CF1-A976-C33D8CCCBFCD}"/>
              </a:ext>
            </a:extLst>
          </p:cNvPr>
          <p:cNvSpPr>
            <a:spLocks noGrp="1"/>
          </p:cNvSpPr>
          <p:nvPr>
            <p:ph type="body" sz="quarter" idx="13" hasCustomPrompt="1"/>
          </p:nvPr>
        </p:nvSpPr>
        <p:spPr>
          <a:xfrm>
            <a:off x="891916"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2" name="Title 1">
            <a:extLst>
              <a:ext uri="{FF2B5EF4-FFF2-40B4-BE49-F238E27FC236}">
                <a16:creationId xmlns:a16="http://schemas.microsoft.com/office/drawing/2014/main" id="{77E577A8-7F18-CBCC-319C-10DC2550A76F}"/>
              </a:ext>
            </a:extLst>
          </p:cNvPr>
          <p:cNvSpPr>
            <a:spLocks noGrp="1"/>
          </p:cNvSpPr>
          <p:nvPr>
            <p:ph type="title" hasCustomPrompt="1"/>
          </p:nvPr>
        </p:nvSpPr>
        <p:spPr>
          <a:xfrm>
            <a:off x="747468" y="2165645"/>
            <a:ext cx="4716354" cy="1325563"/>
          </a:xfrm>
        </p:spPr>
        <p:txBody>
          <a:bodyPr>
            <a:noAutofit/>
          </a:bodyPr>
          <a:lstStyle>
            <a:lvl1pPr>
              <a:defRPr sz="6000" b="1"/>
            </a:lvl1pPr>
          </a:lstStyle>
          <a:p>
            <a:r>
              <a:rPr lang="en-US"/>
              <a:t>Breaker </a:t>
            </a:r>
            <a:br>
              <a:rPr lang="en-US"/>
            </a:br>
            <a:r>
              <a:rPr lang="en-US"/>
              <a:t>slide 5</a:t>
            </a:r>
            <a:endParaRPr lang="en-GB"/>
          </a:p>
        </p:txBody>
      </p:sp>
    </p:spTree>
    <p:extLst>
      <p:ext uri="{BB962C8B-B14F-4D97-AF65-F5344CB8AC3E}">
        <p14:creationId xmlns:p14="http://schemas.microsoft.com/office/powerpoint/2010/main" val="1256846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End Slide ACCESSIBL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6D92FD5-08EA-6BC8-29BC-BCF5EEFE18AA}"/>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5400000">
            <a:off x="-2509143" y="-71523"/>
            <a:ext cx="10768951" cy="7616239"/>
          </a:xfrm>
          <a:prstGeom prst="rect">
            <a:avLst/>
          </a:prstGeom>
        </p:spPr>
      </p:pic>
      <p:pic>
        <p:nvPicPr>
          <p:cNvPr id="3" name="Picture 2" descr="Logo&#10;&#10;Description automatically generated">
            <a:extLst>
              <a:ext uri="{FF2B5EF4-FFF2-40B4-BE49-F238E27FC236}">
                <a16:creationId xmlns:a16="http://schemas.microsoft.com/office/drawing/2014/main" id="{077C56A3-4FFE-73CF-6F7F-1F451E5B3F1E}"/>
              </a:ext>
            </a:extLst>
          </p:cNvPr>
          <p:cNvPicPr>
            <a:picLocks noChangeAspect="1"/>
          </p:cNvPicPr>
          <p:nvPr userDrawn="1"/>
        </p:nvPicPr>
        <p:blipFill>
          <a:blip r:embed="rId3"/>
          <a:stretch>
            <a:fillRect/>
          </a:stretch>
        </p:blipFill>
        <p:spPr>
          <a:xfrm>
            <a:off x="10551045" y="364425"/>
            <a:ext cx="1208955" cy="979789"/>
          </a:xfrm>
          <a:prstGeom prst="rect">
            <a:avLst/>
          </a:prstGeom>
        </p:spPr>
      </p:pic>
      <p:cxnSp>
        <p:nvCxnSpPr>
          <p:cNvPr id="9" name="Straight Connector 8">
            <a:extLst>
              <a:ext uri="{FF2B5EF4-FFF2-40B4-BE49-F238E27FC236}">
                <a16:creationId xmlns:a16="http://schemas.microsoft.com/office/drawing/2014/main" id="{F9D383FB-0467-4241-BEF0-D636E886723B}"/>
              </a:ext>
              <a:ext uri="{C183D7F6-B498-43B3-948B-1728B52AA6E4}">
                <adec:decorative xmlns:adec="http://schemas.microsoft.com/office/drawing/2017/decorative" val="1"/>
              </a:ext>
            </a:extLst>
          </p:cNvPr>
          <p:cNvCxnSpPr/>
          <p:nvPr userDrawn="1"/>
        </p:nvCxnSpPr>
        <p:spPr>
          <a:xfrm>
            <a:off x="5715926" y="2605852"/>
            <a:ext cx="86510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0390E57B-AF19-8642-9E47-AF887F52887B}"/>
              </a:ext>
            </a:extLst>
          </p:cNvPr>
          <p:cNvSpPr txBox="1"/>
          <p:nvPr userDrawn="1"/>
        </p:nvSpPr>
        <p:spPr>
          <a:xfrm>
            <a:off x="5610770" y="2808746"/>
            <a:ext cx="4343734" cy="2608032"/>
          </a:xfrm>
          <a:prstGeom prst="rect">
            <a:avLst/>
          </a:prstGeom>
          <a:noFill/>
        </p:spPr>
        <p:txBody>
          <a:bodyPr wrap="square" lIns="0" tIns="0" rIns="0" bIns="0" rtlCol="0">
            <a:noAutofit/>
          </a:bodyPr>
          <a:lstStyle/>
          <a:p>
            <a:pPr marL="0" marR="0" lvl="0" indent="0" algn="l" defTabSz="914400" rtl="0" eaLnBrk="1" fontAlgn="auto" latinLnBrk="0" hangingPunct="1">
              <a:lnSpc>
                <a:spcPct val="100000"/>
              </a:lnSpc>
              <a:spcBef>
                <a:spcPts val="0"/>
              </a:spcBef>
              <a:spcAft>
                <a:spcPts val="2400"/>
              </a:spcAft>
              <a:buClr>
                <a:srgbClr val="005EB8"/>
              </a:buClr>
              <a:buSzTx/>
              <a:buFont typeface="Arial" panose="020B0604020202020204" pitchFamily="34" charset="0"/>
              <a:buNone/>
              <a:tabLst/>
              <a:defRPr/>
            </a:pPr>
            <a:r>
              <a:rPr kumimoji="0" lang="en-GB" sz="3600" b="1" i="0" u="none" strike="noStrike" kern="1200" cap="none" spc="20" normalizeH="0" baseline="0" noProof="0">
                <a:ln>
                  <a:noFill/>
                </a:ln>
                <a:solidFill>
                  <a:schemeClr val="tx1"/>
                </a:solidFill>
                <a:effectLst/>
                <a:uLnTx/>
                <a:uFillTx/>
                <a:latin typeface="+mn-lt"/>
                <a:ea typeface="+mn-ea"/>
                <a:cs typeface="+mn-cs"/>
              </a:rPr>
              <a:t> Thank You</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@nhsengland</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company/</a:t>
            </a:r>
            <a:r>
              <a:rPr kumimoji="0" lang="en-GB" sz="2400" b="1" i="0" u="none" strike="noStrike" kern="1200" cap="none" spc="20" normalizeH="0" baseline="0" noProof="0" err="1">
                <a:ln>
                  <a:noFill/>
                </a:ln>
                <a:solidFill>
                  <a:schemeClr val="tx1"/>
                </a:solidFill>
                <a:effectLst/>
                <a:uLnTx/>
                <a:uFillTx/>
                <a:latin typeface="+mn-lt"/>
                <a:ea typeface="+mn-ea"/>
                <a:cs typeface="+mn-cs"/>
              </a:rPr>
              <a:t>nhsengland</a:t>
            </a:r>
            <a:endParaRPr kumimoji="0" lang="en-GB" sz="2400" b="1" i="0" u="none" strike="noStrike" kern="1200" cap="none" spc="20" normalizeH="0" baseline="0" noProof="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england.nhs.uk</a:t>
            </a:r>
            <a:endParaRPr lang="en-GB" sz="2400" b="1">
              <a:solidFill>
                <a:schemeClr val="tx1"/>
              </a:solidFill>
            </a:endParaRPr>
          </a:p>
        </p:txBody>
      </p:sp>
      <p:pic>
        <p:nvPicPr>
          <p:cNvPr id="5" name="Picture 4" descr="Twitter symbol">
            <a:extLst>
              <a:ext uri="{FF2B5EF4-FFF2-40B4-BE49-F238E27FC236}">
                <a16:creationId xmlns:a16="http://schemas.microsoft.com/office/drawing/2014/main" id="{6C1B65D7-2EE6-F44F-85AA-7C93787926CD}"/>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872040" y="3665234"/>
            <a:ext cx="390144" cy="390144"/>
          </a:xfrm>
          <a:prstGeom prst="rect">
            <a:avLst/>
          </a:prstGeom>
        </p:spPr>
      </p:pic>
      <p:pic>
        <p:nvPicPr>
          <p:cNvPr id="8" name="Picture 7" descr="LinkedIn symbol">
            <a:extLst>
              <a:ext uri="{FF2B5EF4-FFF2-40B4-BE49-F238E27FC236}">
                <a16:creationId xmlns:a16="http://schemas.microsoft.com/office/drawing/2014/main" id="{F2843EE8-F6F8-9D40-92C1-94FB4DCF14BB}"/>
              </a:ext>
            </a:extLst>
          </p:cNvPr>
          <p:cNvPicPr>
            <a:picLocks noChangeAspect="1"/>
          </p:cNvPicPr>
          <p:nvPr userDrawn="1"/>
        </p:nvPicPr>
        <p:blipFill>
          <a:blip r:embed="rId6">
            <a:extLst>
              <a:ext uri="{96DAC541-7B7A-43D3-8B79-37D633B846F1}">
                <asvg:svgBlip xmlns:asvg="http://schemas.microsoft.com/office/drawing/2016/SVG/main" r:embed="rId7"/>
              </a:ext>
            </a:extLst>
          </a:blip>
          <a:srcRect/>
          <a:stretch/>
        </p:blipFill>
        <p:spPr>
          <a:xfrm>
            <a:off x="5885396" y="4266369"/>
            <a:ext cx="390144" cy="390144"/>
          </a:xfrm>
          <a:prstGeom prst="rect">
            <a:avLst/>
          </a:prstGeom>
        </p:spPr>
      </p:pic>
      <p:pic>
        <p:nvPicPr>
          <p:cNvPr id="72" name="Picture 96" descr="World-wide web symbol">
            <a:extLst>
              <a:ext uri="{FF2B5EF4-FFF2-40B4-BE49-F238E27FC236}">
                <a16:creationId xmlns:a16="http://schemas.microsoft.com/office/drawing/2014/main" id="{664BA24D-FA8C-EE4D-A2DC-491BF11D6FA6}"/>
              </a:ext>
            </a:extLst>
          </p:cNvPr>
          <p:cNvPicPr>
            <a:picLocks noChangeAspect="1"/>
          </p:cNvPicPr>
          <p:nvPr userDrawn="1"/>
        </p:nvPicPr>
        <p:blipFill>
          <a:blip r:embed="rId8">
            <a:extLst>
              <a:ext uri="{96DAC541-7B7A-43D3-8B79-37D633B846F1}">
                <asvg:svgBlip xmlns:asvg="http://schemas.microsoft.com/office/drawing/2016/SVG/main" r:embed="rId9"/>
              </a:ext>
            </a:extLst>
          </a:blip>
          <a:srcRect/>
          <a:stretch/>
        </p:blipFill>
        <p:spPr>
          <a:xfrm>
            <a:off x="5767074" y="4806522"/>
            <a:ext cx="600075" cy="600075"/>
          </a:xfrm>
          <a:prstGeom prst="rect">
            <a:avLst/>
          </a:prstGeom>
        </p:spPr>
      </p:pic>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Tree>
    <p:extLst>
      <p:ext uri="{BB962C8B-B14F-4D97-AF65-F5344CB8AC3E}">
        <p14:creationId xmlns:p14="http://schemas.microsoft.com/office/powerpoint/2010/main" val="461523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Data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310075"/>
            <a:ext cx="11404154" cy="426721"/>
          </a:xfrm>
          <a:prstGeom prst="rect">
            <a:avLst/>
          </a:prstGeom>
        </p:spPr>
        <p:txBody>
          <a:bodyPr lIns="0" tIns="0" rIns="0" bIns="0" anchor="t">
            <a:normAutofit/>
          </a:bodyPr>
          <a:lstStyle>
            <a:lvl1pPr>
              <a:defRPr sz="24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endParaRPr lang="en-GB" sz="1200" b="1">
              <a:solidFill>
                <a:schemeClr val="accent1"/>
              </a:solidFill>
            </a:endParaRPr>
          </a:p>
        </p:txBody>
      </p:sp>
      <p:cxnSp>
        <p:nvCxnSpPr>
          <p:cNvPr id="12" name="Straight Connector 11">
            <a:extLst>
              <a:ext uri="{FF2B5EF4-FFF2-40B4-BE49-F238E27FC236}">
                <a16:creationId xmlns:a16="http://schemas.microsoft.com/office/drawing/2014/main" id="{137E920E-FCD4-834F-9787-A19C03BDF9AE}"/>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E055424E-84DC-71BA-CBB2-BE0007D93CE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3" name="Text Placeholder 7">
            <a:extLst>
              <a:ext uri="{FF2B5EF4-FFF2-40B4-BE49-F238E27FC236}">
                <a16:creationId xmlns:a16="http://schemas.microsoft.com/office/drawing/2014/main" id="{FB2922A9-9C8F-43B1-7D0A-0C7761EE45F2}"/>
              </a:ext>
            </a:extLst>
          </p:cNvPr>
          <p:cNvSpPr>
            <a:spLocks noGrp="1"/>
          </p:cNvSpPr>
          <p:nvPr>
            <p:ph type="body" sz="quarter" idx="13" hasCustomPrompt="1"/>
          </p:nvPr>
        </p:nvSpPr>
        <p:spPr>
          <a:xfrm>
            <a:off x="432001" y="767200"/>
            <a:ext cx="11012644" cy="577927"/>
          </a:xfrm>
          <a:prstGeom prst="rect">
            <a:avLst/>
          </a:prstGeom>
        </p:spPr>
        <p:txBody>
          <a:bodyPr lIns="0" tIns="0" rIns="0" bIns="0">
            <a:noAutofit/>
          </a:bodyPr>
          <a:lstStyle>
            <a:lvl1pPr marL="0" indent="0">
              <a:lnSpc>
                <a:spcPts val="2200"/>
              </a:lnSpc>
              <a:spcBef>
                <a:spcPts val="0"/>
              </a:spcBef>
              <a:spcAft>
                <a:spcPts val="900"/>
              </a:spcAft>
              <a:buClr>
                <a:schemeClr val="tx1"/>
              </a:buClr>
              <a:buNone/>
              <a:defRPr sz="18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Tree>
    <p:extLst>
      <p:ext uri="{BB962C8B-B14F-4D97-AF65-F5344CB8AC3E}">
        <p14:creationId xmlns:p14="http://schemas.microsoft.com/office/powerpoint/2010/main" val="110834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9_Breaker Heading1-Blue-DarkBlueA">
    <p:spTree>
      <p:nvGrpSpPr>
        <p:cNvPr id="1" name=""/>
        <p:cNvGrpSpPr/>
        <p:nvPr/>
      </p:nvGrpSpPr>
      <p:grpSpPr>
        <a:xfrm>
          <a:off x="0" y="0"/>
          <a:ext cx="0" cy="0"/>
          <a:chOff x="0" y="0"/>
          <a:chExt cx="0" cy="0"/>
        </a:xfrm>
      </p:grpSpPr>
      <p:pic>
        <p:nvPicPr>
          <p:cNvPr id="3" name="Picture 2" descr="A picture containing text&#10;&#10;Description automatically generated">
            <a:extLst>
              <a:ext uri="{FF2B5EF4-FFF2-40B4-BE49-F238E27FC236}">
                <a16:creationId xmlns:a16="http://schemas.microsoft.com/office/drawing/2014/main" id="{C30C3909-1482-1013-E118-A2CE0A1DD3D4}"/>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82932" y="3564000"/>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882932" y="2520000"/>
            <a:ext cx="6948488" cy="96361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1222886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10/12/2025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60979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ample-Icons-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4741F68A-44AA-5742-B124-91614CFD14BB}"/>
              </a:ext>
              <a:ext uri="{C183D7F6-B498-43B3-948B-1728B52AA6E4}">
                <adec:decorative xmlns:adec="http://schemas.microsoft.com/office/drawing/2017/decorative" val="1"/>
              </a:ext>
            </a:extLst>
          </p:cNvPr>
          <p:cNvSpPr/>
          <p:nvPr userDrawn="1"/>
        </p:nvSpPr>
        <p:spPr>
          <a:xfrm>
            <a:off x="383058"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3568E66E-4300-C34D-B490-E2E6A73E585A}"/>
              </a:ext>
              <a:ext uri="{C183D7F6-B498-43B3-948B-1728B52AA6E4}">
                <adec:decorative xmlns:adec="http://schemas.microsoft.com/office/drawing/2017/decorative" val="1"/>
              </a:ext>
            </a:extLst>
          </p:cNvPr>
          <p:cNvSpPr/>
          <p:nvPr userDrawn="1"/>
        </p:nvSpPr>
        <p:spPr>
          <a:xfrm>
            <a:off x="383058"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F337980B-A75B-014B-A7A8-965882204640}"/>
              </a:ext>
              <a:ext uri="{C183D7F6-B498-43B3-948B-1728B52AA6E4}">
                <adec:decorative xmlns:adec="http://schemas.microsoft.com/office/drawing/2017/decorative" val="1"/>
              </a:ext>
            </a:extLst>
          </p:cNvPr>
          <p:cNvSpPr/>
          <p:nvPr userDrawn="1"/>
        </p:nvSpPr>
        <p:spPr>
          <a:xfrm>
            <a:off x="1534525"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E8B5FF7D-C2EF-9E4C-A4CF-A835052E5DF8}"/>
              </a:ext>
              <a:ext uri="{C183D7F6-B498-43B3-948B-1728B52AA6E4}">
                <adec:decorative xmlns:adec="http://schemas.microsoft.com/office/drawing/2017/decorative" val="1"/>
              </a:ext>
            </a:extLst>
          </p:cNvPr>
          <p:cNvSpPr/>
          <p:nvPr userDrawn="1"/>
        </p:nvSpPr>
        <p:spPr>
          <a:xfrm>
            <a:off x="2685992"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177481C1-F4F0-BE4E-B991-152BB9620270}"/>
              </a:ext>
              <a:ext uri="{C183D7F6-B498-43B3-948B-1728B52AA6E4}">
                <adec:decorative xmlns:adec="http://schemas.microsoft.com/office/drawing/2017/decorative" val="1"/>
              </a:ext>
            </a:extLst>
          </p:cNvPr>
          <p:cNvSpPr/>
          <p:nvPr userDrawn="1"/>
        </p:nvSpPr>
        <p:spPr>
          <a:xfrm>
            <a:off x="3837459"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2FBC860F-BE8A-634D-9A96-33CE6D96B9F0}"/>
              </a:ext>
              <a:ext uri="{C183D7F6-B498-43B3-948B-1728B52AA6E4}">
                <adec:decorative xmlns:adec="http://schemas.microsoft.com/office/drawing/2017/decorative" val="1"/>
              </a:ext>
            </a:extLst>
          </p:cNvPr>
          <p:cNvSpPr/>
          <p:nvPr userDrawn="1"/>
        </p:nvSpPr>
        <p:spPr>
          <a:xfrm>
            <a:off x="4988926"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5FA913FF-786C-1944-BF18-E9AB064B3444}"/>
              </a:ext>
              <a:ext uri="{C183D7F6-B498-43B3-948B-1728B52AA6E4}">
                <adec:decorative xmlns:adec="http://schemas.microsoft.com/office/drawing/2017/decorative" val="1"/>
              </a:ext>
            </a:extLst>
          </p:cNvPr>
          <p:cNvSpPr/>
          <p:nvPr userDrawn="1"/>
        </p:nvSpPr>
        <p:spPr>
          <a:xfrm>
            <a:off x="6140393"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6C22D839-E390-8340-B649-B4FC5A6CFD70}"/>
              </a:ext>
              <a:ext uri="{C183D7F6-B498-43B3-948B-1728B52AA6E4}">
                <adec:decorative xmlns:adec="http://schemas.microsoft.com/office/drawing/2017/decorative" val="1"/>
              </a:ext>
            </a:extLst>
          </p:cNvPr>
          <p:cNvSpPr/>
          <p:nvPr userDrawn="1"/>
        </p:nvSpPr>
        <p:spPr>
          <a:xfrm>
            <a:off x="7291860"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4640EE3D-EEFC-874A-A65B-DDDE03FC3221}"/>
              </a:ext>
              <a:ext uri="{C183D7F6-B498-43B3-948B-1728B52AA6E4}">
                <adec:decorative xmlns:adec="http://schemas.microsoft.com/office/drawing/2017/decorative" val="1"/>
              </a:ext>
            </a:extLst>
          </p:cNvPr>
          <p:cNvSpPr/>
          <p:nvPr userDrawn="1"/>
        </p:nvSpPr>
        <p:spPr>
          <a:xfrm>
            <a:off x="8443327"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2A667BF2-B8EF-D949-9F15-FC3B3099AD58}"/>
              </a:ext>
              <a:ext uri="{C183D7F6-B498-43B3-948B-1728B52AA6E4}">
                <adec:decorative xmlns:adec="http://schemas.microsoft.com/office/drawing/2017/decorative" val="1"/>
              </a:ext>
            </a:extLst>
          </p:cNvPr>
          <p:cNvSpPr/>
          <p:nvPr userDrawn="1"/>
        </p:nvSpPr>
        <p:spPr>
          <a:xfrm>
            <a:off x="9594794"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47201170-3375-514F-99C2-E37C6903968A}"/>
              </a:ext>
              <a:ext uri="{C183D7F6-B498-43B3-948B-1728B52AA6E4}">
                <adec:decorative xmlns:adec="http://schemas.microsoft.com/office/drawing/2017/decorative" val="1"/>
              </a:ext>
            </a:extLst>
          </p:cNvPr>
          <p:cNvSpPr/>
          <p:nvPr userDrawn="1"/>
        </p:nvSpPr>
        <p:spPr>
          <a:xfrm>
            <a:off x="10746258"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1E18572B-1544-A043-9B02-7AB01C90C51F}"/>
              </a:ext>
              <a:ext uri="{C183D7F6-B498-43B3-948B-1728B52AA6E4}">
                <adec:decorative xmlns:adec="http://schemas.microsoft.com/office/drawing/2017/decorative" val="1"/>
              </a:ext>
            </a:extLst>
          </p:cNvPr>
          <p:cNvSpPr/>
          <p:nvPr userDrawn="1"/>
        </p:nvSpPr>
        <p:spPr>
          <a:xfrm>
            <a:off x="1534525"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8D2BEC2-9D68-CC4D-A04A-BB949A02D509}"/>
              </a:ext>
              <a:ext uri="{C183D7F6-B498-43B3-948B-1728B52AA6E4}">
                <adec:decorative xmlns:adec="http://schemas.microsoft.com/office/drawing/2017/decorative" val="1"/>
              </a:ext>
            </a:extLst>
          </p:cNvPr>
          <p:cNvSpPr/>
          <p:nvPr userDrawn="1"/>
        </p:nvSpPr>
        <p:spPr>
          <a:xfrm>
            <a:off x="2685992"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F7415083-D44F-FE40-A8D1-7BFAC700DF6C}"/>
              </a:ext>
              <a:ext uri="{C183D7F6-B498-43B3-948B-1728B52AA6E4}">
                <adec:decorative xmlns:adec="http://schemas.microsoft.com/office/drawing/2017/decorative" val="1"/>
              </a:ext>
            </a:extLst>
          </p:cNvPr>
          <p:cNvSpPr/>
          <p:nvPr userDrawn="1"/>
        </p:nvSpPr>
        <p:spPr>
          <a:xfrm>
            <a:off x="3837459"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5E67BC68-4FB2-EE4A-A33E-6A7AF0CF413F}"/>
              </a:ext>
              <a:ext uri="{C183D7F6-B498-43B3-948B-1728B52AA6E4}">
                <adec:decorative xmlns:adec="http://schemas.microsoft.com/office/drawing/2017/decorative" val="1"/>
              </a:ext>
            </a:extLst>
          </p:cNvPr>
          <p:cNvSpPr/>
          <p:nvPr userDrawn="1"/>
        </p:nvSpPr>
        <p:spPr>
          <a:xfrm>
            <a:off x="4988926"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0277C142-7A53-7A4A-A8FB-FBF33048E364}"/>
              </a:ext>
              <a:ext uri="{C183D7F6-B498-43B3-948B-1728B52AA6E4}">
                <adec:decorative xmlns:adec="http://schemas.microsoft.com/office/drawing/2017/decorative" val="1"/>
              </a:ext>
            </a:extLst>
          </p:cNvPr>
          <p:cNvSpPr/>
          <p:nvPr userDrawn="1"/>
        </p:nvSpPr>
        <p:spPr>
          <a:xfrm>
            <a:off x="6140393"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6ADC5831-BE66-5045-87AF-18EBDF02747B}"/>
              </a:ext>
              <a:ext uri="{C183D7F6-B498-43B3-948B-1728B52AA6E4}">
                <adec:decorative xmlns:adec="http://schemas.microsoft.com/office/drawing/2017/decorative" val="1"/>
              </a:ext>
            </a:extLst>
          </p:cNvPr>
          <p:cNvSpPr/>
          <p:nvPr userDrawn="1"/>
        </p:nvSpPr>
        <p:spPr>
          <a:xfrm>
            <a:off x="7291860"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2CB65DE4-B016-474E-A1C1-495957C7CA04}"/>
              </a:ext>
              <a:ext uri="{C183D7F6-B498-43B3-948B-1728B52AA6E4}">
                <adec:decorative xmlns:adec="http://schemas.microsoft.com/office/drawing/2017/decorative" val="1"/>
              </a:ext>
            </a:extLst>
          </p:cNvPr>
          <p:cNvSpPr/>
          <p:nvPr userDrawn="1"/>
        </p:nvSpPr>
        <p:spPr>
          <a:xfrm>
            <a:off x="8443327"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58B3AA15-3E6B-C347-B0BE-F416C5684A23}"/>
              </a:ext>
              <a:ext uri="{C183D7F6-B498-43B3-948B-1728B52AA6E4}">
                <adec:decorative xmlns:adec="http://schemas.microsoft.com/office/drawing/2017/decorative" val="1"/>
              </a:ext>
            </a:extLst>
          </p:cNvPr>
          <p:cNvSpPr/>
          <p:nvPr userDrawn="1"/>
        </p:nvSpPr>
        <p:spPr>
          <a:xfrm>
            <a:off x="9594794"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7AC0924D-A95B-1E43-84A3-825886C48DD3}"/>
              </a:ext>
              <a:ext uri="{C183D7F6-B498-43B3-948B-1728B52AA6E4}">
                <adec:decorative xmlns:adec="http://schemas.microsoft.com/office/drawing/2017/decorative" val="1"/>
              </a:ext>
            </a:extLst>
          </p:cNvPr>
          <p:cNvSpPr/>
          <p:nvPr userDrawn="1"/>
        </p:nvSpPr>
        <p:spPr>
          <a:xfrm>
            <a:off x="10746258"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CA6737CC-78B4-0C46-99B9-341CFA60EF40}"/>
              </a:ext>
              <a:ext uri="{C183D7F6-B498-43B3-948B-1728B52AA6E4}">
                <adec:decorative xmlns:adec="http://schemas.microsoft.com/office/drawing/2017/decorative" val="1"/>
              </a:ext>
            </a:extLst>
          </p:cNvPr>
          <p:cNvSpPr/>
          <p:nvPr userDrawn="1"/>
        </p:nvSpPr>
        <p:spPr>
          <a:xfrm>
            <a:off x="383058"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72455CAA-C332-E746-A62B-4F86F892F94A}"/>
              </a:ext>
              <a:ext uri="{C183D7F6-B498-43B3-948B-1728B52AA6E4}">
                <adec:decorative xmlns:adec="http://schemas.microsoft.com/office/drawing/2017/decorative" val="1"/>
              </a:ext>
            </a:extLst>
          </p:cNvPr>
          <p:cNvSpPr/>
          <p:nvPr userDrawn="1"/>
        </p:nvSpPr>
        <p:spPr>
          <a:xfrm>
            <a:off x="1534525"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8BF322EA-8B44-2C46-9412-34692FAFE8CB}"/>
              </a:ext>
              <a:ext uri="{C183D7F6-B498-43B3-948B-1728B52AA6E4}">
                <adec:decorative xmlns:adec="http://schemas.microsoft.com/office/drawing/2017/decorative" val="1"/>
              </a:ext>
            </a:extLst>
          </p:cNvPr>
          <p:cNvSpPr/>
          <p:nvPr userDrawn="1"/>
        </p:nvSpPr>
        <p:spPr>
          <a:xfrm>
            <a:off x="2685992"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BDB462B7-0B7F-EA46-9EFF-D26991D2304D}"/>
              </a:ext>
              <a:ext uri="{C183D7F6-B498-43B3-948B-1728B52AA6E4}">
                <adec:decorative xmlns:adec="http://schemas.microsoft.com/office/drawing/2017/decorative" val="1"/>
              </a:ext>
            </a:extLst>
          </p:cNvPr>
          <p:cNvSpPr/>
          <p:nvPr userDrawn="1"/>
        </p:nvSpPr>
        <p:spPr>
          <a:xfrm>
            <a:off x="3837459"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FF522785-C8F3-734E-AF20-487FED2CEBCA}"/>
              </a:ext>
              <a:ext uri="{C183D7F6-B498-43B3-948B-1728B52AA6E4}">
                <adec:decorative xmlns:adec="http://schemas.microsoft.com/office/drawing/2017/decorative" val="1"/>
              </a:ext>
            </a:extLst>
          </p:cNvPr>
          <p:cNvSpPr/>
          <p:nvPr userDrawn="1"/>
        </p:nvSpPr>
        <p:spPr>
          <a:xfrm>
            <a:off x="4988926"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a:extLst>
              <a:ext uri="{FF2B5EF4-FFF2-40B4-BE49-F238E27FC236}">
                <a16:creationId xmlns:a16="http://schemas.microsoft.com/office/drawing/2014/main" id="{798AD1D6-A541-1941-8B56-2FF0936767C6}"/>
              </a:ext>
              <a:ext uri="{C183D7F6-B498-43B3-948B-1728B52AA6E4}">
                <adec:decorative xmlns:adec="http://schemas.microsoft.com/office/drawing/2017/decorative" val="1"/>
              </a:ext>
            </a:extLst>
          </p:cNvPr>
          <p:cNvSpPr/>
          <p:nvPr userDrawn="1"/>
        </p:nvSpPr>
        <p:spPr>
          <a:xfrm>
            <a:off x="6140393"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a:extLst>
              <a:ext uri="{FF2B5EF4-FFF2-40B4-BE49-F238E27FC236}">
                <a16:creationId xmlns:a16="http://schemas.microsoft.com/office/drawing/2014/main" id="{A844F750-124C-F246-BCDD-67595B93DC88}"/>
              </a:ext>
              <a:ext uri="{C183D7F6-B498-43B3-948B-1728B52AA6E4}">
                <adec:decorative xmlns:adec="http://schemas.microsoft.com/office/drawing/2017/decorative" val="1"/>
              </a:ext>
            </a:extLst>
          </p:cNvPr>
          <p:cNvSpPr/>
          <p:nvPr userDrawn="1"/>
        </p:nvSpPr>
        <p:spPr>
          <a:xfrm>
            <a:off x="7291860"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a:extLst>
              <a:ext uri="{FF2B5EF4-FFF2-40B4-BE49-F238E27FC236}">
                <a16:creationId xmlns:a16="http://schemas.microsoft.com/office/drawing/2014/main" id="{15499656-96AE-C649-B3C1-81D5C6F60DA6}"/>
              </a:ext>
              <a:ext uri="{C183D7F6-B498-43B3-948B-1728B52AA6E4}">
                <adec:decorative xmlns:adec="http://schemas.microsoft.com/office/drawing/2017/decorative" val="1"/>
              </a:ext>
            </a:extLst>
          </p:cNvPr>
          <p:cNvSpPr/>
          <p:nvPr userDrawn="1"/>
        </p:nvSpPr>
        <p:spPr>
          <a:xfrm>
            <a:off x="8443327"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a:extLst>
              <a:ext uri="{FF2B5EF4-FFF2-40B4-BE49-F238E27FC236}">
                <a16:creationId xmlns:a16="http://schemas.microsoft.com/office/drawing/2014/main" id="{B3150134-3C23-2A41-8EC0-2D0F308CD2FE}"/>
              </a:ext>
              <a:ext uri="{C183D7F6-B498-43B3-948B-1728B52AA6E4}">
                <adec:decorative xmlns:adec="http://schemas.microsoft.com/office/drawing/2017/decorative" val="1"/>
              </a:ext>
            </a:extLst>
          </p:cNvPr>
          <p:cNvSpPr/>
          <p:nvPr userDrawn="1"/>
        </p:nvSpPr>
        <p:spPr>
          <a:xfrm>
            <a:off x="9594794"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a:extLst>
              <a:ext uri="{FF2B5EF4-FFF2-40B4-BE49-F238E27FC236}">
                <a16:creationId xmlns:a16="http://schemas.microsoft.com/office/drawing/2014/main" id="{4A542EAC-EEE9-2748-9DAC-6986FFF6348A}"/>
              </a:ext>
              <a:ext uri="{C183D7F6-B498-43B3-948B-1728B52AA6E4}">
                <adec:decorative xmlns:adec="http://schemas.microsoft.com/office/drawing/2017/decorative" val="1"/>
              </a:ext>
            </a:extLst>
          </p:cNvPr>
          <p:cNvSpPr/>
          <p:nvPr userDrawn="1"/>
        </p:nvSpPr>
        <p:spPr>
          <a:xfrm>
            <a:off x="10746258"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a:extLst>
              <a:ext uri="{FF2B5EF4-FFF2-40B4-BE49-F238E27FC236}">
                <a16:creationId xmlns:a16="http://schemas.microsoft.com/office/drawing/2014/main" id="{2D1CDB1A-8B42-520A-323D-5D120AA42E9C}"/>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909195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Sample-Icons-Layout">
    <p:bg>
      <p:bgPr>
        <a:solidFill>
          <a:srgbClr val="F6F8F8"/>
        </a:solidFill>
        <a:effectLst/>
      </p:bgPr>
    </p:bg>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4741F68A-44AA-5742-B124-91614CFD14BB}"/>
              </a:ext>
              <a:ext uri="{C183D7F6-B498-43B3-948B-1728B52AA6E4}">
                <adec:decorative xmlns:adec="http://schemas.microsoft.com/office/drawing/2017/decorative" val="1"/>
              </a:ext>
            </a:extLst>
          </p:cNvPr>
          <p:cNvSpPr/>
          <p:nvPr userDrawn="1"/>
        </p:nvSpPr>
        <p:spPr>
          <a:xfrm>
            <a:off x="383058"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1E18572B-1544-A043-9B02-7AB01C90C51F}"/>
              </a:ext>
              <a:ext uri="{C183D7F6-B498-43B3-948B-1728B52AA6E4}">
                <adec:decorative xmlns:adec="http://schemas.microsoft.com/office/drawing/2017/decorative" val="1"/>
              </a:ext>
            </a:extLst>
          </p:cNvPr>
          <p:cNvSpPr/>
          <p:nvPr userDrawn="1"/>
        </p:nvSpPr>
        <p:spPr>
          <a:xfrm>
            <a:off x="1534525"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8D2BEC2-9D68-CC4D-A04A-BB949A02D509}"/>
              </a:ext>
              <a:ext uri="{C183D7F6-B498-43B3-948B-1728B52AA6E4}">
                <adec:decorative xmlns:adec="http://schemas.microsoft.com/office/drawing/2017/decorative" val="1"/>
              </a:ext>
            </a:extLst>
          </p:cNvPr>
          <p:cNvSpPr/>
          <p:nvPr userDrawn="1"/>
        </p:nvSpPr>
        <p:spPr>
          <a:xfrm>
            <a:off x="2685992"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F7415083-D44F-FE40-A8D1-7BFAC700DF6C}"/>
              </a:ext>
              <a:ext uri="{C183D7F6-B498-43B3-948B-1728B52AA6E4}">
                <adec:decorative xmlns:adec="http://schemas.microsoft.com/office/drawing/2017/decorative" val="1"/>
              </a:ext>
            </a:extLst>
          </p:cNvPr>
          <p:cNvSpPr/>
          <p:nvPr userDrawn="1"/>
        </p:nvSpPr>
        <p:spPr>
          <a:xfrm>
            <a:off x="3837459"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CA6737CC-78B4-0C46-99B9-341CFA60EF40}"/>
              </a:ext>
              <a:ext uri="{C183D7F6-B498-43B3-948B-1728B52AA6E4}">
                <adec:decorative xmlns:adec="http://schemas.microsoft.com/office/drawing/2017/decorative" val="1"/>
              </a:ext>
            </a:extLst>
          </p:cNvPr>
          <p:cNvSpPr/>
          <p:nvPr userDrawn="1"/>
        </p:nvSpPr>
        <p:spPr>
          <a:xfrm>
            <a:off x="383058"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72455CAA-C332-E746-A62B-4F86F892F94A}"/>
              </a:ext>
              <a:ext uri="{C183D7F6-B498-43B3-948B-1728B52AA6E4}">
                <adec:decorative xmlns:adec="http://schemas.microsoft.com/office/drawing/2017/decorative" val="1"/>
              </a:ext>
            </a:extLst>
          </p:cNvPr>
          <p:cNvSpPr/>
          <p:nvPr userDrawn="1"/>
        </p:nvSpPr>
        <p:spPr>
          <a:xfrm>
            <a:off x="1534525"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8BF322EA-8B44-2C46-9412-34692FAFE8CB}"/>
              </a:ext>
              <a:ext uri="{C183D7F6-B498-43B3-948B-1728B52AA6E4}">
                <adec:decorative xmlns:adec="http://schemas.microsoft.com/office/drawing/2017/decorative" val="1"/>
              </a:ext>
            </a:extLst>
          </p:cNvPr>
          <p:cNvSpPr/>
          <p:nvPr userDrawn="1"/>
        </p:nvSpPr>
        <p:spPr>
          <a:xfrm>
            <a:off x="2685992"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BDB462B7-0B7F-EA46-9EFF-D26991D2304D}"/>
              </a:ext>
              <a:ext uri="{C183D7F6-B498-43B3-948B-1728B52AA6E4}">
                <adec:decorative xmlns:adec="http://schemas.microsoft.com/office/drawing/2017/decorative" val="1"/>
              </a:ext>
            </a:extLst>
          </p:cNvPr>
          <p:cNvSpPr/>
          <p:nvPr userDrawn="1"/>
        </p:nvSpPr>
        <p:spPr>
          <a:xfrm>
            <a:off x="3837459"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a:extLst>
              <a:ext uri="{FF2B5EF4-FFF2-40B4-BE49-F238E27FC236}">
                <a16:creationId xmlns:a16="http://schemas.microsoft.com/office/drawing/2014/main" id="{510BDAA4-2C6C-4E47-9616-5977DD23D840}"/>
              </a:ext>
              <a:ext uri="{C183D7F6-B498-43B3-948B-1728B52AA6E4}">
                <adec:decorative xmlns:adec="http://schemas.microsoft.com/office/drawing/2017/decorative" val="1"/>
              </a:ext>
            </a:extLst>
          </p:cNvPr>
          <p:cNvSpPr/>
          <p:nvPr userDrawn="1"/>
        </p:nvSpPr>
        <p:spPr>
          <a:xfrm>
            <a:off x="5122911"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ctangle 46">
            <a:extLst>
              <a:ext uri="{FF2B5EF4-FFF2-40B4-BE49-F238E27FC236}">
                <a16:creationId xmlns:a16="http://schemas.microsoft.com/office/drawing/2014/main" id="{2691AF0D-B60D-2949-AB30-089AD6A4A5A1}"/>
              </a:ext>
              <a:ext uri="{C183D7F6-B498-43B3-948B-1728B52AA6E4}">
                <adec:decorative xmlns:adec="http://schemas.microsoft.com/office/drawing/2017/decorative" val="1"/>
              </a:ext>
            </a:extLst>
          </p:cNvPr>
          <p:cNvSpPr/>
          <p:nvPr userDrawn="1"/>
        </p:nvSpPr>
        <p:spPr>
          <a:xfrm>
            <a:off x="7474153"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a:extLst>
              <a:ext uri="{FF2B5EF4-FFF2-40B4-BE49-F238E27FC236}">
                <a16:creationId xmlns:a16="http://schemas.microsoft.com/office/drawing/2014/main" id="{D76B0456-3FC3-5D44-A9F1-56A57FD0B992}"/>
              </a:ext>
              <a:ext uri="{C183D7F6-B498-43B3-948B-1728B52AA6E4}">
                <adec:decorative xmlns:adec="http://schemas.microsoft.com/office/drawing/2017/decorative" val="1"/>
              </a:ext>
            </a:extLst>
          </p:cNvPr>
          <p:cNvSpPr/>
          <p:nvPr userDrawn="1"/>
        </p:nvSpPr>
        <p:spPr>
          <a:xfrm>
            <a:off x="9825395"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a:extLst>
              <a:ext uri="{FF2B5EF4-FFF2-40B4-BE49-F238E27FC236}">
                <a16:creationId xmlns:a16="http://schemas.microsoft.com/office/drawing/2014/main" id="{D569F651-3737-5832-DC5A-9DB8A57B6C79}"/>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5" name="Title 1">
            <a:extLst>
              <a:ext uri="{FF2B5EF4-FFF2-40B4-BE49-F238E27FC236}">
                <a16:creationId xmlns:a16="http://schemas.microsoft.com/office/drawing/2014/main" id="{A1CA835D-248C-29AB-B7DE-5AD7C7D2A867}"/>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Tree>
    <p:extLst>
      <p:ext uri="{BB962C8B-B14F-4D97-AF65-F5344CB8AC3E}">
        <p14:creationId xmlns:p14="http://schemas.microsoft.com/office/powerpoint/2010/main" val="4218441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itle, subhead, two columns">
    <p:bg>
      <p:bgPr>
        <a:solidFill>
          <a:srgbClr val="F6F8F8"/>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BB79D01-2A70-DAF1-6A65-BC0424C2FEEC}"/>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3" name="Content Placeholder 2"/>
          <p:cNvSpPr>
            <a:spLocks noGrp="1"/>
          </p:cNvSpPr>
          <p:nvPr>
            <p:ph idx="1"/>
          </p:nvPr>
        </p:nvSpPr>
        <p:spPr>
          <a:xfrm>
            <a:off x="432000" y="2735992"/>
            <a:ext cx="11088000" cy="3456000"/>
          </a:xfrm>
          <a:prstGeom prst="rect">
            <a:avLst/>
          </a:prstGeom>
        </p:spPr>
        <p:txBody>
          <a:bodyPr lIns="0" tIns="0" rIns="0" bIns="0" numCol="2" spcCol="432000">
            <a:noAutofit/>
          </a:bodyPr>
          <a:lstStyle>
            <a:lvl1pPr marL="0" indent="0">
              <a:lnSpc>
                <a:spcPct val="100000"/>
              </a:lnSpc>
              <a:spcBef>
                <a:spcPts val="0"/>
              </a:spcBef>
              <a:spcAft>
                <a:spcPts val="600"/>
              </a:spcAft>
              <a:buClr>
                <a:schemeClr val="tx1"/>
              </a:buClr>
              <a:buNone/>
              <a:defRPr sz="22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cxnSp>
        <p:nvCxnSpPr>
          <p:cNvPr id="12" name="Straight Connector 11">
            <a:extLst>
              <a:ext uri="{FF2B5EF4-FFF2-40B4-BE49-F238E27FC236}">
                <a16:creationId xmlns:a16="http://schemas.microsoft.com/office/drawing/2014/main" id="{18E2133D-2149-6B45-BEAB-A2D5E225B5AD}"/>
              </a:ext>
              <a:ext uri="{C183D7F6-B498-43B3-948B-1728B52AA6E4}">
                <adec:decorative xmlns:adec="http://schemas.microsoft.com/office/drawing/2017/decorative" val="1"/>
              </a:ext>
            </a:extLst>
          </p:cNvPr>
          <p:cNvCxnSpPr>
            <a:cxnSpLocks/>
          </p:cNvCxnSpPr>
          <p:nvPr userDrawn="1"/>
        </p:nvCxnSpPr>
        <p:spPr>
          <a:xfrm>
            <a:off x="408789" y="6336000"/>
            <a:ext cx="11399211"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Tree>
    <p:extLst>
      <p:ext uri="{BB962C8B-B14F-4D97-AF65-F5344CB8AC3E}">
        <p14:creationId xmlns:p14="http://schemas.microsoft.com/office/powerpoint/2010/main" val="4243720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le, subhead, Three columns">
    <p:bg>
      <p:bgPr>
        <a:solidFill>
          <a:srgbClr val="F6F8F8"/>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000" y="2736000"/>
            <a:ext cx="11088000" cy="3456000"/>
          </a:xfrm>
          <a:prstGeom prst="rect">
            <a:avLst/>
          </a:prstGeom>
        </p:spPr>
        <p:txBody>
          <a:bodyPr lIns="0" tIns="0" rIns="0" bIns="0" numCol="3" spcCol="432000">
            <a:noAutofit/>
          </a:bodyPr>
          <a:lstStyle>
            <a:lvl1pPr marL="0" indent="0">
              <a:lnSpc>
                <a:spcPct val="100000"/>
              </a:lnSpc>
              <a:spcBef>
                <a:spcPts val="0"/>
              </a:spcBef>
              <a:spcAft>
                <a:spcPts val="600"/>
              </a:spcAft>
              <a:buClr>
                <a:schemeClr val="tx1"/>
              </a:buClr>
              <a:buNone/>
              <a:defRPr sz="22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6A9D545D-FD2F-4843-8588-07EBE7DDAA13}"/>
              </a:ext>
              <a:ext uri="{C183D7F6-B498-43B3-948B-1728B52AA6E4}">
                <adec:decorative xmlns:adec="http://schemas.microsoft.com/office/drawing/2017/decorative" val="1"/>
              </a:ext>
            </a:extLst>
          </p:cNvPr>
          <p:cNvCxnSpPr>
            <a:cxnSpLocks/>
          </p:cNvCxnSpPr>
          <p:nvPr userDrawn="1"/>
        </p:nvCxnSpPr>
        <p:spPr>
          <a:xfrm>
            <a:off x="432000" y="63487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707F89CB-5AF7-9C7B-6503-F287E127E820}"/>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287011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Heading, subhead, bullets one column">
    <p:bg>
      <p:bgPr>
        <a:solidFill>
          <a:srgbClr val="F6F8F8"/>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000" y="2771999"/>
            <a:ext cx="11088000" cy="3456000"/>
          </a:xfrm>
          <a:prstGeom prst="rect">
            <a:avLst/>
          </a:prstGeom>
        </p:spPr>
        <p:txBody>
          <a:bodyPr lIns="0" tIns="0" rIns="0" bIns="0">
            <a:normAutofit/>
          </a:bodyPr>
          <a:lstStyle>
            <a:lvl1pPr marL="0" indent="0">
              <a:lnSpc>
                <a:spcPct val="100000"/>
              </a:lnSpc>
              <a:spcBef>
                <a:spcPts val="0"/>
              </a:spcBef>
              <a:spcAft>
                <a:spcPts val="600"/>
              </a:spcAft>
              <a:buClr>
                <a:schemeClr val="tx1"/>
              </a:buClr>
              <a:buNone/>
              <a:defRPr sz="22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1" y="2088000"/>
            <a:ext cx="11012644" cy="577927"/>
          </a:xfrm>
          <a:prstGeom prst="rect">
            <a:avLst/>
          </a:prstGeom>
        </p:spPr>
        <p:txBody>
          <a:bodyPr lIns="0" tIns="0" rIns="0" bIns="0">
            <a:noAutofit/>
          </a:bodyPr>
          <a:lstStyle>
            <a:lvl1pPr marL="0" indent="0">
              <a:lnSpc>
                <a:spcPts val="2200"/>
              </a:lnSpc>
              <a:spcBef>
                <a:spcPts val="0"/>
              </a:spcBef>
              <a:spcAft>
                <a:spcPts val="90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F771D90-A686-C949-8872-F69893BCF8E4}"/>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4CD5CE1C-46DF-8846-A4A0-E19A9CC397BE}"/>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64955267-CD3E-4484-1B20-32E90EB4EDCE}"/>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405967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eadline slide with image A">
    <p:bg>
      <p:bgPr>
        <a:solidFill>
          <a:srgbClr val="F6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54093" y="1647568"/>
            <a:ext cx="4909569" cy="3130069"/>
          </a:xfrm>
          <a:prstGeom prst="rect">
            <a:avLst/>
          </a:prstGeom>
        </p:spPr>
        <p:txBody>
          <a:bodyPr anchor="t">
            <a:normAutofit/>
          </a:bodyPr>
          <a:lstStyle>
            <a:lvl1pPr marL="0" indent="0">
              <a:lnSpc>
                <a:spcPts val="4200"/>
              </a:lnSpc>
              <a:defRPr sz="3600" b="1">
                <a:solidFill>
                  <a:schemeClr val="tx1"/>
                </a:solidFill>
              </a:defRPr>
            </a:lvl1pPr>
          </a:lstStyle>
          <a:p>
            <a:r>
              <a:rPr lang="en-GB"/>
              <a:t>Headline over a number of lines,</a:t>
            </a:r>
            <a:br>
              <a:rPr lang="en-GB"/>
            </a:br>
            <a:r>
              <a:rPr lang="en-GB"/>
              <a:t>keep to maximum of four lines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pPr algn="r"/>
              <a:t>‹#›</a:t>
            </a:fld>
            <a:endParaRPr lang="en-GB" sz="1200">
              <a:solidFill>
                <a:schemeClr val="tx1"/>
              </a:solidFill>
            </a:endParaRPr>
          </a:p>
        </p:txBody>
      </p:sp>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Tree>
    <p:extLst>
      <p:ext uri="{BB962C8B-B14F-4D97-AF65-F5344CB8AC3E}">
        <p14:creationId xmlns:p14="http://schemas.microsoft.com/office/powerpoint/2010/main" val="3043285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CON Grid Boxes 4UP Grey">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F244FF8-F4E4-0514-77D0-8D8D69F9337B}"/>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18" name="Title 1">
            <a:extLst>
              <a:ext uri="{FF2B5EF4-FFF2-40B4-BE49-F238E27FC236}">
                <a16:creationId xmlns:a16="http://schemas.microsoft.com/office/drawing/2014/main" id="{1ACF78F6-439A-384B-9C21-D11B5B50E050}"/>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4" name="Rectangle: Top Corners Rounded 3">
            <a:extLst>
              <a:ext uri="{FF2B5EF4-FFF2-40B4-BE49-F238E27FC236}">
                <a16:creationId xmlns:a16="http://schemas.microsoft.com/office/drawing/2014/main" id="{B540671A-ED56-3548-A508-080ABBDB5E58}"/>
              </a:ext>
              <a:ext uri="{C183D7F6-B498-43B3-948B-1728B52AA6E4}">
                <adec:decorative xmlns:adec="http://schemas.microsoft.com/office/drawing/2017/decorative" val="1"/>
              </a:ext>
            </a:extLst>
          </p:cNvPr>
          <p:cNvSpPr/>
          <p:nvPr userDrawn="1"/>
        </p:nvSpPr>
        <p:spPr>
          <a:xfrm>
            <a:off x="2277721"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2277721"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 uri="{C183D7F6-B498-43B3-948B-1728B52AA6E4}">
                <adec:decorative xmlns:adec="http://schemas.microsoft.com/office/drawing/2017/decorative" val="1"/>
              </a:ext>
            </a:extLst>
          </p:cNvPr>
          <p:cNvSpPr/>
          <p:nvPr userDrawn="1"/>
        </p:nvSpPr>
        <p:spPr>
          <a:xfrm>
            <a:off x="6231884"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6231884"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5" name="Rectangle: Top Corners Rounded 24">
            <a:extLst>
              <a:ext uri="{FF2B5EF4-FFF2-40B4-BE49-F238E27FC236}">
                <a16:creationId xmlns:a16="http://schemas.microsoft.com/office/drawing/2014/main" id="{8FD6A08D-6DD3-C845-8B17-CC9297B607DC}"/>
              </a:ext>
              <a:ext uri="{C183D7F6-B498-43B3-948B-1728B52AA6E4}">
                <adec:decorative xmlns:adec="http://schemas.microsoft.com/office/drawing/2017/decorative" val="1"/>
              </a:ext>
            </a:extLst>
          </p:cNvPr>
          <p:cNvSpPr/>
          <p:nvPr userDrawn="1"/>
        </p:nvSpPr>
        <p:spPr>
          <a:xfrm>
            <a:off x="2277721" y="3749267"/>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2277721" y="464926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 uri="{C183D7F6-B498-43B3-948B-1728B52AA6E4}">
                <adec:decorative xmlns:adec="http://schemas.microsoft.com/office/drawing/2017/decorative" val="1"/>
              </a:ext>
            </a:extLst>
          </p:cNvPr>
          <p:cNvSpPr/>
          <p:nvPr userDrawn="1"/>
        </p:nvSpPr>
        <p:spPr>
          <a:xfrm>
            <a:off x="6239447" y="3752201"/>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6231884" y="465042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cxnSp>
        <p:nvCxnSpPr>
          <p:cNvPr id="7" name="Straight Connector 6">
            <a:extLst>
              <a:ext uri="{FF2B5EF4-FFF2-40B4-BE49-F238E27FC236}">
                <a16:creationId xmlns:a16="http://schemas.microsoft.com/office/drawing/2014/main" id="{7DBEB741-20EA-C36A-7EF8-DE1CD1F1AA0C}"/>
              </a:ext>
              <a:ext uri="{C183D7F6-B498-43B3-948B-1728B52AA6E4}">
                <adec:decorative xmlns:adec="http://schemas.microsoft.com/office/drawing/2017/decorative" val="1"/>
              </a:ext>
            </a:extLst>
          </p:cNvPr>
          <p:cNvCxnSpPr>
            <a:cxnSpLocks/>
          </p:cNvCxnSpPr>
          <p:nvPr userDrawn="1"/>
        </p:nvCxnSpPr>
        <p:spPr>
          <a:xfrm>
            <a:off x="432000" y="6336000"/>
            <a:ext cx="11384862"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Tree>
    <p:extLst>
      <p:ext uri="{BB962C8B-B14F-4D97-AF65-F5344CB8AC3E}">
        <p14:creationId xmlns:p14="http://schemas.microsoft.com/office/powerpoint/2010/main" val="4049184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2CE947E-1F3C-4CE2-B205-42ACABCDF3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E34187EB-CD8C-4429-80A8-057E397FFC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6278BCC8-525B-41FD-8646-596B1960C6F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4574AD-8404-48D7-8DB8-BCC9125C3396}" type="datetimeFigureOut">
              <a:rPr lang="en-GB" smtClean="0"/>
              <a:t>10/12/2025</a:t>
            </a:fld>
            <a:endParaRPr lang="en-GB"/>
          </a:p>
        </p:txBody>
      </p:sp>
      <p:sp>
        <p:nvSpPr>
          <p:cNvPr id="5" name="Footer Placeholder 4">
            <a:extLst>
              <a:ext uri="{FF2B5EF4-FFF2-40B4-BE49-F238E27FC236}">
                <a16:creationId xmlns:a16="http://schemas.microsoft.com/office/drawing/2014/main" id="{882564A6-47BB-43DB-A152-9E155576013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E33BD63-EE18-4132-8F91-68A0A2C0DA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B67EA4-DCE3-FB49-A794-A4595EF638BC}" type="slidenum">
              <a:rPr lang="en-GB" smtClean="0"/>
              <a:t>‹#›</a:t>
            </a:fld>
            <a:endParaRPr lang="en-GB"/>
          </a:p>
        </p:txBody>
      </p:sp>
    </p:spTree>
    <p:extLst>
      <p:ext uri="{BB962C8B-B14F-4D97-AF65-F5344CB8AC3E}">
        <p14:creationId xmlns:p14="http://schemas.microsoft.com/office/powerpoint/2010/main" val="945044896"/>
      </p:ext>
    </p:extLst>
  </p:cSld>
  <p:clrMap bg1="dk1" tx1="lt1" bg2="dk2" tx2="lt2" accent1="accent1" accent2="accent2" accent3="accent3" accent4="accent4" accent5="accent5" accent6="accent6" hlink="hlink" folHlink="folHlink"/>
  <p:sldLayoutIdLst>
    <p:sldLayoutId id="2147483785" r:id="rId1"/>
    <p:sldLayoutId id="2147483817" r:id="rId2"/>
    <p:sldLayoutId id="2147483833" r:id="rId3"/>
    <p:sldLayoutId id="2147483834" r:id="rId4"/>
    <p:sldLayoutId id="2147483826" r:id="rId5"/>
    <p:sldLayoutId id="2147483827" r:id="rId6"/>
    <p:sldLayoutId id="2147483789" r:id="rId7"/>
    <p:sldLayoutId id="2147483818" r:id="rId8"/>
    <p:sldLayoutId id="2147483813" r:id="rId9"/>
    <p:sldLayoutId id="2147483814" r:id="rId10"/>
    <p:sldLayoutId id="2147483815" r:id="rId11"/>
    <p:sldLayoutId id="2147483719" r:id="rId12"/>
    <p:sldLayoutId id="2147483938" r:id="rId13"/>
    <p:sldLayoutId id="2147483939" r:id="rId14"/>
    <p:sldLayoutId id="2147483933" r:id="rId15"/>
    <p:sldLayoutId id="2147483824" r:id="rId16"/>
    <p:sldLayoutId id="2147483926" r:id="rId17"/>
    <p:sldLayoutId id="2147483927" r:id="rId18"/>
    <p:sldLayoutId id="2147483929" r:id="rId19"/>
    <p:sldLayoutId id="2147483928" r:id="rId20"/>
    <p:sldLayoutId id="2147483930" r:id="rId21"/>
    <p:sldLayoutId id="2147483924" r:id="rId22"/>
    <p:sldLayoutId id="2147483940" r:id="rId23"/>
    <p:sldLayoutId id="2147483941" r:id="rId24"/>
    <p:sldLayoutId id="2147483942" r:id="rId2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hyperlink" Target="https://isd.digital.nhs.uk/trud/users/guest/filters/0/home" TargetMode="External"/><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hyperlink" Target="mailto:dataset.development@nhs.net"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hyperlink" Target="https://digital.nhs.uk/data-and-information/data-collections-and-data-sets/data-sets/diagnostic-imaging-data-set/submit-data?key=GDdb4DYFIybCE472uaiSqsR213cmr2emgB0kMbJuh5fwCfZJMqp5VSIcgUjBTJBl"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hyperlink" Target="https://gbr01.safelinks.protection.outlook.com/?url=https%3A%2F%2Fdigital.nhs.uk%2Fdata-and-information%2Fdata-collections-and-data-sets%2Fdata-sets%2Fdiagnostic-imaging-data-set%2Ftools-and-guidance&amp;data=05%7C02%7Cchristurner2%40nhs.net%7Cfeefd5b8842f4dcf204d08de371c33ca%7C37c354b285b047f5b22207b48d774ee3%7C0%7C0%7C639008792315318899%7CUnknown%7CTWFpbGZsb3d8eyJFbXB0eU1hcGkiOnRydWUsIlYiOiIwLjAuMDAwMCIsIlAiOiJXaW4zMiIsIkFOIjoiTWFpbCIsIldUIjoyfQ%3D%3D%7C0%7C%7C%7C&amp;sdata=dy%2BC2gnNVQ3q%2FVadhCT5bJ5J74f08veBYaX1%2BOCL7Rk%3D&amp;reserved=0" TargetMode="External"/><Relationship Id="rId2" Type="http://schemas.openxmlformats.org/officeDocument/2006/relationships/notesSlide" Target="../notesSlides/notesSlide21.xml"/><Relationship Id="rId1" Type="http://schemas.openxmlformats.org/officeDocument/2006/relationships/slideLayout" Target="../slideLayouts/slideLayout5.xml"/><Relationship Id="rId4" Type="http://schemas.openxmlformats.org/officeDocument/2006/relationships/hyperlink" Target="mailto:dataset.development@nhs.net" TargetMode="Externa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4.xml"/><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3" Type="http://schemas.openxmlformats.org/officeDocument/2006/relationships/hyperlink" Target="https://digital.nhs.uk/data-and-information/data-collections-and-data-sets/data-sets/diagnostic-imaging-data-set/tools-and-guidance#dids-implementation-webinars"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23.svg"/><Relationship Id="rId4" Type="http://schemas.openxmlformats.org/officeDocument/2006/relationships/image" Target="../media/image22.png"/></Relationships>
</file>

<file path=ppt/slides/_rels/slide3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5.xml"/><Relationship Id="rId1" Type="http://schemas.openxmlformats.org/officeDocument/2006/relationships/slideLayout" Target="../slideLayouts/slideLayout2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hyperlink" Target="https://digital.nhs.uk/data-and-information/information-standards/governance/latest-activity/standards-and-collections/dapb1577-diagnostic-imaging-data-set" TargetMode="External"/><Relationship Id="rId7" Type="http://schemas.openxmlformats.org/officeDocument/2006/relationships/hyperlink" Target="https://gbr01.safelinks.protection.outlook.com/?url=https%3A%2F%2Fdigital.nhs.uk%2Fdata-and-information%2Fdata-collections-and-data-sets%2Fdata-sets%2Fdiagnostic-imaging-data-set%2Ftools-and-guidance&amp;data=05%7C02%7Cchristurner2%40nhs.net%7Cfeefd5b8842f4dcf204d08de371c33ca%7C37c354b285b047f5b22207b48d774ee3%7C0%7C0%7C639008792315318899%7CUnknown%7CTWFpbGZsb3d8eyJFbXB0eU1hcGkiOnRydWUsIlYiOiIwLjAuMDAwMCIsIlAiOiJXaW4zMiIsIkFOIjoiTWFpbCIsIldUIjoyfQ%3D%3D%7C0%7C%7C%7C&amp;sdata=dy%2BC2gnNVQ3q%2FVadhCT5bJ5J74f08veBYaX1%2BOCL7Rk%3D&amp;reserved=0" TargetMode="External"/><Relationship Id="rId2" Type="http://schemas.openxmlformats.org/officeDocument/2006/relationships/notesSlide" Target="../notesSlides/notesSlide29.xml"/><Relationship Id="rId1" Type="http://schemas.openxmlformats.org/officeDocument/2006/relationships/slideLayout" Target="../slideLayouts/slideLayout5.xml"/><Relationship Id="rId6" Type="http://schemas.openxmlformats.org/officeDocument/2006/relationships/hyperlink" Target="https://digital.nhs.uk/binaries/content/assets/website-assets/data-and-information/datasets/dids/2.0/dids_etos_v2.0.12.xlsm" TargetMode="External"/><Relationship Id="rId5" Type="http://schemas.openxmlformats.org/officeDocument/2006/relationships/hyperlink" Target="https://digital.nhs.uk/binaries/content/assets/website-assets/data-and-information/datasets/dids/2.0/didsv1-v2-mapping-guidance-v1.3.xlsx" TargetMode="External"/><Relationship Id="rId4" Type="http://schemas.openxmlformats.org/officeDocument/2006/relationships/hyperlink" Target="https://digital.nhs.uk/binaries/content/assets/website-assets/data-and-information/information-standards/standards-and-collections/dapb1577-diagnostic-imaging-data-set/031025_1577_tos_252025.xlsm"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mailto:dataset.development@nhs.net" TargetMode="External"/><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8" Type="http://schemas.openxmlformats.org/officeDocument/2006/relationships/hyperlink" Target="mailto:dataset.development@nhs.net" TargetMode="External"/><Relationship Id="rId3" Type="http://schemas.openxmlformats.org/officeDocument/2006/relationships/image" Target="../media/image29.png"/><Relationship Id="rId7" Type="http://schemas.openxmlformats.org/officeDocument/2006/relationships/hyperlink" Target="https://digital.nhs.uk/data-and-information/data-collections-and-data-sets/data-sets/diagnostic-imaging-data-set" TargetMode="External"/><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image" Target="../media/image32.svg"/><Relationship Id="rId5" Type="http://schemas.openxmlformats.org/officeDocument/2006/relationships/image" Target="../media/image31.png"/><Relationship Id="rId10" Type="http://schemas.openxmlformats.org/officeDocument/2006/relationships/image" Target="../media/image34.svg"/><Relationship Id="rId4" Type="http://schemas.openxmlformats.org/officeDocument/2006/relationships/image" Target="../media/image30.svg"/><Relationship Id="rId9" Type="http://schemas.openxmlformats.org/officeDocument/2006/relationships/image" Target="../media/image33.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3" Type="http://schemas.openxmlformats.org/officeDocument/2006/relationships/hyperlink" Target="https://digital.nhs.uk/data-and-information/information-standards/governance/latest-activity/standards-and-collections/dapb1577-diagnostic-imaging-data-set" TargetMode="External"/><Relationship Id="rId7" Type="http://schemas.openxmlformats.org/officeDocument/2006/relationships/hyperlink" Target="https://www.datadictionary.nhs.uk/" TargetMode="External"/><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hyperlink" Target="https://digital.nhs.uk/binaries/content/assets/website-assets/data-and-information/datasets/dids/2.0/dids_etos_v2.0.12.xlsm" TargetMode="External"/><Relationship Id="rId5" Type="http://schemas.openxmlformats.org/officeDocument/2006/relationships/hyperlink" Target="https://digital.nhs.uk/binaries/content/assets/website-assets/data-and-information/information-standards/standards-and-collections/dapb1577-diagnostic-imaging-data-set/031025_1577_tos_252025.xlsm" TargetMode="External"/><Relationship Id="rId4" Type="http://schemas.openxmlformats.org/officeDocument/2006/relationships/hyperlink" Target="https://digital.nhs.uk/data-and-information/data-collections-and-data-sets/data-sets/diagnostic-imaging-data-set?preview-token=c304777e-7baf-463a-b1c8-7c47d6faf700"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digital.nhs.uk/data-and-information/data-collections-and-data-sets/data-sets/diagnostic-imaging-data-set/tools-and-guidance" TargetMode="External"/><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3499A9-ADAE-F54A-B49E-F294E7BCE9E8}"/>
              </a:ext>
            </a:extLst>
          </p:cNvPr>
          <p:cNvSpPr>
            <a:spLocks noGrp="1"/>
          </p:cNvSpPr>
          <p:nvPr>
            <p:ph type="ctrTitle"/>
          </p:nvPr>
        </p:nvSpPr>
        <p:spPr>
          <a:xfrm>
            <a:off x="432000" y="1002268"/>
            <a:ext cx="5136593" cy="1841293"/>
          </a:xfrm>
        </p:spPr>
        <p:txBody>
          <a:bodyPr/>
          <a:lstStyle/>
          <a:p>
            <a:r>
              <a:rPr lang="en-GB" sz="4800"/>
              <a:t>Diagnostic Imaging Data Set (DIDS) v2.0</a:t>
            </a:r>
          </a:p>
        </p:txBody>
      </p:sp>
      <p:sp>
        <p:nvSpPr>
          <p:cNvPr id="3" name="Subtitle 2">
            <a:extLst>
              <a:ext uri="{FF2B5EF4-FFF2-40B4-BE49-F238E27FC236}">
                <a16:creationId xmlns:a16="http://schemas.microsoft.com/office/drawing/2014/main" id="{2AB96998-8BA0-CF4D-B57F-DEBCAD1141C5}"/>
              </a:ext>
            </a:extLst>
          </p:cNvPr>
          <p:cNvSpPr>
            <a:spLocks noGrp="1"/>
          </p:cNvSpPr>
          <p:nvPr>
            <p:ph type="subTitle" idx="1"/>
          </p:nvPr>
        </p:nvSpPr>
        <p:spPr>
          <a:xfrm>
            <a:off x="432000" y="3110851"/>
            <a:ext cx="7973051" cy="1841293"/>
          </a:xfrm>
        </p:spPr>
        <p:txBody>
          <a:bodyPr>
            <a:normAutofit lnSpcReduction="10000"/>
          </a:bodyPr>
          <a:lstStyle/>
          <a:p>
            <a:r>
              <a:rPr lang="en-GB" b="1" dirty="0"/>
              <a:t>Implementation Webinar 3</a:t>
            </a:r>
          </a:p>
          <a:p>
            <a:endParaRPr lang="en-GB" b="1" dirty="0"/>
          </a:p>
          <a:p>
            <a:r>
              <a:rPr lang="en-GB" b="1" dirty="0"/>
              <a:t>Date: 11/12/2025</a:t>
            </a:r>
          </a:p>
          <a:p>
            <a:r>
              <a:rPr lang="en-GB" b="1" dirty="0"/>
              <a:t>Time: 10:00am – 11:30am</a:t>
            </a:r>
          </a:p>
        </p:txBody>
      </p:sp>
      <p:sp>
        <p:nvSpPr>
          <p:cNvPr id="9" name="Text Placeholder 8">
            <a:extLst>
              <a:ext uri="{FF2B5EF4-FFF2-40B4-BE49-F238E27FC236}">
                <a16:creationId xmlns:a16="http://schemas.microsoft.com/office/drawing/2014/main" id="{E4F63B5F-2944-6B41-9332-74DB2CCA6FCA}"/>
              </a:ext>
            </a:extLst>
          </p:cNvPr>
          <p:cNvSpPr>
            <a:spLocks noGrp="1"/>
          </p:cNvSpPr>
          <p:nvPr>
            <p:ph type="body" sz="quarter" idx="13"/>
          </p:nvPr>
        </p:nvSpPr>
        <p:spPr>
          <a:xfrm>
            <a:off x="432000" y="5760000"/>
            <a:ext cx="6259513" cy="592674"/>
          </a:xfrm>
        </p:spPr>
        <p:txBody>
          <a:bodyPr>
            <a:normAutofit fontScale="55000" lnSpcReduction="20000"/>
          </a:bodyPr>
          <a:lstStyle/>
          <a:p>
            <a:pPr>
              <a:lnSpc>
                <a:spcPct val="120000"/>
              </a:lnSpc>
            </a:pPr>
            <a:r>
              <a:rPr lang="en-GB" dirty="0"/>
              <a:t>Presented by:</a:t>
            </a:r>
            <a:br>
              <a:rPr lang="en-GB" dirty="0"/>
            </a:br>
            <a:r>
              <a:rPr lang="en-GB" b="1" dirty="0"/>
              <a:t>Chris Turner: Data Design Service &amp; John Winter – Data Delivery Lead, NHSE</a:t>
            </a:r>
          </a:p>
        </p:txBody>
      </p:sp>
    </p:spTree>
    <p:extLst>
      <p:ext uri="{BB962C8B-B14F-4D97-AF65-F5344CB8AC3E}">
        <p14:creationId xmlns:p14="http://schemas.microsoft.com/office/powerpoint/2010/main" val="1686533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6F2F96-75E8-CC4D-5A5B-5D0C806B7193}"/>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66320D9B-EA99-C349-2855-0385CBB584D6}"/>
              </a:ext>
            </a:extLst>
          </p:cNvPr>
          <p:cNvSpPr>
            <a:spLocks noGrp="1"/>
          </p:cNvSpPr>
          <p:nvPr>
            <p:ph type="title"/>
          </p:nvPr>
        </p:nvSpPr>
        <p:spPr/>
        <p:txBody>
          <a:bodyPr>
            <a:normAutofit/>
          </a:bodyPr>
          <a:lstStyle/>
          <a:p>
            <a:pPr>
              <a:spcAft>
                <a:spcPts val="600"/>
              </a:spcAft>
              <a:buClr>
                <a:schemeClr val="tx1"/>
              </a:buClr>
              <a:defRPr/>
            </a:pPr>
            <a:r>
              <a:rPr kumimoji="0" lang="en-GB" sz="3200" b="1" i="0" u="none" strike="noStrike" cap="none" spc="0" normalizeH="0" baseline="0" noProof="0" dirty="0">
                <a:ln>
                  <a:noFill/>
                </a:ln>
                <a:effectLst/>
                <a:uLnTx/>
                <a:uFillTx/>
              </a:rPr>
              <a:t>DIDS v2.0 Validations </a:t>
            </a:r>
            <a:r>
              <a:rPr lang="en-GB" sz="3200" dirty="0"/>
              <a:t>-</a:t>
            </a:r>
            <a:r>
              <a:rPr kumimoji="0" lang="en-GB" sz="3200" b="1" i="0" u="none" strike="noStrike" cap="none" spc="0" normalizeH="0" baseline="0" noProof="0" dirty="0">
                <a:ln>
                  <a:noFill/>
                </a:ln>
                <a:effectLst/>
                <a:uLnTx/>
                <a:uFillTx/>
              </a:rPr>
              <a:t> Date Order </a:t>
            </a:r>
          </a:p>
        </p:txBody>
      </p:sp>
      <p:sp>
        <p:nvSpPr>
          <p:cNvPr id="12" name="TextBox 11">
            <a:extLst>
              <a:ext uri="{FF2B5EF4-FFF2-40B4-BE49-F238E27FC236}">
                <a16:creationId xmlns:a16="http://schemas.microsoft.com/office/drawing/2014/main" id="{1F5C3478-6FE9-4B1A-2AF7-872E1CECF3B3}"/>
              </a:ext>
            </a:extLst>
          </p:cNvPr>
          <p:cNvSpPr txBox="1"/>
          <p:nvPr/>
        </p:nvSpPr>
        <p:spPr>
          <a:xfrm>
            <a:off x="432000" y="1425762"/>
            <a:ext cx="10400082" cy="4422942"/>
          </a:xfrm>
          <a:prstGeom prst="rect">
            <a:avLst/>
          </a:prstGeom>
          <a:noFill/>
          <a:ln>
            <a:noFill/>
          </a:ln>
        </p:spPr>
        <p:txBody>
          <a:bodyPr wrap="square">
            <a:spAutoFit/>
          </a:bodyPr>
          <a:lstStyle/>
          <a:p>
            <a:pPr>
              <a:lnSpc>
                <a:spcPct val="107000"/>
              </a:lnSpc>
              <a:spcAft>
                <a:spcPts val="800"/>
              </a:spcAft>
            </a:pPr>
            <a:r>
              <a:rPr lang="en-GB" kern="100" dirty="0">
                <a:latin typeface="Arial" panose="020B0604020202020204" pitchFamily="34" charset="0"/>
                <a:cs typeface="Times New Roman" panose="02020603050405020304" pitchFamily="18" charset="0"/>
              </a:rPr>
              <a:t>All date data items have a Date validation to ensure that any dates submitted are in a logical order.</a:t>
            </a:r>
          </a:p>
          <a:p>
            <a:pPr>
              <a:lnSpc>
                <a:spcPct val="107000"/>
              </a:lnSpc>
              <a:spcAft>
                <a:spcPts val="800"/>
              </a:spcAft>
            </a:pPr>
            <a:endParaRPr lang="en-GB" kern="100" dirty="0">
              <a:latin typeface="Arial" panose="020B0604020202020204" pitchFamily="34" charset="0"/>
              <a:cs typeface="Times New Roman" panose="02020603050405020304" pitchFamily="18" charset="0"/>
            </a:endParaRPr>
          </a:p>
          <a:p>
            <a:pPr>
              <a:lnSpc>
                <a:spcPct val="107000"/>
              </a:lnSpc>
              <a:spcAft>
                <a:spcPts val="800"/>
              </a:spcAft>
            </a:pPr>
            <a:r>
              <a:rPr lang="en-GB" kern="100" dirty="0">
                <a:latin typeface="Arial" panose="020B0604020202020204" pitchFamily="34" charset="0"/>
                <a:cs typeface="Times New Roman" panose="02020603050405020304" pitchFamily="18" charset="0"/>
              </a:rPr>
              <a:t>Example:</a:t>
            </a:r>
          </a:p>
          <a:p>
            <a:pPr>
              <a:lnSpc>
                <a:spcPct val="107000"/>
              </a:lnSpc>
              <a:spcAft>
                <a:spcPts val="800"/>
              </a:spcAft>
            </a:pPr>
            <a:endParaRPr lang="en-GB" kern="100" dirty="0">
              <a:latin typeface="Arial" panose="020B0604020202020204" pitchFamily="34" charset="0"/>
              <a:cs typeface="Times New Roman" panose="02020603050405020304" pitchFamily="18" charset="0"/>
            </a:endParaRPr>
          </a:p>
          <a:p>
            <a:r>
              <a:rPr lang="en-GB" dirty="0"/>
              <a:t>File Rejected - [DIDS002008] </a:t>
            </a:r>
            <a:r>
              <a:rPr lang="en-GB" dirty="0" err="1"/>
              <a:t>diagnostic_test_request_received_date</a:t>
            </a:r>
            <a:r>
              <a:rPr lang="en-GB" dirty="0"/>
              <a:t> is before [DIDS002006] </a:t>
            </a:r>
            <a:r>
              <a:rPr lang="en-GB" dirty="0" err="1"/>
              <a:t>diagnostic_test_request_date</a:t>
            </a:r>
            <a:r>
              <a:rPr lang="en-GB" dirty="0"/>
              <a:t>. </a:t>
            </a:r>
          </a:p>
          <a:p>
            <a:endParaRPr lang="en-GB" dirty="0"/>
          </a:p>
          <a:p>
            <a:r>
              <a:rPr lang="en-GB" dirty="0"/>
              <a:t>[DIDS002008] </a:t>
            </a:r>
            <a:r>
              <a:rPr lang="en-GB" dirty="0" err="1"/>
              <a:t>diagnostic_test_request_received_date</a:t>
            </a:r>
            <a:r>
              <a:rPr lang="en-GB" dirty="0"/>
              <a:t>=&lt;</a:t>
            </a:r>
            <a:r>
              <a:rPr lang="en-GB" dirty="0" err="1"/>
              <a:t>diagnostic_test_request_received_date</a:t>
            </a:r>
            <a:r>
              <a:rPr lang="en-GB" dirty="0"/>
              <a:t>&gt; </a:t>
            </a:r>
          </a:p>
          <a:p>
            <a:r>
              <a:rPr lang="en-GB" dirty="0"/>
              <a:t>[DIDS002006] </a:t>
            </a:r>
            <a:r>
              <a:rPr lang="en-GB" dirty="0" err="1"/>
              <a:t>diagnostic_test_request_date</a:t>
            </a:r>
            <a:r>
              <a:rPr lang="en-GB" dirty="0"/>
              <a:t>=&lt;</a:t>
            </a:r>
            <a:r>
              <a:rPr lang="en-GB" dirty="0" err="1"/>
              <a:t>diagnostic_test_request_date</a:t>
            </a:r>
            <a:r>
              <a:rPr lang="en-GB" dirty="0"/>
              <a:t>&gt; </a:t>
            </a:r>
          </a:p>
          <a:p>
            <a:r>
              <a:rPr lang="en-GB" dirty="0"/>
              <a:t>[DIDS003001] </a:t>
            </a:r>
            <a:r>
              <a:rPr lang="en-GB" dirty="0" err="1"/>
              <a:t>radiological_accession_number</a:t>
            </a:r>
            <a:r>
              <a:rPr lang="en-GB" dirty="0"/>
              <a:t>=&lt;</a:t>
            </a:r>
            <a:r>
              <a:rPr lang="en-GB" dirty="0" err="1"/>
              <a:t>radiological_accession_number</a:t>
            </a:r>
            <a:r>
              <a:rPr lang="en-GB" dirty="0"/>
              <a:t>&gt;</a:t>
            </a:r>
          </a:p>
          <a:p>
            <a:pPr>
              <a:lnSpc>
                <a:spcPct val="107000"/>
              </a:lnSpc>
              <a:spcAft>
                <a:spcPts val="800"/>
              </a:spcAft>
            </a:pPr>
            <a:endParaRPr lang="en-GB" kern="100" dirty="0">
              <a:latin typeface="Arial" panose="020B0604020202020204" pitchFamily="34" charset="0"/>
              <a:cs typeface="Times New Roman" panose="02020603050405020304" pitchFamily="18" charset="0"/>
            </a:endParaRPr>
          </a:p>
          <a:p>
            <a:pPr>
              <a:lnSpc>
                <a:spcPct val="107000"/>
              </a:lnSpc>
              <a:spcAft>
                <a:spcPts val="800"/>
              </a:spcAft>
            </a:pPr>
            <a:r>
              <a:rPr lang="en-GB" kern="100" dirty="0">
                <a:latin typeface="Arial" panose="020B0604020202020204" pitchFamily="34" charset="0"/>
                <a:cs typeface="Times New Roman" panose="02020603050405020304" pitchFamily="18" charset="0"/>
              </a:rPr>
              <a:t>A unique error code will also be included in the report for reference.</a:t>
            </a:r>
          </a:p>
          <a:p>
            <a:pPr>
              <a:lnSpc>
                <a:spcPct val="107000"/>
              </a:lnSpc>
              <a:spcAft>
                <a:spcPts val="800"/>
              </a:spcAft>
            </a:pPr>
            <a:endParaRPr lang="en-GB" dirty="0"/>
          </a:p>
        </p:txBody>
      </p:sp>
    </p:spTree>
    <p:extLst>
      <p:ext uri="{BB962C8B-B14F-4D97-AF65-F5344CB8AC3E}">
        <p14:creationId xmlns:p14="http://schemas.microsoft.com/office/powerpoint/2010/main" val="3267476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9C6008-8E45-5FFB-9B63-C6988C397017}"/>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A9C1E9F7-479E-2EE7-94A1-765110C0F5A4}"/>
              </a:ext>
            </a:extLst>
          </p:cNvPr>
          <p:cNvSpPr>
            <a:spLocks noGrp="1"/>
          </p:cNvSpPr>
          <p:nvPr>
            <p:ph type="title"/>
          </p:nvPr>
        </p:nvSpPr>
        <p:spPr/>
        <p:txBody>
          <a:bodyPr>
            <a:normAutofit/>
          </a:bodyPr>
          <a:lstStyle/>
          <a:p>
            <a:pPr>
              <a:spcAft>
                <a:spcPts val="600"/>
              </a:spcAft>
              <a:buClr>
                <a:schemeClr val="tx1"/>
              </a:buClr>
              <a:defRPr/>
            </a:pPr>
            <a:r>
              <a:rPr kumimoji="0" lang="en-GB" sz="3200" b="1" i="0" u="none" strike="noStrike" cap="none" spc="0" normalizeH="0" baseline="0" noProof="0" dirty="0">
                <a:ln>
                  <a:noFill/>
                </a:ln>
                <a:effectLst/>
                <a:uLnTx/>
                <a:uFillTx/>
              </a:rPr>
              <a:t>DIDS v2.0 Validations </a:t>
            </a:r>
            <a:r>
              <a:rPr lang="en-GB" sz="3200" dirty="0"/>
              <a:t>-</a:t>
            </a:r>
            <a:r>
              <a:rPr kumimoji="0" lang="en-GB" sz="3200" b="1" i="0" u="none" strike="noStrike" cap="none" spc="0" normalizeH="0" baseline="0" noProof="0" dirty="0">
                <a:ln>
                  <a:noFill/>
                </a:ln>
                <a:effectLst/>
                <a:uLnTx/>
                <a:uFillTx/>
              </a:rPr>
              <a:t> National Codes</a:t>
            </a:r>
          </a:p>
        </p:txBody>
      </p:sp>
      <p:sp>
        <p:nvSpPr>
          <p:cNvPr id="12" name="TextBox 11">
            <a:extLst>
              <a:ext uri="{FF2B5EF4-FFF2-40B4-BE49-F238E27FC236}">
                <a16:creationId xmlns:a16="http://schemas.microsoft.com/office/drawing/2014/main" id="{38DEE3FB-4186-998C-B3FC-9BCB2DBAFD2D}"/>
              </a:ext>
            </a:extLst>
          </p:cNvPr>
          <p:cNvSpPr txBox="1"/>
          <p:nvPr/>
        </p:nvSpPr>
        <p:spPr>
          <a:xfrm>
            <a:off x="432000" y="1425762"/>
            <a:ext cx="10400082" cy="4320350"/>
          </a:xfrm>
          <a:prstGeom prst="rect">
            <a:avLst/>
          </a:prstGeom>
          <a:noFill/>
          <a:ln>
            <a:noFill/>
          </a:ln>
        </p:spPr>
        <p:txBody>
          <a:bodyPr wrap="square">
            <a:spAutoFit/>
          </a:bodyPr>
          <a:lstStyle/>
          <a:p>
            <a:pPr>
              <a:lnSpc>
                <a:spcPct val="107000"/>
              </a:lnSpc>
              <a:spcAft>
                <a:spcPts val="800"/>
              </a:spcAft>
            </a:pPr>
            <a:r>
              <a:rPr lang="en-GB" kern="100" dirty="0">
                <a:latin typeface="Arial" panose="020B0604020202020204" pitchFamily="34" charset="0"/>
                <a:cs typeface="Times New Roman" panose="02020603050405020304" pitchFamily="18" charset="0"/>
              </a:rPr>
              <a:t>All National Code List data items have a National Codes validation to ensure that the code submitted is valid against the list in the TOS / Data Dictionary.</a:t>
            </a:r>
          </a:p>
          <a:p>
            <a:pPr>
              <a:lnSpc>
                <a:spcPct val="107000"/>
              </a:lnSpc>
              <a:spcAft>
                <a:spcPts val="800"/>
              </a:spcAft>
            </a:pPr>
            <a:endParaRPr lang="en-GB" kern="100" dirty="0">
              <a:latin typeface="Arial" panose="020B0604020202020204" pitchFamily="34" charset="0"/>
              <a:cs typeface="Times New Roman" panose="02020603050405020304" pitchFamily="18" charset="0"/>
            </a:endParaRPr>
          </a:p>
          <a:p>
            <a:pPr>
              <a:lnSpc>
                <a:spcPct val="107000"/>
              </a:lnSpc>
              <a:spcAft>
                <a:spcPts val="800"/>
              </a:spcAft>
            </a:pPr>
            <a:r>
              <a:rPr lang="en-GB" kern="100" dirty="0">
                <a:latin typeface="Arial" panose="020B0604020202020204" pitchFamily="34" charset="0"/>
                <a:cs typeface="Times New Roman" panose="02020603050405020304" pitchFamily="18" charset="0"/>
              </a:rPr>
              <a:t>Example:</a:t>
            </a:r>
          </a:p>
          <a:p>
            <a:pPr>
              <a:lnSpc>
                <a:spcPct val="107000"/>
              </a:lnSpc>
              <a:spcAft>
                <a:spcPts val="800"/>
              </a:spcAft>
            </a:pPr>
            <a:endParaRPr lang="en-GB" kern="100" dirty="0">
              <a:latin typeface="Arial" panose="020B0604020202020204" pitchFamily="34" charset="0"/>
              <a:cs typeface="Times New Roman" panose="02020603050405020304" pitchFamily="18" charset="0"/>
            </a:endParaRPr>
          </a:p>
          <a:p>
            <a:r>
              <a:rPr lang="en-GB" dirty="0"/>
              <a:t>Warning - [DIDS001004] </a:t>
            </a:r>
            <a:r>
              <a:rPr lang="en-GB" dirty="0" err="1"/>
              <a:t>nhs_number_status_indicator_code</a:t>
            </a:r>
            <a:r>
              <a:rPr lang="en-GB" dirty="0"/>
              <a:t> contains an invalid value. </a:t>
            </a:r>
            <a:br>
              <a:rPr lang="en-GB" dirty="0"/>
            </a:br>
            <a:br>
              <a:rPr lang="en-GB" dirty="0"/>
            </a:br>
            <a:r>
              <a:rPr lang="en-GB" dirty="0"/>
              <a:t>[DIDS001004] </a:t>
            </a:r>
            <a:r>
              <a:rPr lang="en-GB" dirty="0" err="1"/>
              <a:t>nhs_number_status_indicator_code</a:t>
            </a:r>
            <a:r>
              <a:rPr lang="en-GB" dirty="0"/>
              <a:t>=&lt;</a:t>
            </a:r>
            <a:r>
              <a:rPr lang="en-GB" dirty="0" err="1"/>
              <a:t>nhs_number_status_indicator_code</a:t>
            </a:r>
            <a:r>
              <a:rPr lang="en-GB" dirty="0"/>
              <a:t>&gt; </a:t>
            </a:r>
            <a:br>
              <a:rPr lang="en-GB" dirty="0"/>
            </a:br>
            <a:r>
              <a:rPr lang="en-GB" dirty="0"/>
              <a:t>[DIDS003001] </a:t>
            </a:r>
            <a:r>
              <a:rPr lang="en-GB" dirty="0" err="1"/>
              <a:t>radiological_accession_number</a:t>
            </a:r>
            <a:r>
              <a:rPr lang="en-GB" dirty="0"/>
              <a:t>=&lt;</a:t>
            </a:r>
            <a:r>
              <a:rPr lang="en-GB" dirty="0" err="1"/>
              <a:t>radiological_accession_number</a:t>
            </a:r>
            <a:r>
              <a:rPr lang="en-GB" dirty="0"/>
              <a:t>&gt; </a:t>
            </a:r>
          </a:p>
          <a:p>
            <a:endParaRPr lang="en-GB" dirty="0"/>
          </a:p>
          <a:p>
            <a:endParaRPr lang="en-GB" kern="100" dirty="0">
              <a:latin typeface="Arial" panose="020B0604020202020204" pitchFamily="34" charset="0"/>
              <a:cs typeface="Times New Roman" panose="02020603050405020304" pitchFamily="18" charset="0"/>
            </a:endParaRPr>
          </a:p>
          <a:p>
            <a:pPr>
              <a:lnSpc>
                <a:spcPct val="107000"/>
              </a:lnSpc>
              <a:spcAft>
                <a:spcPts val="800"/>
              </a:spcAft>
            </a:pPr>
            <a:r>
              <a:rPr lang="en-GB" kern="100" dirty="0">
                <a:latin typeface="Arial" panose="020B0604020202020204" pitchFamily="34" charset="0"/>
                <a:cs typeface="Times New Roman" panose="02020603050405020304" pitchFamily="18" charset="0"/>
              </a:rPr>
              <a:t>A unique error code will also be included in the report for reference.</a:t>
            </a:r>
          </a:p>
          <a:p>
            <a:pPr>
              <a:lnSpc>
                <a:spcPct val="107000"/>
              </a:lnSpc>
              <a:spcAft>
                <a:spcPts val="800"/>
              </a:spcAft>
            </a:pPr>
            <a:endParaRPr lang="en-GB" dirty="0"/>
          </a:p>
        </p:txBody>
      </p:sp>
    </p:spTree>
    <p:extLst>
      <p:ext uri="{BB962C8B-B14F-4D97-AF65-F5344CB8AC3E}">
        <p14:creationId xmlns:p14="http://schemas.microsoft.com/office/powerpoint/2010/main" val="16764907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649D10-282C-B745-D61E-CE9E5B2F4785}"/>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7B0D46E6-3F58-A4AB-B701-380AE13A7C0E}"/>
              </a:ext>
            </a:extLst>
          </p:cNvPr>
          <p:cNvSpPr>
            <a:spLocks noGrp="1"/>
          </p:cNvSpPr>
          <p:nvPr>
            <p:ph type="title"/>
          </p:nvPr>
        </p:nvSpPr>
        <p:spPr/>
        <p:txBody>
          <a:bodyPr>
            <a:normAutofit/>
          </a:bodyPr>
          <a:lstStyle/>
          <a:p>
            <a:pPr>
              <a:spcAft>
                <a:spcPts val="600"/>
              </a:spcAft>
              <a:buClr>
                <a:schemeClr val="tx1"/>
              </a:buClr>
              <a:defRPr/>
            </a:pPr>
            <a:r>
              <a:rPr kumimoji="0" lang="en-GB" sz="3200" b="1" i="0" u="none" strike="noStrike" cap="none" spc="0" normalizeH="0" baseline="0" noProof="0" dirty="0">
                <a:ln>
                  <a:noFill/>
                </a:ln>
                <a:effectLst/>
                <a:uLnTx/>
                <a:uFillTx/>
              </a:rPr>
              <a:t>DIDS v2.0 Validations </a:t>
            </a:r>
            <a:r>
              <a:rPr lang="en-GB" sz="3200" dirty="0"/>
              <a:t>-</a:t>
            </a:r>
            <a:r>
              <a:rPr kumimoji="0" lang="en-GB" sz="3200" b="1" i="0" u="none" strike="noStrike" cap="none" spc="0" normalizeH="0" baseline="0" noProof="0" dirty="0">
                <a:ln>
                  <a:noFill/>
                </a:ln>
                <a:effectLst/>
                <a:uLnTx/>
                <a:uFillTx/>
              </a:rPr>
              <a:t> </a:t>
            </a:r>
            <a:r>
              <a:rPr lang="en-GB" sz="3200" kern="100" dirty="0">
                <a:latin typeface="Arial" panose="020B0604020202020204" pitchFamily="34" charset="0"/>
                <a:cs typeface="Times New Roman" panose="02020603050405020304" pitchFamily="18" charset="0"/>
              </a:rPr>
              <a:t>Incorrect Codes at time of activity </a:t>
            </a:r>
            <a:endParaRPr kumimoji="0" lang="en-GB" sz="3200" b="1" i="0" u="none" strike="noStrike" cap="none" spc="0" normalizeH="0" baseline="0" noProof="0" dirty="0">
              <a:ln>
                <a:noFill/>
              </a:ln>
              <a:effectLst/>
              <a:uLnTx/>
              <a:uFillTx/>
            </a:endParaRPr>
          </a:p>
        </p:txBody>
      </p:sp>
      <p:sp>
        <p:nvSpPr>
          <p:cNvPr id="12" name="TextBox 11">
            <a:extLst>
              <a:ext uri="{FF2B5EF4-FFF2-40B4-BE49-F238E27FC236}">
                <a16:creationId xmlns:a16="http://schemas.microsoft.com/office/drawing/2014/main" id="{06E5333E-758D-6882-181F-5A9F76060A02}"/>
              </a:ext>
            </a:extLst>
          </p:cNvPr>
          <p:cNvSpPr txBox="1"/>
          <p:nvPr/>
        </p:nvSpPr>
        <p:spPr>
          <a:xfrm>
            <a:off x="432000" y="1425762"/>
            <a:ext cx="10400082" cy="4709046"/>
          </a:xfrm>
          <a:prstGeom prst="rect">
            <a:avLst/>
          </a:prstGeom>
          <a:noFill/>
          <a:ln>
            <a:noFill/>
          </a:ln>
        </p:spPr>
        <p:txBody>
          <a:bodyPr wrap="square">
            <a:spAutoFit/>
          </a:bodyPr>
          <a:lstStyle/>
          <a:p>
            <a:pPr>
              <a:lnSpc>
                <a:spcPct val="107000"/>
              </a:lnSpc>
              <a:spcAft>
                <a:spcPts val="800"/>
              </a:spcAft>
            </a:pPr>
            <a:r>
              <a:rPr lang="en-GB" kern="100" dirty="0">
                <a:latin typeface="Arial" panose="020B0604020202020204" pitchFamily="34" charset="0"/>
                <a:cs typeface="Times New Roman" panose="02020603050405020304" pitchFamily="18" charset="0"/>
              </a:rPr>
              <a:t>All Organisation Code data items, as well as the SNOMED and NICIP code data items, have an Incorrect Code at time of activity validation to ensure they are valid against CODED PROCEDURE END TIMESTAMP.</a:t>
            </a:r>
          </a:p>
          <a:p>
            <a:pPr>
              <a:lnSpc>
                <a:spcPct val="107000"/>
              </a:lnSpc>
              <a:spcAft>
                <a:spcPts val="800"/>
              </a:spcAft>
            </a:pPr>
            <a:endParaRPr lang="en-GB" kern="100" dirty="0">
              <a:latin typeface="Arial" panose="020B0604020202020204" pitchFamily="34" charset="0"/>
              <a:cs typeface="Times New Roman" panose="02020603050405020304" pitchFamily="18" charset="0"/>
            </a:endParaRPr>
          </a:p>
          <a:p>
            <a:pPr>
              <a:lnSpc>
                <a:spcPct val="107000"/>
              </a:lnSpc>
              <a:spcAft>
                <a:spcPts val="800"/>
              </a:spcAft>
            </a:pPr>
            <a:r>
              <a:rPr lang="en-GB" kern="100" dirty="0">
                <a:latin typeface="Arial" panose="020B0604020202020204" pitchFamily="34" charset="0"/>
                <a:cs typeface="Times New Roman" panose="02020603050405020304" pitchFamily="18" charset="0"/>
              </a:rPr>
              <a:t>Example:</a:t>
            </a:r>
          </a:p>
          <a:p>
            <a:pPr>
              <a:lnSpc>
                <a:spcPct val="107000"/>
              </a:lnSpc>
              <a:spcAft>
                <a:spcPts val="800"/>
              </a:spcAft>
            </a:pPr>
            <a:endParaRPr lang="en-GB" kern="100" dirty="0">
              <a:latin typeface="Arial" panose="020B0604020202020204" pitchFamily="34" charset="0"/>
              <a:cs typeface="Times New Roman" panose="02020603050405020304" pitchFamily="18" charset="0"/>
            </a:endParaRPr>
          </a:p>
          <a:p>
            <a:r>
              <a:rPr lang="en-GB" sz="1600" dirty="0"/>
              <a:t>File Rejected - [DIDS002004] </a:t>
            </a:r>
            <a:r>
              <a:rPr lang="en-GB" sz="1600" dirty="0" err="1"/>
              <a:t>organisation_identifier_referring_organisation</a:t>
            </a:r>
            <a:r>
              <a:rPr lang="en-GB" sz="1600" dirty="0"/>
              <a:t> is not a current (at time of activity) ODS Code (or a default value as defined in the NHS Data Model and Dictionary). </a:t>
            </a:r>
            <a:br>
              <a:rPr lang="en-GB" sz="1600" dirty="0"/>
            </a:br>
            <a:br>
              <a:rPr lang="en-GB" sz="1600" dirty="0"/>
            </a:br>
            <a:r>
              <a:rPr lang="en-GB" sz="1600" dirty="0"/>
              <a:t>[DIDS002004] </a:t>
            </a:r>
            <a:r>
              <a:rPr lang="en-GB" sz="1600" dirty="0" err="1"/>
              <a:t>organisation_identifier_referring_organisation</a:t>
            </a:r>
            <a:r>
              <a:rPr lang="en-GB" sz="1600" dirty="0"/>
              <a:t>=&lt;</a:t>
            </a:r>
            <a:r>
              <a:rPr lang="en-GB" sz="1600" dirty="0" err="1"/>
              <a:t>organisation_identifier_referring_organisation</a:t>
            </a:r>
            <a:r>
              <a:rPr lang="en-GB" sz="1600" dirty="0"/>
              <a:t>&gt; </a:t>
            </a:r>
            <a:br>
              <a:rPr lang="en-GB" sz="1600" dirty="0"/>
            </a:br>
            <a:r>
              <a:rPr lang="en-GB" sz="1600" dirty="0"/>
              <a:t>[DIDS003001] </a:t>
            </a:r>
            <a:r>
              <a:rPr lang="en-GB" sz="1600" dirty="0" err="1"/>
              <a:t>radiological_accession_number</a:t>
            </a:r>
            <a:r>
              <a:rPr lang="en-GB" sz="1600" dirty="0"/>
              <a:t>=&lt;</a:t>
            </a:r>
            <a:r>
              <a:rPr lang="en-GB" sz="1600" dirty="0" err="1"/>
              <a:t>radiological_accession_number</a:t>
            </a:r>
            <a:r>
              <a:rPr lang="en-GB" sz="1600" dirty="0"/>
              <a:t>&gt; </a:t>
            </a:r>
          </a:p>
          <a:p>
            <a:endParaRPr lang="en-GB" sz="1600" dirty="0"/>
          </a:p>
          <a:p>
            <a:endParaRPr lang="en-GB" kern="100" dirty="0">
              <a:latin typeface="Arial" panose="020B0604020202020204" pitchFamily="34" charset="0"/>
              <a:cs typeface="Times New Roman" panose="02020603050405020304" pitchFamily="18" charset="0"/>
            </a:endParaRPr>
          </a:p>
          <a:p>
            <a:pPr>
              <a:lnSpc>
                <a:spcPct val="107000"/>
              </a:lnSpc>
              <a:spcAft>
                <a:spcPts val="800"/>
              </a:spcAft>
            </a:pPr>
            <a:r>
              <a:rPr lang="en-GB" kern="100" dirty="0">
                <a:latin typeface="Arial" panose="020B0604020202020204" pitchFamily="34" charset="0"/>
                <a:cs typeface="Times New Roman" panose="02020603050405020304" pitchFamily="18" charset="0"/>
              </a:rPr>
              <a:t>A unique error code will also be included in the report for reference.</a:t>
            </a:r>
          </a:p>
          <a:p>
            <a:pPr>
              <a:lnSpc>
                <a:spcPct val="107000"/>
              </a:lnSpc>
              <a:spcAft>
                <a:spcPts val="800"/>
              </a:spcAft>
            </a:pPr>
            <a:endParaRPr lang="en-GB" dirty="0"/>
          </a:p>
        </p:txBody>
      </p:sp>
    </p:spTree>
    <p:extLst>
      <p:ext uri="{BB962C8B-B14F-4D97-AF65-F5344CB8AC3E}">
        <p14:creationId xmlns:p14="http://schemas.microsoft.com/office/powerpoint/2010/main" val="20352972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7AFE21-2168-F126-AC1A-56B2C4DD1436}"/>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9646522B-5793-A0CB-13A1-F83A96CCA291}"/>
              </a:ext>
            </a:extLst>
          </p:cNvPr>
          <p:cNvSpPr>
            <a:spLocks noGrp="1"/>
          </p:cNvSpPr>
          <p:nvPr>
            <p:ph type="title"/>
          </p:nvPr>
        </p:nvSpPr>
        <p:spPr/>
        <p:txBody>
          <a:bodyPr>
            <a:normAutofit/>
          </a:bodyPr>
          <a:lstStyle/>
          <a:p>
            <a:pPr>
              <a:spcAft>
                <a:spcPts val="600"/>
              </a:spcAft>
              <a:buClr>
                <a:schemeClr val="tx1"/>
              </a:buClr>
              <a:defRPr/>
            </a:pPr>
            <a:r>
              <a:rPr kumimoji="0" lang="en-GB" sz="3200" b="1" i="0" u="none" strike="noStrike" cap="none" spc="0" normalizeH="0" baseline="0" noProof="0" dirty="0">
                <a:ln>
                  <a:noFill/>
                </a:ln>
                <a:effectLst/>
                <a:uLnTx/>
                <a:uFillTx/>
              </a:rPr>
              <a:t>DIDS v2.0 Validations</a:t>
            </a:r>
          </a:p>
        </p:txBody>
      </p:sp>
      <p:sp>
        <p:nvSpPr>
          <p:cNvPr id="12" name="TextBox 11">
            <a:extLst>
              <a:ext uri="{FF2B5EF4-FFF2-40B4-BE49-F238E27FC236}">
                <a16:creationId xmlns:a16="http://schemas.microsoft.com/office/drawing/2014/main" id="{B3706F89-2901-CC7A-2D27-AFAAF28AB55E}"/>
              </a:ext>
            </a:extLst>
          </p:cNvPr>
          <p:cNvSpPr txBox="1"/>
          <p:nvPr/>
        </p:nvSpPr>
        <p:spPr>
          <a:xfrm>
            <a:off x="432000" y="1425762"/>
            <a:ext cx="10400082" cy="1757854"/>
          </a:xfrm>
          <a:prstGeom prst="rect">
            <a:avLst/>
          </a:prstGeom>
          <a:noFill/>
          <a:ln>
            <a:noFill/>
          </a:ln>
        </p:spPr>
        <p:txBody>
          <a:bodyPr wrap="square">
            <a:spAutoFit/>
          </a:bodyPr>
          <a:lstStyle/>
          <a:p>
            <a:pPr>
              <a:lnSpc>
                <a:spcPct val="107000"/>
              </a:lnSpc>
              <a:spcAft>
                <a:spcPts val="800"/>
              </a:spcAft>
            </a:pPr>
            <a:r>
              <a:rPr lang="en-GB" dirty="0"/>
              <a:t>Whilst we do not expect significant changes to the DIDS v2.0 ETOS, there is the potential that  validations may change given that there are a number of new data items, user feedback on the new platform is ongoing and there is a testing period planned, ahead of go-live.</a:t>
            </a:r>
          </a:p>
          <a:p>
            <a:pPr>
              <a:lnSpc>
                <a:spcPct val="107000"/>
              </a:lnSpc>
              <a:spcAft>
                <a:spcPts val="800"/>
              </a:spcAft>
            </a:pPr>
            <a:endParaRPr lang="en-GB" dirty="0"/>
          </a:p>
          <a:p>
            <a:pPr>
              <a:lnSpc>
                <a:spcPct val="107000"/>
              </a:lnSpc>
              <a:spcAft>
                <a:spcPts val="800"/>
              </a:spcAft>
            </a:pPr>
            <a:r>
              <a:rPr lang="en-GB" dirty="0"/>
              <a:t>In the event any changes are required, we will notify users as quickly as possible.</a:t>
            </a:r>
          </a:p>
        </p:txBody>
      </p:sp>
    </p:spTree>
    <p:extLst>
      <p:ext uri="{BB962C8B-B14F-4D97-AF65-F5344CB8AC3E}">
        <p14:creationId xmlns:p14="http://schemas.microsoft.com/office/powerpoint/2010/main" val="32133383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C28FB9-2996-03DA-2F93-6D41E9B9D0C3}"/>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5EBA541B-342C-09CA-2BAC-B47EFC1B896E}"/>
              </a:ext>
            </a:extLst>
          </p:cNvPr>
          <p:cNvSpPr>
            <a:spLocks noGrp="1"/>
          </p:cNvSpPr>
          <p:nvPr>
            <p:ph type="title"/>
          </p:nvPr>
        </p:nvSpPr>
        <p:spPr/>
        <p:txBody>
          <a:bodyPr>
            <a:normAutofit/>
          </a:bodyPr>
          <a:lstStyle/>
          <a:p>
            <a:pPr>
              <a:spcAft>
                <a:spcPts val="600"/>
              </a:spcAft>
              <a:buClr>
                <a:schemeClr val="tx1"/>
              </a:buClr>
              <a:defRPr/>
            </a:pPr>
            <a:r>
              <a:rPr lang="en-GB" sz="3200" dirty="0"/>
              <a:t>Submission Methods</a:t>
            </a:r>
            <a:endParaRPr kumimoji="0" lang="en-GB" sz="3200" b="1" i="0" u="none" strike="noStrike" cap="none" spc="0" normalizeH="0" baseline="0" noProof="0" dirty="0">
              <a:ln>
                <a:noFill/>
              </a:ln>
              <a:effectLst/>
              <a:uLnTx/>
              <a:uFillTx/>
            </a:endParaRPr>
          </a:p>
        </p:txBody>
      </p:sp>
      <p:sp>
        <p:nvSpPr>
          <p:cNvPr id="12" name="TextBox 11">
            <a:extLst>
              <a:ext uri="{FF2B5EF4-FFF2-40B4-BE49-F238E27FC236}">
                <a16:creationId xmlns:a16="http://schemas.microsoft.com/office/drawing/2014/main" id="{F1118F6D-28F4-AB8E-3F96-2DF9CAA70E97}"/>
              </a:ext>
            </a:extLst>
          </p:cNvPr>
          <p:cNvSpPr txBox="1"/>
          <p:nvPr/>
        </p:nvSpPr>
        <p:spPr>
          <a:xfrm>
            <a:off x="432000" y="1425762"/>
            <a:ext cx="10400082" cy="4846904"/>
          </a:xfrm>
          <a:prstGeom prst="rect">
            <a:avLst/>
          </a:prstGeom>
          <a:noFill/>
          <a:ln>
            <a:noFill/>
          </a:ln>
        </p:spPr>
        <p:txBody>
          <a:bodyPr wrap="square">
            <a:spAutoFit/>
          </a:bodyPr>
          <a:lstStyle/>
          <a:p>
            <a:pPr>
              <a:lnSpc>
                <a:spcPct val="107000"/>
              </a:lnSpc>
              <a:spcAft>
                <a:spcPts val="800"/>
              </a:spcAft>
            </a:pPr>
            <a:r>
              <a:rPr lang="en-GB" kern="100" dirty="0">
                <a:latin typeface="Arial" panose="020B0604020202020204" pitchFamily="34" charset="0"/>
                <a:cs typeface="Times New Roman" panose="02020603050405020304" pitchFamily="18" charset="0"/>
              </a:rPr>
              <a:t>There are two submission methods, with an API option also planned as an alternative:</a:t>
            </a:r>
          </a:p>
          <a:p>
            <a:pPr>
              <a:lnSpc>
                <a:spcPct val="107000"/>
              </a:lnSpc>
              <a:spcAft>
                <a:spcPts val="800"/>
              </a:spcAft>
            </a:pPr>
            <a:endParaRPr lang="en-GB" kern="100" dirty="0">
              <a:latin typeface="Arial" panose="020B0604020202020204" pitchFamily="34" charset="0"/>
              <a:cs typeface="Times New Roman" panose="02020603050405020304" pitchFamily="18" charset="0"/>
            </a:endParaRPr>
          </a:p>
          <a:p>
            <a:pPr marL="742950" lvl="1" indent="-285750">
              <a:lnSpc>
                <a:spcPct val="107000"/>
              </a:lnSpc>
              <a:spcAft>
                <a:spcPts val="800"/>
              </a:spcAft>
              <a:buFont typeface="Arial" panose="020B0604020202020204" pitchFamily="34" charset="0"/>
              <a:buChar char="•"/>
            </a:pPr>
            <a:r>
              <a:rPr lang="en-GB" kern="100" dirty="0">
                <a:latin typeface="Arial" panose="020B0604020202020204" pitchFamily="34" charset="0"/>
                <a:cs typeface="Times New Roman" panose="02020603050405020304" pitchFamily="18" charset="0"/>
              </a:rPr>
              <a:t>XML Schema (Extensible Markup Language)</a:t>
            </a:r>
          </a:p>
          <a:p>
            <a:pPr marL="742950" lvl="1" indent="-285750">
              <a:lnSpc>
                <a:spcPct val="107000"/>
              </a:lnSpc>
              <a:spcAft>
                <a:spcPts val="800"/>
              </a:spcAft>
              <a:buFont typeface="Arial" panose="020B0604020202020204" pitchFamily="34" charset="0"/>
              <a:buChar char="•"/>
            </a:pPr>
            <a:r>
              <a:rPr lang="en-GB" kern="100" dirty="0">
                <a:latin typeface="Arial" panose="020B0604020202020204" pitchFamily="34" charset="0"/>
                <a:cs typeface="Times New Roman" panose="02020603050405020304" pitchFamily="18" charset="0"/>
              </a:rPr>
              <a:t>CSV File (Comma Separated Values)</a:t>
            </a:r>
          </a:p>
          <a:p>
            <a:pPr>
              <a:lnSpc>
                <a:spcPct val="107000"/>
              </a:lnSpc>
              <a:spcAft>
                <a:spcPts val="800"/>
              </a:spcAft>
            </a:pPr>
            <a:endParaRPr lang="en-GB" kern="100" dirty="0">
              <a:latin typeface="Arial" panose="020B0604020202020204" pitchFamily="34" charset="0"/>
              <a:cs typeface="Times New Roman" panose="02020603050405020304" pitchFamily="18" charset="0"/>
            </a:endParaRPr>
          </a:p>
          <a:p>
            <a:pPr>
              <a:lnSpc>
                <a:spcPct val="107000"/>
              </a:lnSpc>
              <a:spcAft>
                <a:spcPts val="800"/>
              </a:spcAft>
            </a:pPr>
            <a:r>
              <a:rPr lang="en-GB" kern="100" dirty="0">
                <a:latin typeface="Arial" panose="020B0604020202020204" pitchFamily="34" charset="0"/>
                <a:cs typeface="Times New Roman" panose="02020603050405020304" pitchFamily="18" charset="0"/>
              </a:rPr>
              <a:t>The XML Schema contains the Header group information </a:t>
            </a:r>
            <a:r>
              <a:rPr lang="en-GB" i="1" u="sng" kern="100" dirty="0">
                <a:latin typeface="Arial" panose="020B0604020202020204" pitchFamily="34" charset="0"/>
                <a:cs typeface="Times New Roman" panose="02020603050405020304" pitchFamily="18" charset="0"/>
              </a:rPr>
              <a:t>once</a:t>
            </a:r>
            <a:r>
              <a:rPr lang="en-GB" kern="100" dirty="0">
                <a:latin typeface="Arial" panose="020B0604020202020204" pitchFamily="34" charset="0"/>
                <a:cs typeface="Times New Roman" panose="02020603050405020304" pitchFamily="18" charset="0"/>
              </a:rPr>
              <a:t> per submission, whereas in the CSV File it must repeat, unchanged, </a:t>
            </a:r>
            <a:r>
              <a:rPr lang="en-GB" i="1" u="sng" kern="100" dirty="0">
                <a:latin typeface="Arial" panose="020B0604020202020204" pitchFamily="34" charset="0"/>
                <a:cs typeface="Times New Roman" panose="02020603050405020304" pitchFamily="18" charset="0"/>
              </a:rPr>
              <a:t>in each row</a:t>
            </a:r>
            <a:r>
              <a:rPr lang="en-GB" kern="100" dirty="0">
                <a:latin typeface="Arial" panose="020B0604020202020204" pitchFamily="34" charset="0"/>
                <a:cs typeface="Times New Roman" panose="02020603050405020304" pitchFamily="18" charset="0"/>
              </a:rPr>
              <a:t>.</a:t>
            </a:r>
          </a:p>
          <a:p>
            <a:pPr>
              <a:lnSpc>
                <a:spcPct val="107000"/>
              </a:lnSpc>
              <a:spcAft>
                <a:spcPts val="800"/>
              </a:spcAft>
            </a:pPr>
            <a:endParaRPr lang="en-GB" kern="100" dirty="0">
              <a:latin typeface="Arial" panose="020B0604020202020204" pitchFamily="34" charset="0"/>
              <a:cs typeface="Times New Roman" panose="02020603050405020304" pitchFamily="18" charset="0"/>
            </a:endParaRPr>
          </a:p>
          <a:p>
            <a:pPr>
              <a:lnSpc>
                <a:spcPct val="107000"/>
              </a:lnSpc>
              <a:spcAft>
                <a:spcPts val="800"/>
              </a:spcAft>
            </a:pPr>
            <a:r>
              <a:rPr lang="en-GB" kern="100" dirty="0">
                <a:latin typeface="Arial" panose="020B0604020202020204" pitchFamily="34" charset="0"/>
                <a:cs typeface="Times New Roman" panose="02020603050405020304" pitchFamily="18" charset="0"/>
              </a:rPr>
              <a:t>Link to TRUD - </a:t>
            </a:r>
            <a:r>
              <a:rPr lang="en-GB" kern="100" dirty="0">
                <a:latin typeface="Arial" panose="020B0604020202020204" pitchFamily="34" charset="0"/>
                <a:cs typeface="Times New Roman" panose="02020603050405020304" pitchFamily="18" charset="0"/>
                <a:hlinkClick r:id="rId3"/>
              </a:rPr>
              <a:t>https://isd.digital.nhs.uk/trud/users/guest/filters/0/home</a:t>
            </a:r>
            <a:r>
              <a:rPr lang="en-GB" kern="100" dirty="0">
                <a:latin typeface="Arial" panose="020B0604020202020204" pitchFamily="34" charset="0"/>
                <a:cs typeface="Times New Roman" panose="02020603050405020304" pitchFamily="18" charset="0"/>
              </a:rPr>
              <a:t> where you can find the template files, some notes / guidance and some example data </a:t>
            </a:r>
          </a:p>
          <a:p>
            <a:pPr>
              <a:lnSpc>
                <a:spcPct val="107000"/>
              </a:lnSpc>
              <a:spcAft>
                <a:spcPts val="800"/>
              </a:spcAft>
            </a:pPr>
            <a:endParaRPr lang="en-GB" kern="100" dirty="0">
              <a:latin typeface="Arial" panose="020B0604020202020204" pitchFamily="34" charset="0"/>
              <a:cs typeface="Times New Roman" panose="02020603050405020304" pitchFamily="18" charset="0"/>
            </a:endParaRPr>
          </a:p>
          <a:p>
            <a:pPr>
              <a:lnSpc>
                <a:spcPct val="107000"/>
              </a:lnSpc>
              <a:spcAft>
                <a:spcPts val="800"/>
              </a:spcAft>
            </a:pPr>
            <a:r>
              <a:rPr lang="en-GB" kern="100" dirty="0">
                <a:latin typeface="Arial" panose="020B0604020202020204" pitchFamily="34" charset="0"/>
                <a:cs typeface="Times New Roman" panose="02020603050405020304" pitchFamily="18" charset="0"/>
              </a:rPr>
              <a:t>Note: You may need to set up an account for TRUD (if not already) and subscribe to the DIDS v2.0 XML Schema and CSV Format releases.</a:t>
            </a:r>
            <a:endParaRPr lang="en-GB" dirty="0"/>
          </a:p>
        </p:txBody>
      </p:sp>
    </p:spTree>
    <p:extLst>
      <p:ext uri="{BB962C8B-B14F-4D97-AF65-F5344CB8AC3E}">
        <p14:creationId xmlns:p14="http://schemas.microsoft.com/office/powerpoint/2010/main" val="4271812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B881FD-D28A-7EB3-F9CA-9ADCB1EDC996}"/>
              </a:ext>
            </a:extLst>
          </p:cNvPr>
          <p:cNvSpPr>
            <a:spLocks noGrp="1"/>
          </p:cNvSpPr>
          <p:nvPr>
            <p:ph type="title"/>
          </p:nvPr>
        </p:nvSpPr>
        <p:spPr/>
        <p:txBody>
          <a:bodyPr/>
          <a:lstStyle/>
          <a:p>
            <a:r>
              <a:rPr lang="en-GB" dirty="0"/>
              <a:t>DIDS v2.0 XML Schema on TRUD</a:t>
            </a:r>
          </a:p>
        </p:txBody>
      </p:sp>
      <p:pic>
        <p:nvPicPr>
          <p:cNvPr id="5" name="Picture 4">
            <a:extLst>
              <a:ext uri="{FF2B5EF4-FFF2-40B4-BE49-F238E27FC236}">
                <a16:creationId xmlns:a16="http://schemas.microsoft.com/office/drawing/2014/main" id="{47D3C8B0-0352-198E-C791-03EC66142DB3}"/>
              </a:ext>
            </a:extLst>
          </p:cNvPr>
          <p:cNvPicPr>
            <a:picLocks noChangeAspect="1"/>
          </p:cNvPicPr>
          <p:nvPr/>
        </p:nvPicPr>
        <p:blipFill>
          <a:blip r:embed="rId2"/>
          <a:stretch>
            <a:fillRect/>
          </a:stretch>
        </p:blipFill>
        <p:spPr>
          <a:xfrm>
            <a:off x="3362555" y="1437994"/>
            <a:ext cx="4646418" cy="4798907"/>
          </a:xfrm>
          <a:prstGeom prst="rect">
            <a:avLst/>
          </a:prstGeom>
        </p:spPr>
      </p:pic>
    </p:spTree>
    <p:extLst>
      <p:ext uri="{BB962C8B-B14F-4D97-AF65-F5344CB8AC3E}">
        <p14:creationId xmlns:p14="http://schemas.microsoft.com/office/powerpoint/2010/main" val="6886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52F07F-1C54-79BB-CB14-6F8E15601111}"/>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DADB8275-3546-AF2A-DFD4-3E7D34DB00E0}"/>
              </a:ext>
            </a:extLst>
          </p:cNvPr>
          <p:cNvSpPr>
            <a:spLocks noGrp="1"/>
          </p:cNvSpPr>
          <p:nvPr>
            <p:ph type="title"/>
          </p:nvPr>
        </p:nvSpPr>
        <p:spPr/>
        <p:txBody>
          <a:bodyPr>
            <a:normAutofit/>
          </a:bodyPr>
          <a:lstStyle/>
          <a:p>
            <a:pPr>
              <a:spcAft>
                <a:spcPts val="600"/>
              </a:spcAft>
              <a:buClr>
                <a:schemeClr val="tx1"/>
              </a:buClr>
              <a:defRPr/>
            </a:pPr>
            <a:r>
              <a:rPr lang="en-GB" sz="3200" dirty="0"/>
              <a:t>XML Schema</a:t>
            </a:r>
            <a:endParaRPr kumimoji="0" lang="en-GB" sz="3200" b="1" i="0" u="none" strike="noStrike" cap="none" spc="0" normalizeH="0" baseline="0" noProof="0" dirty="0">
              <a:ln>
                <a:noFill/>
              </a:ln>
              <a:effectLst/>
              <a:uLnTx/>
              <a:uFillTx/>
            </a:endParaRPr>
          </a:p>
        </p:txBody>
      </p:sp>
      <p:sp>
        <p:nvSpPr>
          <p:cNvPr id="12" name="TextBox 11">
            <a:extLst>
              <a:ext uri="{FF2B5EF4-FFF2-40B4-BE49-F238E27FC236}">
                <a16:creationId xmlns:a16="http://schemas.microsoft.com/office/drawing/2014/main" id="{14EA86C5-B7B1-5364-5726-8CD8156EF678}"/>
              </a:ext>
            </a:extLst>
          </p:cNvPr>
          <p:cNvSpPr txBox="1"/>
          <p:nvPr/>
        </p:nvSpPr>
        <p:spPr>
          <a:xfrm>
            <a:off x="119270" y="1425762"/>
            <a:ext cx="11920330" cy="3077766"/>
          </a:xfrm>
          <a:prstGeom prst="rect">
            <a:avLst/>
          </a:prstGeom>
          <a:noFill/>
          <a:ln>
            <a:noFill/>
          </a:ln>
        </p:spPr>
        <p:txBody>
          <a:bodyPr wrap="square">
            <a:spAutoFit/>
          </a:bodyPr>
          <a:lstStyle/>
          <a:p>
            <a:r>
              <a:rPr lang="en-GB" dirty="0"/>
              <a:t>Example Header group data </a:t>
            </a:r>
          </a:p>
          <a:p>
            <a:endParaRPr lang="en-GB" dirty="0"/>
          </a:p>
          <a:p>
            <a:endParaRPr lang="en-GB" dirty="0"/>
          </a:p>
          <a:p>
            <a:endParaRPr lang="en-GB" sz="1400" dirty="0"/>
          </a:p>
          <a:p>
            <a:r>
              <a:rPr lang="en-GB" sz="1400" dirty="0"/>
              <a:t>&lt;DIDS000_HEADER&gt;</a:t>
            </a:r>
          </a:p>
          <a:p>
            <a:r>
              <a:rPr lang="en-GB" sz="1400" dirty="0"/>
              <a:t>	&lt;</a:t>
            </a:r>
            <a:r>
              <a:rPr lang="en-GB" sz="1400" dirty="0" err="1"/>
              <a:t>data_set_version_number</a:t>
            </a:r>
            <a:r>
              <a:rPr lang="en-GB" sz="1400" dirty="0"/>
              <a:t>&gt;2.0&lt;/</a:t>
            </a:r>
            <a:r>
              <a:rPr lang="en-GB" sz="1400" dirty="0" err="1"/>
              <a:t>data_set_version_number</a:t>
            </a:r>
            <a:r>
              <a:rPr lang="en-GB" sz="1400" dirty="0"/>
              <a:t>&gt;</a:t>
            </a:r>
          </a:p>
          <a:p>
            <a:r>
              <a:rPr lang="en-GB" sz="1400" dirty="0"/>
              <a:t>	&lt;</a:t>
            </a:r>
            <a:r>
              <a:rPr lang="en-GB" sz="1400" dirty="0" err="1"/>
              <a:t>organisation_identifier_code_of_provider</a:t>
            </a:r>
            <a:r>
              <a:rPr lang="en-GB" sz="1400" dirty="0"/>
              <a:t>&gt;03XYZ&lt;/</a:t>
            </a:r>
            <a:r>
              <a:rPr lang="en-GB" sz="1400" dirty="0" err="1"/>
              <a:t>organisation_identifier_code_of_provider</a:t>
            </a:r>
            <a:r>
              <a:rPr lang="en-GB" sz="1400" dirty="0"/>
              <a:t>&gt;</a:t>
            </a:r>
          </a:p>
          <a:p>
            <a:r>
              <a:rPr lang="en-GB" sz="1400" dirty="0"/>
              <a:t>	&lt;</a:t>
            </a:r>
            <a:r>
              <a:rPr lang="en-GB" sz="1400" dirty="0" err="1"/>
              <a:t>organisation_identifier_code_of_submitting_organisation</a:t>
            </a:r>
            <a:r>
              <a:rPr lang="en-GB" sz="1400" dirty="0"/>
              <a:t>&gt;03XYZ&lt;/</a:t>
            </a:r>
            <a:r>
              <a:rPr lang="en-GB" sz="1400" dirty="0" err="1"/>
              <a:t>organisation_identifier_code_of_submitting_organisation</a:t>
            </a:r>
            <a:r>
              <a:rPr lang="en-GB" sz="1400" dirty="0"/>
              <a:t>&gt;</a:t>
            </a:r>
          </a:p>
          <a:p>
            <a:r>
              <a:rPr lang="en-GB" sz="1400" dirty="0"/>
              <a:t>	&lt;</a:t>
            </a:r>
            <a:r>
              <a:rPr lang="en-GB" sz="1400" dirty="0" err="1"/>
              <a:t>primary_data_collection_system_in_use</a:t>
            </a:r>
            <a:r>
              <a:rPr lang="en-GB" sz="1400" dirty="0"/>
              <a:t>&gt;</a:t>
            </a:r>
            <a:r>
              <a:rPr lang="en-GB" sz="1400" dirty="0" err="1"/>
              <a:t>My_DIDS_System</a:t>
            </a:r>
            <a:r>
              <a:rPr lang="en-GB" sz="1400" dirty="0"/>
              <a:t>&lt;/</a:t>
            </a:r>
            <a:r>
              <a:rPr lang="en-GB" sz="1400" dirty="0" err="1"/>
              <a:t>primary_data_collection_system_in_use</a:t>
            </a:r>
            <a:r>
              <a:rPr lang="en-GB" sz="1400" dirty="0"/>
              <a:t>&gt;</a:t>
            </a:r>
          </a:p>
          <a:p>
            <a:r>
              <a:rPr lang="en-GB" sz="1400" dirty="0"/>
              <a:t>	&lt;</a:t>
            </a:r>
            <a:r>
              <a:rPr lang="en-GB" sz="1400" dirty="0" err="1"/>
              <a:t>reporting_period_start_date</a:t>
            </a:r>
            <a:r>
              <a:rPr lang="en-GB" sz="1400" dirty="0"/>
              <a:t>&gt;2026-04-01&lt;/</a:t>
            </a:r>
            <a:r>
              <a:rPr lang="en-GB" sz="1400" dirty="0" err="1"/>
              <a:t>reporting_period_start_date</a:t>
            </a:r>
            <a:r>
              <a:rPr lang="en-GB" sz="1400" dirty="0"/>
              <a:t>&gt;</a:t>
            </a:r>
          </a:p>
          <a:p>
            <a:r>
              <a:rPr lang="en-GB" sz="1400" dirty="0"/>
              <a:t>	&lt;</a:t>
            </a:r>
            <a:r>
              <a:rPr lang="en-GB" sz="1400" dirty="0" err="1"/>
              <a:t>reporting_period_end_date</a:t>
            </a:r>
            <a:r>
              <a:rPr lang="en-GB" sz="1400" dirty="0"/>
              <a:t>&gt;2026-04-30&lt;/</a:t>
            </a:r>
            <a:r>
              <a:rPr lang="en-GB" sz="1400" dirty="0" err="1"/>
              <a:t>reporting_period_end_date</a:t>
            </a:r>
            <a:r>
              <a:rPr lang="en-GB" sz="1400" dirty="0"/>
              <a:t>&gt;</a:t>
            </a:r>
          </a:p>
          <a:p>
            <a:r>
              <a:rPr lang="en-GB" sz="1400" dirty="0"/>
              <a:t>	&lt;</a:t>
            </a:r>
            <a:r>
              <a:rPr lang="en-GB" sz="1400" dirty="0" err="1"/>
              <a:t>date_and_time_data_set_created</a:t>
            </a:r>
            <a:r>
              <a:rPr lang="en-GB" sz="1400" dirty="0"/>
              <a:t>&gt;2026-05-10T10:35:02&lt;/</a:t>
            </a:r>
            <a:r>
              <a:rPr lang="en-GB" sz="1400" dirty="0" err="1"/>
              <a:t>date_and_time_data_set_created</a:t>
            </a:r>
            <a:r>
              <a:rPr lang="en-GB" sz="1400" dirty="0"/>
              <a:t>&gt;</a:t>
            </a:r>
          </a:p>
          <a:p>
            <a:r>
              <a:rPr lang="en-GB" sz="1400" dirty="0"/>
              <a:t>&lt;/DIDS000_HEADER&gt;</a:t>
            </a:r>
          </a:p>
        </p:txBody>
      </p:sp>
    </p:spTree>
    <p:extLst>
      <p:ext uri="{BB962C8B-B14F-4D97-AF65-F5344CB8AC3E}">
        <p14:creationId xmlns:p14="http://schemas.microsoft.com/office/powerpoint/2010/main" val="567182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BF7906-4AFF-382C-67CF-8DAD1E61D83E}"/>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F935294F-F65D-343F-8A3C-28D30BEBD585}"/>
              </a:ext>
            </a:extLst>
          </p:cNvPr>
          <p:cNvSpPr>
            <a:spLocks noGrp="1"/>
          </p:cNvSpPr>
          <p:nvPr>
            <p:ph type="title"/>
          </p:nvPr>
        </p:nvSpPr>
        <p:spPr/>
        <p:txBody>
          <a:bodyPr>
            <a:normAutofit/>
          </a:bodyPr>
          <a:lstStyle/>
          <a:p>
            <a:pPr>
              <a:spcAft>
                <a:spcPts val="600"/>
              </a:spcAft>
              <a:buClr>
                <a:schemeClr val="tx1"/>
              </a:buClr>
              <a:defRPr/>
            </a:pPr>
            <a:r>
              <a:rPr lang="en-GB" sz="3200" dirty="0"/>
              <a:t>XML Schema</a:t>
            </a:r>
            <a:endParaRPr kumimoji="0" lang="en-GB" sz="3200" b="1" i="0" u="none" strike="noStrike" cap="none" spc="0" normalizeH="0" baseline="0" noProof="0" dirty="0">
              <a:ln>
                <a:noFill/>
              </a:ln>
              <a:effectLst/>
              <a:uLnTx/>
              <a:uFillTx/>
            </a:endParaRPr>
          </a:p>
        </p:txBody>
      </p:sp>
      <p:sp>
        <p:nvSpPr>
          <p:cNvPr id="12" name="TextBox 11">
            <a:extLst>
              <a:ext uri="{FF2B5EF4-FFF2-40B4-BE49-F238E27FC236}">
                <a16:creationId xmlns:a16="http://schemas.microsoft.com/office/drawing/2014/main" id="{C942053B-D206-1804-41E8-84D758857DA3}"/>
              </a:ext>
            </a:extLst>
          </p:cNvPr>
          <p:cNvSpPr txBox="1"/>
          <p:nvPr/>
        </p:nvSpPr>
        <p:spPr>
          <a:xfrm>
            <a:off x="119270" y="1425762"/>
            <a:ext cx="11920330" cy="4939814"/>
          </a:xfrm>
          <a:prstGeom prst="rect">
            <a:avLst/>
          </a:prstGeom>
          <a:noFill/>
          <a:ln>
            <a:noFill/>
          </a:ln>
        </p:spPr>
        <p:txBody>
          <a:bodyPr wrap="square">
            <a:spAutoFit/>
          </a:bodyPr>
          <a:lstStyle/>
          <a:p>
            <a:r>
              <a:rPr lang="en-GB" dirty="0"/>
              <a:t>Example </a:t>
            </a:r>
            <a:r>
              <a:rPr lang="en-GB" dirty="0">
                <a:solidFill>
                  <a:srgbClr val="FF0000"/>
                </a:solidFill>
              </a:rPr>
              <a:t>MPI</a:t>
            </a:r>
            <a:r>
              <a:rPr lang="en-GB" dirty="0"/>
              <a:t>, </a:t>
            </a:r>
            <a:r>
              <a:rPr lang="en-GB" dirty="0">
                <a:solidFill>
                  <a:srgbClr val="00B050"/>
                </a:solidFill>
              </a:rPr>
              <a:t>Referral</a:t>
            </a:r>
            <a:r>
              <a:rPr lang="en-GB" dirty="0"/>
              <a:t> &amp; </a:t>
            </a:r>
            <a:r>
              <a:rPr lang="en-GB" dirty="0">
                <a:solidFill>
                  <a:schemeClr val="bg2"/>
                </a:solidFill>
              </a:rPr>
              <a:t>Activity</a:t>
            </a:r>
            <a:r>
              <a:rPr lang="en-GB" dirty="0"/>
              <a:t> groups within a record:</a:t>
            </a:r>
            <a:endParaRPr lang="en-GB" sz="800" dirty="0"/>
          </a:p>
          <a:p>
            <a:endParaRPr lang="en-GB" sz="800" dirty="0"/>
          </a:p>
          <a:p>
            <a:r>
              <a:rPr lang="en-GB" sz="850" dirty="0"/>
              <a:t>&lt;DIDS_v2_Record&gt;</a:t>
            </a:r>
          </a:p>
          <a:p>
            <a:pPr lvl="1"/>
            <a:r>
              <a:rPr lang="en-GB" sz="850" dirty="0">
                <a:solidFill>
                  <a:srgbClr val="FF0000"/>
                </a:solidFill>
              </a:rPr>
              <a:t>&lt;</a:t>
            </a:r>
            <a:r>
              <a:rPr lang="en-GB" sz="850" dirty="0" err="1">
                <a:solidFill>
                  <a:srgbClr val="FF0000"/>
                </a:solidFill>
              </a:rPr>
              <a:t>local_patient_identifier_extended</a:t>
            </a:r>
            <a:r>
              <a:rPr lang="en-GB" sz="850" dirty="0">
                <a:solidFill>
                  <a:srgbClr val="FF0000"/>
                </a:solidFill>
              </a:rPr>
              <a:t>&gt;A1234567890123&lt;/</a:t>
            </a:r>
            <a:r>
              <a:rPr lang="en-GB" sz="850" dirty="0" err="1">
                <a:solidFill>
                  <a:srgbClr val="FF0000"/>
                </a:solidFill>
              </a:rPr>
              <a:t>local_patient_identifier_extended</a:t>
            </a:r>
            <a:r>
              <a:rPr lang="en-GB" sz="850" dirty="0">
                <a:solidFill>
                  <a:srgbClr val="FF0000"/>
                </a:solidFill>
              </a:rPr>
              <a:t>&gt;</a:t>
            </a:r>
          </a:p>
          <a:p>
            <a:pPr lvl="1"/>
            <a:r>
              <a:rPr lang="en-GB" sz="850" dirty="0">
                <a:solidFill>
                  <a:srgbClr val="FF0000"/>
                </a:solidFill>
              </a:rPr>
              <a:t>&lt;</a:t>
            </a:r>
            <a:r>
              <a:rPr lang="en-GB" sz="850" dirty="0" err="1">
                <a:solidFill>
                  <a:srgbClr val="FF0000"/>
                </a:solidFill>
              </a:rPr>
              <a:t>organisation_identifier_local_patient_identifier</a:t>
            </a:r>
            <a:r>
              <a:rPr lang="en-GB" sz="850" dirty="0">
                <a:solidFill>
                  <a:srgbClr val="FF0000"/>
                </a:solidFill>
              </a:rPr>
              <a:t>&gt;03XYZ&lt;/</a:t>
            </a:r>
            <a:r>
              <a:rPr lang="en-GB" sz="850" dirty="0" err="1">
                <a:solidFill>
                  <a:srgbClr val="FF0000"/>
                </a:solidFill>
              </a:rPr>
              <a:t>organisation_identifier_local_patient_identifier</a:t>
            </a:r>
            <a:r>
              <a:rPr lang="en-GB" sz="850" dirty="0">
                <a:solidFill>
                  <a:srgbClr val="FF0000"/>
                </a:solidFill>
              </a:rPr>
              <a:t>&gt;</a:t>
            </a:r>
          </a:p>
          <a:p>
            <a:pPr lvl="1"/>
            <a:r>
              <a:rPr lang="en-GB" sz="850" dirty="0">
                <a:solidFill>
                  <a:srgbClr val="FF0000"/>
                </a:solidFill>
              </a:rPr>
              <a:t>&lt;</a:t>
            </a:r>
            <a:r>
              <a:rPr lang="en-GB" sz="850" dirty="0" err="1">
                <a:solidFill>
                  <a:srgbClr val="FF0000"/>
                </a:solidFill>
              </a:rPr>
              <a:t>nhs_number</a:t>
            </a:r>
            <a:r>
              <a:rPr lang="en-GB" sz="850" dirty="0">
                <a:solidFill>
                  <a:srgbClr val="FF0000"/>
                </a:solidFill>
              </a:rPr>
              <a:t>&gt;1234567890&lt;/</a:t>
            </a:r>
            <a:r>
              <a:rPr lang="en-GB" sz="850" dirty="0" err="1">
                <a:solidFill>
                  <a:srgbClr val="FF0000"/>
                </a:solidFill>
              </a:rPr>
              <a:t>nhs_number</a:t>
            </a:r>
            <a:r>
              <a:rPr lang="en-GB" sz="850" dirty="0">
                <a:solidFill>
                  <a:srgbClr val="FF0000"/>
                </a:solidFill>
              </a:rPr>
              <a:t>&gt;</a:t>
            </a:r>
          </a:p>
          <a:p>
            <a:pPr lvl="1"/>
            <a:r>
              <a:rPr lang="en-GB" sz="850" dirty="0">
                <a:solidFill>
                  <a:srgbClr val="FF0000"/>
                </a:solidFill>
              </a:rPr>
              <a:t>&lt;</a:t>
            </a:r>
            <a:r>
              <a:rPr lang="en-GB" sz="850" dirty="0" err="1">
                <a:solidFill>
                  <a:srgbClr val="FF0000"/>
                </a:solidFill>
              </a:rPr>
              <a:t>nhs_number_status_indicator_code</a:t>
            </a:r>
            <a:r>
              <a:rPr lang="en-GB" sz="850" dirty="0">
                <a:solidFill>
                  <a:srgbClr val="FF0000"/>
                </a:solidFill>
              </a:rPr>
              <a:t>&gt;01&lt;/</a:t>
            </a:r>
            <a:r>
              <a:rPr lang="en-GB" sz="850" dirty="0" err="1">
                <a:solidFill>
                  <a:srgbClr val="FF0000"/>
                </a:solidFill>
              </a:rPr>
              <a:t>nhs_number_status_indicator_code</a:t>
            </a:r>
            <a:r>
              <a:rPr lang="en-GB" sz="850" dirty="0">
                <a:solidFill>
                  <a:srgbClr val="FF0000"/>
                </a:solidFill>
              </a:rPr>
              <a:t>&gt;</a:t>
            </a:r>
          </a:p>
          <a:p>
            <a:pPr lvl="1"/>
            <a:r>
              <a:rPr lang="en-GB" sz="850" dirty="0">
                <a:solidFill>
                  <a:srgbClr val="FF0000"/>
                </a:solidFill>
              </a:rPr>
              <a:t>&lt;</a:t>
            </a:r>
            <a:r>
              <a:rPr lang="en-GB" sz="850" dirty="0" err="1">
                <a:solidFill>
                  <a:srgbClr val="FF0000"/>
                </a:solidFill>
              </a:rPr>
              <a:t>person_birth_date</a:t>
            </a:r>
            <a:r>
              <a:rPr lang="en-GB" sz="850" dirty="0">
                <a:solidFill>
                  <a:srgbClr val="FF0000"/>
                </a:solidFill>
              </a:rPr>
              <a:t>&gt;1957-08-13&lt;/</a:t>
            </a:r>
            <a:r>
              <a:rPr lang="en-GB" sz="850" dirty="0" err="1">
                <a:solidFill>
                  <a:srgbClr val="FF0000"/>
                </a:solidFill>
              </a:rPr>
              <a:t>person_birth_date</a:t>
            </a:r>
            <a:r>
              <a:rPr lang="en-GB" sz="850" dirty="0">
                <a:solidFill>
                  <a:srgbClr val="FF0000"/>
                </a:solidFill>
              </a:rPr>
              <a:t>&gt;</a:t>
            </a:r>
          </a:p>
          <a:p>
            <a:pPr lvl="1"/>
            <a:r>
              <a:rPr lang="en-GB" sz="850" dirty="0">
                <a:solidFill>
                  <a:srgbClr val="FF0000"/>
                </a:solidFill>
              </a:rPr>
              <a:t>&lt;</a:t>
            </a:r>
            <a:r>
              <a:rPr lang="en-GB" sz="850" dirty="0" err="1">
                <a:solidFill>
                  <a:srgbClr val="FF0000"/>
                </a:solidFill>
              </a:rPr>
              <a:t>ethnic_category</a:t>
            </a:r>
            <a:r>
              <a:rPr lang="en-GB" sz="850" dirty="0">
                <a:solidFill>
                  <a:srgbClr val="FF0000"/>
                </a:solidFill>
              </a:rPr>
              <a:t>&gt;Z&lt;/</a:t>
            </a:r>
            <a:r>
              <a:rPr lang="en-GB" sz="850" dirty="0" err="1">
                <a:solidFill>
                  <a:srgbClr val="FF0000"/>
                </a:solidFill>
              </a:rPr>
              <a:t>ethnic_category</a:t>
            </a:r>
            <a:r>
              <a:rPr lang="en-GB" sz="850" dirty="0">
                <a:solidFill>
                  <a:srgbClr val="FF0000"/>
                </a:solidFill>
              </a:rPr>
              <a:t>&gt;</a:t>
            </a:r>
          </a:p>
          <a:p>
            <a:pPr lvl="1"/>
            <a:r>
              <a:rPr lang="en-GB" sz="850" dirty="0">
                <a:solidFill>
                  <a:srgbClr val="FF0000"/>
                </a:solidFill>
              </a:rPr>
              <a:t>&lt;ethnic_category_2021/&gt;</a:t>
            </a:r>
          </a:p>
          <a:p>
            <a:pPr lvl="1"/>
            <a:r>
              <a:rPr lang="en-GB" sz="850" dirty="0">
                <a:solidFill>
                  <a:srgbClr val="FF0000"/>
                </a:solidFill>
              </a:rPr>
              <a:t>&lt;</a:t>
            </a:r>
            <a:r>
              <a:rPr lang="en-GB" sz="850" dirty="0" err="1">
                <a:solidFill>
                  <a:srgbClr val="FF0000"/>
                </a:solidFill>
              </a:rPr>
              <a:t>person_stated_gender_code</a:t>
            </a:r>
            <a:r>
              <a:rPr lang="en-GB" sz="850" dirty="0">
                <a:solidFill>
                  <a:srgbClr val="FF0000"/>
                </a:solidFill>
              </a:rPr>
              <a:t>&gt;1&lt;/</a:t>
            </a:r>
            <a:r>
              <a:rPr lang="en-GB" sz="850" dirty="0" err="1">
                <a:solidFill>
                  <a:srgbClr val="FF0000"/>
                </a:solidFill>
              </a:rPr>
              <a:t>person_stated_gender_code</a:t>
            </a:r>
            <a:r>
              <a:rPr lang="en-GB" sz="850" dirty="0">
                <a:solidFill>
                  <a:srgbClr val="FF0000"/>
                </a:solidFill>
              </a:rPr>
              <a:t>&gt;</a:t>
            </a:r>
          </a:p>
          <a:p>
            <a:pPr lvl="1"/>
            <a:r>
              <a:rPr lang="en-GB" sz="850" dirty="0">
                <a:solidFill>
                  <a:srgbClr val="FF0000"/>
                </a:solidFill>
              </a:rPr>
              <a:t>&lt;</a:t>
            </a:r>
            <a:r>
              <a:rPr lang="en-GB" sz="850" dirty="0" err="1">
                <a:solidFill>
                  <a:srgbClr val="FF0000"/>
                </a:solidFill>
              </a:rPr>
              <a:t>postcode_of_usual_address</a:t>
            </a:r>
            <a:r>
              <a:rPr lang="en-GB" sz="850" dirty="0">
                <a:solidFill>
                  <a:srgbClr val="FF0000"/>
                </a:solidFill>
              </a:rPr>
              <a:t>&gt;A99 9AA&lt;/</a:t>
            </a:r>
            <a:r>
              <a:rPr lang="en-GB" sz="850" dirty="0" err="1">
                <a:solidFill>
                  <a:srgbClr val="FF0000"/>
                </a:solidFill>
              </a:rPr>
              <a:t>postcode_of_usual_address</a:t>
            </a:r>
            <a:r>
              <a:rPr lang="en-GB" sz="850" dirty="0">
                <a:solidFill>
                  <a:srgbClr val="FF0000"/>
                </a:solidFill>
              </a:rPr>
              <a:t>&gt;</a:t>
            </a:r>
          </a:p>
          <a:p>
            <a:pPr lvl="1"/>
            <a:r>
              <a:rPr lang="en-GB" sz="850" dirty="0">
                <a:solidFill>
                  <a:srgbClr val="FF0000"/>
                </a:solidFill>
              </a:rPr>
              <a:t>&lt;</a:t>
            </a:r>
            <a:r>
              <a:rPr lang="en-GB" sz="850" dirty="0" err="1">
                <a:solidFill>
                  <a:srgbClr val="FF0000"/>
                </a:solidFill>
              </a:rPr>
              <a:t>general_medical_practice_patient_registration</a:t>
            </a:r>
            <a:r>
              <a:rPr lang="en-GB" sz="850" dirty="0">
                <a:solidFill>
                  <a:srgbClr val="FF0000"/>
                </a:solidFill>
              </a:rPr>
              <a:t>&gt;02XYZ&lt;/</a:t>
            </a:r>
            <a:r>
              <a:rPr lang="en-GB" sz="850" dirty="0" err="1">
                <a:solidFill>
                  <a:srgbClr val="FF0000"/>
                </a:solidFill>
              </a:rPr>
              <a:t>general_medical_practice_patient_registration</a:t>
            </a:r>
            <a:r>
              <a:rPr lang="en-GB" sz="850" dirty="0">
                <a:solidFill>
                  <a:srgbClr val="FF0000"/>
                </a:solidFill>
              </a:rPr>
              <a:t>&gt;</a:t>
            </a:r>
          </a:p>
          <a:p>
            <a:pPr lvl="1"/>
            <a:r>
              <a:rPr lang="en-GB" sz="850" dirty="0">
                <a:solidFill>
                  <a:srgbClr val="00B050"/>
                </a:solidFill>
              </a:rPr>
              <a:t>&lt;</a:t>
            </a:r>
            <a:r>
              <a:rPr lang="en-GB" sz="850" dirty="0" err="1">
                <a:solidFill>
                  <a:srgbClr val="00B050"/>
                </a:solidFill>
              </a:rPr>
              <a:t>patient_source_setting_type_diagnostic_imaging</a:t>
            </a:r>
            <a:r>
              <a:rPr lang="en-GB" sz="850" dirty="0">
                <a:solidFill>
                  <a:srgbClr val="00B050"/>
                </a:solidFill>
              </a:rPr>
              <a:t>&gt;03&lt;/</a:t>
            </a:r>
            <a:r>
              <a:rPr lang="en-GB" sz="850" dirty="0" err="1">
                <a:solidFill>
                  <a:srgbClr val="00B050"/>
                </a:solidFill>
              </a:rPr>
              <a:t>patient_source_setting_type_diagnostic_imaging</a:t>
            </a:r>
            <a:r>
              <a:rPr lang="en-GB" sz="850" dirty="0">
                <a:solidFill>
                  <a:srgbClr val="00B050"/>
                </a:solidFill>
              </a:rPr>
              <a:t>&gt;</a:t>
            </a:r>
          </a:p>
          <a:p>
            <a:pPr lvl="1"/>
            <a:r>
              <a:rPr lang="en-GB" sz="850" dirty="0">
                <a:solidFill>
                  <a:srgbClr val="00B050"/>
                </a:solidFill>
              </a:rPr>
              <a:t>&lt;</a:t>
            </a:r>
            <a:r>
              <a:rPr lang="en-GB" sz="850" dirty="0" err="1">
                <a:solidFill>
                  <a:srgbClr val="00B050"/>
                </a:solidFill>
              </a:rPr>
              <a:t>referrer_code_diagnostic_imaging</a:t>
            </a:r>
            <a:r>
              <a:rPr lang="en-GB" sz="850" dirty="0">
                <a:solidFill>
                  <a:srgbClr val="00B050"/>
                </a:solidFill>
              </a:rPr>
              <a:t>&gt;C9999998&lt;/</a:t>
            </a:r>
            <a:r>
              <a:rPr lang="en-GB" sz="850" dirty="0" err="1">
                <a:solidFill>
                  <a:srgbClr val="00B050"/>
                </a:solidFill>
              </a:rPr>
              <a:t>referrer_code_diagnostic_imaging</a:t>
            </a:r>
            <a:r>
              <a:rPr lang="en-GB" sz="850" dirty="0">
                <a:solidFill>
                  <a:srgbClr val="00B050"/>
                </a:solidFill>
              </a:rPr>
              <a:t>&gt;</a:t>
            </a:r>
          </a:p>
          <a:p>
            <a:pPr lvl="1"/>
            <a:r>
              <a:rPr lang="en-GB" sz="850" dirty="0">
                <a:solidFill>
                  <a:srgbClr val="00B050"/>
                </a:solidFill>
              </a:rPr>
              <a:t>&lt;</a:t>
            </a:r>
            <a:r>
              <a:rPr lang="en-GB" sz="850" dirty="0" err="1">
                <a:solidFill>
                  <a:srgbClr val="00B050"/>
                </a:solidFill>
              </a:rPr>
              <a:t>treatment_function_code_referral_for_diagnostic_imaging</a:t>
            </a:r>
            <a:r>
              <a:rPr lang="en-GB" sz="850" dirty="0">
                <a:solidFill>
                  <a:srgbClr val="00B050"/>
                </a:solidFill>
              </a:rPr>
              <a:t>&gt;410&lt;/</a:t>
            </a:r>
            <a:r>
              <a:rPr lang="en-GB" sz="850" dirty="0" err="1">
                <a:solidFill>
                  <a:srgbClr val="00B050"/>
                </a:solidFill>
              </a:rPr>
              <a:t>treatment_function_code_referral_for_diagnostic_imaging</a:t>
            </a:r>
            <a:r>
              <a:rPr lang="en-GB" sz="850" dirty="0">
                <a:solidFill>
                  <a:srgbClr val="00B050"/>
                </a:solidFill>
              </a:rPr>
              <a:t>&gt;</a:t>
            </a:r>
          </a:p>
          <a:p>
            <a:pPr lvl="1"/>
            <a:r>
              <a:rPr lang="en-GB" sz="850" dirty="0">
                <a:solidFill>
                  <a:srgbClr val="00B050"/>
                </a:solidFill>
              </a:rPr>
              <a:t>&lt;</a:t>
            </a:r>
            <a:r>
              <a:rPr lang="en-GB" sz="850" dirty="0" err="1">
                <a:solidFill>
                  <a:srgbClr val="00B050"/>
                </a:solidFill>
              </a:rPr>
              <a:t>organisation_identifier_referring_organisation</a:t>
            </a:r>
            <a:r>
              <a:rPr lang="en-GB" sz="850" dirty="0">
                <a:solidFill>
                  <a:srgbClr val="00B050"/>
                </a:solidFill>
              </a:rPr>
              <a:t>&gt;03XYZ&lt;/</a:t>
            </a:r>
            <a:r>
              <a:rPr lang="en-GB" sz="850" dirty="0" err="1">
                <a:solidFill>
                  <a:srgbClr val="00B050"/>
                </a:solidFill>
              </a:rPr>
              <a:t>organisation_identifier_referring_organisation</a:t>
            </a:r>
            <a:r>
              <a:rPr lang="en-GB" sz="850" dirty="0">
                <a:solidFill>
                  <a:srgbClr val="00B050"/>
                </a:solidFill>
              </a:rPr>
              <a:t>&gt;</a:t>
            </a:r>
          </a:p>
          <a:p>
            <a:pPr lvl="1"/>
            <a:r>
              <a:rPr lang="en-GB" sz="850" dirty="0">
                <a:solidFill>
                  <a:srgbClr val="00B050"/>
                </a:solidFill>
              </a:rPr>
              <a:t>&lt;</a:t>
            </a:r>
            <a:r>
              <a:rPr lang="en-GB" sz="850" dirty="0" err="1">
                <a:solidFill>
                  <a:srgbClr val="00B050"/>
                </a:solidFill>
              </a:rPr>
              <a:t>service_request_priority_type</a:t>
            </a:r>
            <a:r>
              <a:rPr lang="en-GB" sz="850" dirty="0">
                <a:solidFill>
                  <a:srgbClr val="00B050"/>
                </a:solidFill>
              </a:rPr>
              <a:t>&gt;1&lt;/</a:t>
            </a:r>
            <a:r>
              <a:rPr lang="en-GB" sz="850" dirty="0" err="1">
                <a:solidFill>
                  <a:srgbClr val="00B050"/>
                </a:solidFill>
              </a:rPr>
              <a:t>service_request_priority_type</a:t>
            </a:r>
            <a:r>
              <a:rPr lang="en-GB" sz="850" dirty="0">
                <a:solidFill>
                  <a:srgbClr val="00B050"/>
                </a:solidFill>
              </a:rPr>
              <a:t>&gt;</a:t>
            </a:r>
          </a:p>
          <a:p>
            <a:pPr lvl="1"/>
            <a:r>
              <a:rPr lang="en-GB" sz="850" dirty="0">
                <a:solidFill>
                  <a:srgbClr val="00B050"/>
                </a:solidFill>
              </a:rPr>
              <a:t>&lt;</a:t>
            </a:r>
            <a:r>
              <a:rPr lang="en-GB" sz="850" dirty="0" err="1">
                <a:solidFill>
                  <a:srgbClr val="00B050"/>
                </a:solidFill>
              </a:rPr>
              <a:t>diagnostic_test_request_date</a:t>
            </a:r>
            <a:r>
              <a:rPr lang="en-GB" sz="850" dirty="0">
                <a:solidFill>
                  <a:srgbClr val="00B050"/>
                </a:solidFill>
              </a:rPr>
              <a:t>&gt;2026-01-28&lt;/</a:t>
            </a:r>
            <a:r>
              <a:rPr lang="en-GB" sz="850" dirty="0" err="1">
                <a:solidFill>
                  <a:srgbClr val="00B050"/>
                </a:solidFill>
              </a:rPr>
              <a:t>diagnostic_test_request_date</a:t>
            </a:r>
            <a:r>
              <a:rPr lang="en-GB" sz="850" dirty="0">
                <a:solidFill>
                  <a:srgbClr val="00B050"/>
                </a:solidFill>
              </a:rPr>
              <a:t>&gt;</a:t>
            </a:r>
          </a:p>
          <a:p>
            <a:pPr lvl="1"/>
            <a:r>
              <a:rPr lang="en-GB" sz="850" dirty="0">
                <a:solidFill>
                  <a:srgbClr val="00B050"/>
                </a:solidFill>
              </a:rPr>
              <a:t>&lt;</a:t>
            </a:r>
            <a:r>
              <a:rPr lang="en-GB" sz="850" dirty="0" err="1">
                <a:solidFill>
                  <a:srgbClr val="00B050"/>
                </a:solidFill>
              </a:rPr>
              <a:t>diagnostic_test_request_time</a:t>
            </a:r>
            <a:r>
              <a:rPr lang="en-GB" sz="850" dirty="0">
                <a:solidFill>
                  <a:srgbClr val="00B050"/>
                </a:solidFill>
              </a:rPr>
              <a:t>&gt;15:30:47&lt;/</a:t>
            </a:r>
            <a:r>
              <a:rPr lang="en-GB" sz="850" dirty="0" err="1">
                <a:solidFill>
                  <a:srgbClr val="00B050"/>
                </a:solidFill>
              </a:rPr>
              <a:t>diagnostic_test_request_time</a:t>
            </a:r>
            <a:r>
              <a:rPr lang="en-GB" sz="850" dirty="0">
                <a:solidFill>
                  <a:srgbClr val="00B050"/>
                </a:solidFill>
              </a:rPr>
              <a:t>&gt;</a:t>
            </a:r>
          </a:p>
          <a:p>
            <a:pPr lvl="1"/>
            <a:r>
              <a:rPr lang="en-GB" sz="850" dirty="0">
                <a:solidFill>
                  <a:srgbClr val="00B050"/>
                </a:solidFill>
              </a:rPr>
              <a:t>&lt;</a:t>
            </a:r>
            <a:r>
              <a:rPr lang="en-GB" sz="850" dirty="0" err="1">
                <a:solidFill>
                  <a:srgbClr val="00B050"/>
                </a:solidFill>
              </a:rPr>
              <a:t>diagnostic_test_request_received_date</a:t>
            </a:r>
            <a:r>
              <a:rPr lang="en-GB" sz="850" dirty="0">
                <a:solidFill>
                  <a:srgbClr val="00B050"/>
                </a:solidFill>
              </a:rPr>
              <a:t>&gt;2026-01-28&lt;/</a:t>
            </a:r>
            <a:r>
              <a:rPr lang="en-GB" sz="850" dirty="0" err="1">
                <a:solidFill>
                  <a:srgbClr val="00B050"/>
                </a:solidFill>
              </a:rPr>
              <a:t>diagnostic_test_request_received_date</a:t>
            </a:r>
            <a:r>
              <a:rPr lang="en-GB" sz="850" dirty="0">
                <a:solidFill>
                  <a:srgbClr val="00B050"/>
                </a:solidFill>
              </a:rPr>
              <a:t>&gt;</a:t>
            </a:r>
          </a:p>
          <a:p>
            <a:pPr lvl="1"/>
            <a:r>
              <a:rPr lang="en-GB" sz="850" dirty="0">
                <a:solidFill>
                  <a:srgbClr val="00B050"/>
                </a:solidFill>
              </a:rPr>
              <a:t>&lt;</a:t>
            </a:r>
            <a:r>
              <a:rPr lang="en-GB" sz="850" dirty="0" err="1">
                <a:solidFill>
                  <a:srgbClr val="00B050"/>
                </a:solidFill>
              </a:rPr>
              <a:t>diagnostic_test_request_received_time</a:t>
            </a:r>
            <a:r>
              <a:rPr lang="en-GB" sz="850" dirty="0">
                <a:solidFill>
                  <a:srgbClr val="00B050"/>
                </a:solidFill>
              </a:rPr>
              <a:t>&gt;15:30:54&lt;/</a:t>
            </a:r>
            <a:r>
              <a:rPr lang="en-GB" sz="850" dirty="0" err="1">
                <a:solidFill>
                  <a:srgbClr val="00B050"/>
                </a:solidFill>
              </a:rPr>
              <a:t>diagnostic_test_request_received_time</a:t>
            </a:r>
            <a:r>
              <a:rPr lang="en-GB" sz="850" dirty="0">
                <a:solidFill>
                  <a:srgbClr val="00B050"/>
                </a:solidFill>
              </a:rPr>
              <a:t>&gt;</a:t>
            </a:r>
          </a:p>
          <a:p>
            <a:pPr lvl="1"/>
            <a:r>
              <a:rPr lang="en-GB" sz="850" dirty="0">
                <a:solidFill>
                  <a:schemeClr val="accent1">
                    <a:lumMod val="60000"/>
                    <a:lumOff val="40000"/>
                  </a:schemeClr>
                </a:solidFill>
              </a:rPr>
              <a:t>&lt;</a:t>
            </a:r>
            <a:r>
              <a:rPr lang="en-GB" sz="850" dirty="0" err="1">
                <a:solidFill>
                  <a:schemeClr val="accent1">
                    <a:lumMod val="60000"/>
                    <a:lumOff val="40000"/>
                  </a:schemeClr>
                </a:solidFill>
              </a:rPr>
              <a:t>radiological_accession_number</a:t>
            </a:r>
            <a:r>
              <a:rPr lang="en-GB" sz="850" dirty="0">
                <a:solidFill>
                  <a:schemeClr val="accent1">
                    <a:lumMod val="60000"/>
                    <a:lumOff val="40000"/>
                  </a:schemeClr>
                </a:solidFill>
              </a:rPr>
              <a:t>&gt;RW6A06729288&lt;/</a:t>
            </a:r>
            <a:r>
              <a:rPr lang="en-GB" sz="850" dirty="0" err="1">
                <a:solidFill>
                  <a:schemeClr val="accent1">
                    <a:lumMod val="60000"/>
                    <a:lumOff val="40000"/>
                  </a:schemeClr>
                </a:solidFill>
              </a:rPr>
              <a:t>radiological_accession_number</a:t>
            </a:r>
            <a:r>
              <a:rPr lang="en-GB" sz="850" dirty="0">
                <a:solidFill>
                  <a:schemeClr val="accent1">
                    <a:lumMod val="60000"/>
                    <a:lumOff val="40000"/>
                  </a:schemeClr>
                </a:solidFill>
              </a:rPr>
              <a:t>&gt;</a:t>
            </a:r>
          </a:p>
          <a:p>
            <a:pPr lvl="1"/>
            <a:r>
              <a:rPr lang="en-GB" sz="850" dirty="0">
                <a:solidFill>
                  <a:schemeClr val="accent1">
                    <a:lumMod val="60000"/>
                    <a:lumOff val="40000"/>
                  </a:schemeClr>
                </a:solidFill>
              </a:rPr>
              <a:t>&lt;</a:t>
            </a:r>
            <a:r>
              <a:rPr lang="en-GB" sz="850" dirty="0" err="1">
                <a:solidFill>
                  <a:schemeClr val="accent1">
                    <a:lumMod val="60000"/>
                    <a:lumOff val="40000"/>
                  </a:schemeClr>
                </a:solidFill>
              </a:rPr>
              <a:t>organisation_site_identifier_of_imaging</a:t>
            </a:r>
            <a:r>
              <a:rPr lang="en-GB" sz="850" dirty="0">
                <a:solidFill>
                  <a:schemeClr val="accent1">
                    <a:lumMod val="60000"/>
                    <a:lumOff val="40000"/>
                  </a:schemeClr>
                </a:solidFill>
              </a:rPr>
              <a:t>&gt;03XYZ&lt;/</a:t>
            </a:r>
            <a:r>
              <a:rPr lang="en-GB" sz="850" dirty="0" err="1">
                <a:solidFill>
                  <a:schemeClr val="accent1">
                    <a:lumMod val="60000"/>
                    <a:lumOff val="40000"/>
                  </a:schemeClr>
                </a:solidFill>
              </a:rPr>
              <a:t>organisation_site_identifier_of_imaging</a:t>
            </a:r>
            <a:r>
              <a:rPr lang="en-GB" sz="850" dirty="0">
                <a:solidFill>
                  <a:schemeClr val="accent1">
                    <a:lumMod val="60000"/>
                    <a:lumOff val="40000"/>
                  </a:schemeClr>
                </a:solidFill>
              </a:rPr>
              <a:t>&gt;</a:t>
            </a:r>
          </a:p>
          <a:p>
            <a:pPr lvl="1"/>
            <a:r>
              <a:rPr lang="en-GB" sz="850" dirty="0">
                <a:solidFill>
                  <a:schemeClr val="accent1">
                    <a:lumMod val="60000"/>
                    <a:lumOff val="40000"/>
                  </a:schemeClr>
                </a:solidFill>
              </a:rPr>
              <a:t>&lt;</a:t>
            </a:r>
            <a:r>
              <a:rPr lang="en-GB" sz="850" dirty="0" err="1">
                <a:solidFill>
                  <a:schemeClr val="accent1">
                    <a:lumMod val="60000"/>
                    <a:lumOff val="40000"/>
                  </a:schemeClr>
                </a:solidFill>
              </a:rPr>
              <a:t>coded_procedure_nicip</a:t>
            </a:r>
            <a:r>
              <a:rPr lang="en-GB" sz="850" dirty="0">
                <a:solidFill>
                  <a:schemeClr val="accent1">
                    <a:lumMod val="60000"/>
                    <a:lumOff val="40000"/>
                  </a:schemeClr>
                </a:solidFill>
              </a:rPr>
              <a:t>&gt;XFOOL&lt;/</a:t>
            </a:r>
            <a:r>
              <a:rPr lang="en-GB" sz="850" dirty="0" err="1">
                <a:solidFill>
                  <a:schemeClr val="accent1">
                    <a:lumMod val="60000"/>
                    <a:lumOff val="40000"/>
                  </a:schemeClr>
                </a:solidFill>
              </a:rPr>
              <a:t>coded_procedure_nicip</a:t>
            </a:r>
            <a:r>
              <a:rPr lang="en-GB" sz="850" dirty="0">
                <a:solidFill>
                  <a:schemeClr val="accent1">
                    <a:lumMod val="60000"/>
                    <a:lumOff val="40000"/>
                  </a:schemeClr>
                </a:solidFill>
              </a:rPr>
              <a:t>&gt;</a:t>
            </a:r>
          </a:p>
          <a:p>
            <a:pPr lvl="1"/>
            <a:r>
              <a:rPr lang="en-GB" sz="850" dirty="0">
                <a:solidFill>
                  <a:schemeClr val="accent1">
                    <a:lumMod val="60000"/>
                    <a:lumOff val="40000"/>
                  </a:schemeClr>
                </a:solidFill>
              </a:rPr>
              <a:t>&lt;</a:t>
            </a:r>
            <a:r>
              <a:rPr lang="en-GB" sz="850" dirty="0" err="1">
                <a:solidFill>
                  <a:schemeClr val="accent1">
                    <a:lumMod val="60000"/>
                    <a:lumOff val="40000"/>
                  </a:schemeClr>
                </a:solidFill>
              </a:rPr>
              <a:t>coded_procedure_snomed_ct</a:t>
            </a:r>
            <a:r>
              <a:rPr lang="en-GB" sz="850" dirty="0">
                <a:solidFill>
                  <a:schemeClr val="accent1">
                    <a:lumMod val="60000"/>
                    <a:lumOff val="40000"/>
                  </a:schemeClr>
                </a:solidFill>
              </a:rPr>
              <a:t>/&gt;</a:t>
            </a:r>
          </a:p>
          <a:p>
            <a:pPr lvl="1"/>
            <a:r>
              <a:rPr lang="en-GB" sz="850" dirty="0">
                <a:solidFill>
                  <a:schemeClr val="accent1">
                    <a:lumMod val="60000"/>
                    <a:lumOff val="40000"/>
                  </a:schemeClr>
                </a:solidFill>
              </a:rPr>
              <a:t>&lt;</a:t>
            </a:r>
            <a:r>
              <a:rPr lang="en-GB" sz="850" dirty="0" err="1">
                <a:solidFill>
                  <a:schemeClr val="accent1">
                    <a:lumMod val="60000"/>
                    <a:lumOff val="40000"/>
                  </a:schemeClr>
                </a:solidFill>
              </a:rPr>
              <a:t>coded_procedure_start_timestamp</a:t>
            </a:r>
            <a:r>
              <a:rPr lang="en-GB" sz="850" dirty="0">
                <a:solidFill>
                  <a:schemeClr val="accent1">
                    <a:lumMod val="60000"/>
                    <a:lumOff val="40000"/>
                  </a:schemeClr>
                </a:solidFill>
              </a:rPr>
              <a:t>&gt;2026-04-30T10:25:20+00:00&lt;/</a:t>
            </a:r>
            <a:r>
              <a:rPr lang="en-GB" sz="850" dirty="0" err="1">
                <a:solidFill>
                  <a:schemeClr val="accent1">
                    <a:lumMod val="60000"/>
                    <a:lumOff val="40000"/>
                  </a:schemeClr>
                </a:solidFill>
              </a:rPr>
              <a:t>coded_procedure_start_timestamp</a:t>
            </a:r>
            <a:r>
              <a:rPr lang="en-GB" sz="850" dirty="0">
                <a:solidFill>
                  <a:schemeClr val="accent1">
                    <a:lumMod val="60000"/>
                    <a:lumOff val="40000"/>
                  </a:schemeClr>
                </a:solidFill>
              </a:rPr>
              <a:t>&gt;</a:t>
            </a:r>
          </a:p>
          <a:p>
            <a:pPr lvl="1"/>
            <a:r>
              <a:rPr lang="en-GB" sz="850" dirty="0">
                <a:solidFill>
                  <a:schemeClr val="accent1">
                    <a:lumMod val="60000"/>
                    <a:lumOff val="40000"/>
                  </a:schemeClr>
                </a:solidFill>
              </a:rPr>
              <a:t>&lt;</a:t>
            </a:r>
            <a:r>
              <a:rPr lang="en-GB" sz="850" dirty="0" err="1">
                <a:solidFill>
                  <a:schemeClr val="accent1">
                    <a:lumMod val="60000"/>
                    <a:lumOff val="40000"/>
                  </a:schemeClr>
                </a:solidFill>
              </a:rPr>
              <a:t>coded_procedure_end_timestamp</a:t>
            </a:r>
            <a:r>
              <a:rPr lang="en-GB" sz="850" dirty="0">
                <a:solidFill>
                  <a:schemeClr val="accent1">
                    <a:lumMod val="60000"/>
                    <a:lumOff val="40000"/>
                  </a:schemeClr>
                </a:solidFill>
              </a:rPr>
              <a:t>&gt;2026-04-30T10:37:27+00:00&lt;/</a:t>
            </a:r>
            <a:r>
              <a:rPr lang="en-GB" sz="850" dirty="0" err="1">
                <a:solidFill>
                  <a:schemeClr val="accent1">
                    <a:lumMod val="60000"/>
                    <a:lumOff val="40000"/>
                  </a:schemeClr>
                </a:solidFill>
              </a:rPr>
              <a:t>coded_procedure_end_timestamp</a:t>
            </a:r>
            <a:r>
              <a:rPr lang="en-GB" sz="850" dirty="0">
                <a:solidFill>
                  <a:schemeClr val="accent1">
                    <a:lumMod val="60000"/>
                    <a:lumOff val="40000"/>
                  </a:schemeClr>
                </a:solidFill>
              </a:rPr>
              <a:t>&gt;</a:t>
            </a:r>
          </a:p>
          <a:p>
            <a:pPr lvl="1"/>
            <a:r>
              <a:rPr lang="en-GB" sz="850" dirty="0">
                <a:solidFill>
                  <a:schemeClr val="accent1">
                    <a:lumMod val="60000"/>
                    <a:lumOff val="40000"/>
                  </a:schemeClr>
                </a:solidFill>
              </a:rPr>
              <a:t>&lt;</a:t>
            </a:r>
            <a:r>
              <a:rPr lang="en-GB" sz="850" dirty="0" err="1">
                <a:solidFill>
                  <a:schemeClr val="accent1">
                    <a:lumMod val="60000"/>
                    <a:lumOff val="40000"/>
                  </a:schemeClr>
                </a:solidFill>
              </a:rPr>
              <a:t>service_report_issue_timestamp</a:t>
            </a:r>
            <a:r>
              <a:rPr lang="en-GB" sz="850" dirty="0">
                <a:solidFill>
                  <a:schemeClr val="accent1">
                    <a:lumMod val="60000"/>
                    <a:lumOff val="40000"/>
                  </a:schemeClr>
                </a:solidFill>
              </a:rPr>
              <a:t>&gt;2026-04-30T15:14:06+00:00&lt;/</a:t>
            </a:r>
            <a:r>
              <a:rPr lang="en-GB" sz="850" dirty="0" err="1">
                <a:solidFill>
                  <a:schemeClr val="accent1">
                    <a:lumMod val="60000"/>
                    <a:lumOff val="40000"/>
                  </a:schemeClr>
                </a:solidFill>
              </a:rPr>
              <a:t>service_report_issue_timestamp</a:t>
            </a:r>
            <a:r>
              <a:rPr lang="en-GB" sz="850" dirty="0">
                <a:solidFill>
                  <a:schemeClr val="accent1">
                    <a:lumMod val="60000"/>
                    <a:lumOff val="40000"/>
                  </a:schemeClr>
                </a:solidFill>
              </a:rPr>
              <a:t>&gt;</a:t>
            </a:r>
          </a:p>
          <a:p>
            <a:pPr lvl="1"/>
            <a:r>
              <a:rPr lang="en-GB" sz="850" dirty="0">
                <a:solidFill>
                  <a:schemeClr val="accent1">
                    <a:lumMod val="60000"/>
                    <a:lumOff val="40000"/>
                  </a:schemeClr>
                </a:solidFill>
              </a:rPr>
              <a:t>&lt;</a:t>
            </a:r>
            <a:r>
              <a:rPr lang="en-GB" sz="850" dirty="0" err="1">
                <a:solidFill>
                  <a:schemeClr val="accent1">
                    <a:lumMod val="60000"/>
                    <a:lumOff val="40000"/>
                  </a:schemeClr>
                </a:solidFill>
              </a:rPr>
              <a:t>diagnostic_imaging_cancer_indication_code</a:t>
            </a:r>
            <a:r>
              <a:rPr lang="en-GB" sz="850" dirty="0">
                <a:solidFill>
                  <a:schemeClr val="accent1">
                    <a:lumMod val="60000"/>
                    <a:lumOff val="40000"/>
                  </a:schemeClr>
                </a:solidFill>
              </a:rPr>
              <a:t>/&gt;</a:t>
            </a:r>
          </a:p>
          <a:p>
            <a:pPr lvl="1"/>
            <a:r>
              <a:rPr lang="en-GB" sz="850" dirty="0">
                <a:solidFill>
                  <a:schemeClr val="accent1">
                    <a:lumMod val="60000"/>
                    <a:lumOff val="40000"/>
                  </a:schemeClr>
                </a:solidFill>
              </a:rPr>
              <a:t>&lt;</a:t>
            </a:r>
            <a:r>
              <a:rPr lang="en-GB" sz="850" dirty="0" err="1">
                <a:solidFill>
                  <a:schemeClr val="accent1">
                    <a:lumMod val="60000"/>
                    <a:lumOff val="40000"/>
                  </a:schemeClr>
                </a:solidFill>
              </a:rPr>
              <a:t>general_anaesthetic_administered_indicator</a:t>
            </a:r>
            <a:r>
              <a:rPr lang="en-GB" sz="850" dirty="0">
                <a:solidFill>
                  <a:schemeClr val="accent1">
                    <a:lumMod val="60000"/>
                    <a:lumOff val="40000"/>
                  </a:schemeClr>
                </a:solidFill>
              </a:rPr>
              <a:t>&gt;N&lt;/</a:t>
            </a:r>
            <a:r>
              <a:rPr lang="en-GB" sz="850" dirty="0" err="1">
                <a:solidFill>
                  <a:schemeClr val="accent1">
                    <a:lumMod val="60000"/>
                    <a:lumOff val="40000"/>
                  </a:schemeClr>
                </a:solidFill>
              </a:rPr>
              <a:t>general_anaesthetic_administered_indicator</a:t>
            </a:r>
            <a:r>
              <a:rPr lang="en-GB" sz="850" dirty="0">
                <a:solidFill>
                  <a:schemeClr val="accent1">
                    <a:lumMod val="60000"/>
                    <a:lumOff val="40000"/>
                  </a:schemeClr>
                </a:solidFill>
              </a:rPr>
              <a:t>&gt;</a:t>
            </a:r>
          </a:p>
          <a:p>
            <a:pPr lvl="1"/>
            <a:r>
              <a:rPr lang="en-GB" sz="850" dirty="0">
                <a:solidFill>
                  <a:schemeClr val="accent1">
                    <a:lumMod val="60000"/>
                    <a:lumOff val="40000"/>
                  </a:schemeClr>
                </a:solidFill>
              </a:rPr>
              <a:t>&lt;</a:t>
            </a:r>
            <a:r>
              <a:rPr lang="en-GB" sz="850" dirty="0" err="1">
                <a:solidFill>
                  <a:schemeClr val="accent1">
                    <a:lumMod val="60000"/>
                    <a:lumOff val="40000"/>
                  </a:schemeClr>
                </a:solidFill>
              </a:rPr>
              <a:t>referrer_radiology_procedure_evaluation_indicator</a:t>
            </a:r>
            <a:r>
              <a:rPr lang="en-GB" sz="850" dirty="0">
                <a:solidFill>
                  <a:schemeClr val="accent1">
                    <a:lumMod val="60000"/>
                    <a:lumOff val="40000"/>
                  </a:schemeClr>
                </a:solidFill>
              </a:rPr>
              <a:t>&gt;N&lt;/</a:t>
            </a:r>
            <a:r>
              <a:rPr lang="en-GB" sz="850" dirty="0" err="1">
                <a:solidFill>
                  <a:schemeClr val="accent1">
                    <a:lumMod val="60000"/>
                    <a:lumOff val="40000"/>
                  </a:schemeClr>
                </a:solidFill>
              </a:rPr>
              <a:t>referrer_radiology_procedure_evaluation_indicator</a:t>
            </a:r>
            <a:r>
              <a:rPr lang="en-GB" sz="850" dirty="0">
                <a:solidFill>
                  <a:schemeClr val="accent1">
                    <a:lumMod val="60000"/>
                    <a:lumOff val="40000"/>
                  </a:schemeClr>
                </a:solidFill>
              </a:rPr>
              <a:t>&gt;</a:t>
            </a:r>
          </a:p>
          <a:p>
            <a:pPr lvl="1"/>
            <a:r>
              <a:rPr lang="en-GB" sz="850" dirty="0">
                <a:solidFill>
                  <a:schemeClr val="accent1">
                    <a:lumMod val="60000"/>
                    <a:lumOff val="40000"/>
                  </a:schemeClr>
                </a:solidFill>
              </a:rPr>
              <a:t>&lt;</a:t>
            </a:r>
            <a:r>
              <a:rPr lang="en-GB" sz="850" dirty="0" err="1">
                <a:solidFill>
                  <a:schemeClr val="accent1">
                    <a:lumMod val="60000"/>
                    <a:lumOff val="40000"/>
                  </a:schemeClr>
                </a:solidFill>
              </a:rPr>
              <a:t>diagnostic_imaging_activity_category</a:t>
            </a:r>
            <a:r>
              <a:rPr lang="en-GB" sz="850" dirty="0">
                <a:solidFill>
                  <a:schemeClr val="accent1">
                    <a:lumMod val="60000"/>
                    <a:lumOff val="40000"/>
                  </a:schemeClr>
                </a:solidFill>
              </a:rPr>
              <a:t>&gt;02&lt;/</a:t>
            </a:r>
            <a:r>
              <a:rPr lang="en-GB" sz="850" dirty="0" err="1">
                <a:solidFill>
                  <a:schemeClr val="accent1">
                    <a:lumMod val="60000"/>
                    <a:lumOff val="40000"/>
                  </a:schemeClr>
                </a:solidFill>
              </a:rPr>
              <a:t>diagnostic_imaging_activity_category</a:t>
            </a:r>
            <a:r>
              <a:rPr lang="en-GB" sz="850" dirty="0">
                <a:solidFill>
                  <a:schemeClr val="accent1">
                    <a:lumMod val="60000"/>
                    <a:lumOff val="40000"/>
                  </a:schemeClr>
                </a:solidFill>
              </a:rPr>
              <a:t>&gt;</a:t>
            </a:r>
          </a:p>
          <a:p>
            <a:pPr lvl="1"/>
            <a:r>
              <a:rPr lang="en-GB" sz="850" dirty="0">
                <a:solidFill>
                  <a:schemeClr val="accent1">
                    <a:lumMod val="60000"/>
                    <a:lumOff val="40000"/>
                  </a:schemeClr>
                </a:solidFill>
              </a:rPr>
              <a:t>&lt;</a:t>
            </a:r>
            <a:r>
              <a:rPr lang="en-GB" sz="850" dirty="0" err="1">
                <a:solidFill>
                  <a:schemeClr val="accent1">
                    <a:lumMod val="60000"/>
                    <a:lumOff val="40000"/>
                  </a:schemeClr>
                </a:solidFill>
              </a:rPr>
              <a:t>diagnostic_imaging_waiting_list_clock_start_date</a:t>
            </a:r>
            <a:r>
              <a:rPr lang="en-GB" sz="850" dirty="0">
                <a:solidFill>
                  <a:schemeClr val="accent1">
                    <a:lumMod val="60000"/>
                    <a:lumOff val="40000"/>
                  </a:schemeClr>
                </a:solidFill>
              </a:rPr>
              <a:t>/&gt;</a:t>
            </a:r>
          </a:p>
          <a:p>
            <a:pPr lvl="1"/>
            <a:r>
              <a:rPr lang="en-GB" sz="850" dirty="0">
                <a:solidFill>
                  <a:schemeClr val="accent1">
                    <a:lumMod val="60000"/>
                    <a:lumOff val="40000"/>
                  </a:schemeClr>
                </a:solidFill>
              </a:rPr>
              <a:t>&lt;</a:t>
            </a:r>
            <a:r>
              <a:rPr lang="en-GB" sz="850" dirty="0" err="1">
                <a:solidFill>
                  <a:schemeClr val="accent1">
                    <a:lumMod val="60000"/>
                    <a:lumOff val="40000"/>
                  </a:schemeClr>
                </a:solidFill>
              </a:rPr>
              <a:t>planned_diagnostic_due_date</a:t>
            </a:r>
            <a:r>
              <a:rPr lang="en-GB" sz="850" dirty="0">
                <a:solidFill>
                  <a:schemeClr val="accent1">
                    <a:lumMod val="60000"/>
                    <a:lumOff val="40000"/>
                  </a:schemeClr>
                </a:solidFill>
              </a:rPr>
              <a:t>&gt;2026-04-30&lt;/</a:t>
            </a:r>
            <a:r>
              <a:rPr lang="en-GB" sz="850" dirty="0" err="1">
                <a:solidFill>
                  <a:schemeClr val="accent1">
                    <a:lumMod val="60000"/>
                    <a:lumOff val="40000"/>
                  </a:schemeClr>
                </a:solidFill>
              </a:rPr>
              <a:t>planned_diagnostic_due_date</a:t>
            </a:r>
            <a:r>
              <a:rPr lang="en-GB" sz="850" dirty="0">
                <a:solidFill>
                  <a:schemeClr val="accent1">
                    <a:lumMod val="60000"/>
                    <a:lumOff val="40000"/>
                  </a:schemeClr>
                </a:solidFill>
              </a:rPr>
              <a:t>&gt;</a:t>
            </a:r>
          </a:p>
          <a:p>
            <a:r>
              <a:rPr lang="en-GB" sz="850" dirty="0"/>
              <a:t>&lt;/DIDS_v2_Record&gt;</a:t>
            </a:r>
          </a:p>
        </p:txBody>
      </p:sp>
    </p:spTree>
    <p:extLst>
      <p:ext uri="{BB962C8B-B14F-4D97-AF65-F5344CB8AC3E}">
        <p14:creationId xmlns:p14="http://schemas.microsoft.com/office/powerpoint/2010/main" val="3864505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7B49C-BB94-8A5F-E2B0-FF5C8E1D5751}"/>
              </a:ext>
            </a:extLst>
          </p:cNvPr>
          <p:cNvSpPr>
            <a:spLocks noGrp="1"/>
          </p:cNvSpPr>
          <p:nvPr>
            <p:ph type="title"/>
          </p:nvPr>
        </p:nvSpPr>
        <p:spPr/>
        <p:txBody>
          <a:bodyPr/>
          <a:lstStyle/>
          <a:p>
            <a:r>
              <a:rPr lang="en-GB" dirty="0"/>
              <a:t>DIDS v2.0 CSV format on TRUD</a:t>
            </a:r>
          </a:p>
        </p:txBody>
      </p:sp>
      <p:pic>
        <p:nvPicPr>
          <p:cNvPr id="5" name="Picture 4">
            <a:extLst>
              <a:ext uri="{FF2B5EF4-FFF2-40B4-BE49-F238E27FC236}">
                <a16:creationId xmlns:a16="http://schemas.microsoft.com/office/drawing/2014/main" id="{14F62879-4C9F-3A00-8348-8A830C58F26F}"/>
              </a:ext>
            </a:extLst>
          </p:cNvPr>
          <p:cNvPicPr>
            <a:picLocks noChangeAspect="1"/>
          </p:cNvPicPr>
          <p:nvPr/>
        </p:nvPicPr>
        <p:blipFill>
          <a:blip r:embed="rId2"/>
          <a:stretch>
            <a:fillRect/>
          </a:stretch>
        </p:blipFill>
        <p:spPr>
          <a:xfrm>
            <a:off x="3018280" y="1407731"/>
            <a:ext cx="4279668" cy="4877503"/>
          </a:xfrm>
          <a:prstGeom prst="rect">
            <a:avLst/>
          </a:prstGeom>
        </p:spPr>
      </p:pic>
    </p:spTree>
    <p:extLst>
      <p:ext uri="{BB962C8B-B14F-4D97-AF65-F5344CB8AC3E}">
        <p14:creationId xmlns:p14="http://schemas.microsoft.com/office/powerpoint/2010/main" val="3205299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68491E-012A-B85C-0A77-C43139B7F801}"/>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DB96C00A-A11D-2873-EC74-88575F555C14}"/>
              </a:ext>
            </a:extLst>
          </p:cNvPr>
          <p:cNvSpPr>
            <a:spLocks noGrp="1"/>
          </p:cNvSpPr>
          <p:nvPr>
            <p:ph type="title"/>
          </p:nvPr>
        </p:nvSpPr>
        <p:spPr/>
        <p:txBody>
          <a:bodyPr>
            <a:normAutofit/>
          </a:bodyPr>
          <a:lstStyle/>
          <a:p>
            <a:pPr>
              <a:spcAft>
                <a:spcPts val="600"/>
              </a:spcAft>
              <a:buClr>
                <a:schemeClr val="tx1"/>
              </a:buClr>
              <a:defRPr/>
            </a:pPr>
            <a:r>
              <a:rPr lang="en-GB" sz="3200" dirty="0"/>
              <a:t>CSV File</a:t>
            </a:r>
            <a:endParaRPr kumimoji="0" lang="en-GB" sz="3200" b="1" i="0" u="none" strike="noStrike" cap="none" spc="0" normalizeH="0" baseline="0" noProof="0" dirty="0">
              <a:ln>
                <a:noFill/>
              </a:ln>
              <a:effectLst/>
              <a:uLnTx/>
              <a:uFillTx/>
            </a:endParaRPr>
          </a:p>
        </p:txBody>
      </p:sp>
      <p:sp>
        <p:nvSpPr>
          <p:cNvPr id="12" name="TextBox 11">
            <a:extLst>
              <a:ext uri="{FF2B5EF4-FFF2-40B4-BE49-F238E27FC236}">
                <a16:creationId xmlns:a16="http://schemas.microsoft.com/office/drawing/2014/main" id="{5E080B70-6181-3C2D-9667-31DC7E9EB1FB}"/>
              </a:ext>
            </a:extLst>
          </p:cNvPr>
          <p:cNvSpPr txBox="1"/>
          <p:nvPr/>
        </p:nvSpPr>
        <p:spPr>
          <a:xfrm>
            <a:off x="119270" y="1425762"/>
            <a:ext cx="11920330" cy="369332"/>
          </a:xfrm>
          <a:prstGeom prst="rect">
            <a:avLst/>
          </a:prstGeom>
          <a:noFill/>
          <a:ln>
            <a:noFill/>
          </a:ln>
        </p:spPr>
        <p:txBody>
          <a:bodyPr wrap="square">
            <a:spAutoFit/>
          </a:bodyPr>
          <a:lstStyle/>
          <a:p>
            <a:r>
              <a:rPr lang="en-GB" dirty="0"/>
              <a:t>CSV Notes</a:t>
            </a:r>
          </a:p>
        </p:txBody>
      </p:sp>
      <p:pic>
        <p:nvPicPr>
          <p:cNvPr id="5" name="Picture 4">
            <a:extLst>
              <a:ext uri="{FF2B5EF4-FFF2-40B4-BE49-F238E27FC236}">
                <a16:creationId xmlns:a16="http://schemas.microsoft.com/office/drawing/2014/main" id="{DB61590F-2F5B-8E18-15D0-4AD7D9F0016C}"/>
              </a:ext>
            </a:extLst>
          </p:cNvPr>
          <p:cNvPicPr>
            <a:picLocks noChangeAspect="1"/>
          </p:cNvPicPr>
          <p:nvPr/>
        </p:nvPicPr>
        <p:blipFill>
          <a:blip r:embed="rId3"/>
          <a:stretch>
            <a:fillRect/>
          </a:stretch>
        </p:blipFill>
        <p:spPr>
          <a:xfrm>
            <a:off x="305885" y="1848679"/>
            <a:ext cx="11774317" cy="3882886"/>
          </a:xfrm>
          <a:prstGeom prst="rect">
            <a:avLst/>
          </a:prstGeom>
        </p:spPr>
      </p:pic>
    </p:spTree>
    <p:extLst>
      <p:ext uri="{BB962C8B-B14F-4D97-AF65-F5344CB8AC3E}">
        <p14:creationId xmlns:p14="http://schemas.microsoft.com/office/powerpoint/2010/main" val="27442282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90D8699A-B55F-394A-8D26-672B8DCA6C60}"/>
              </a:ext>
            </a:extLst>
          </p:cNvPr>
          <p:cNvSpPr>
            <a:spLocks noGrp="1"/>
          </p:cNvSpPr>
          <p:nvPr>
            <p:ph type="body" sz="quarter" idx="13"/>
          </p:nvPr>
        </p:nvSpPr>
        <p:spPr>
          <a:xfrm>
            <a:off x="432001" y="1416790"/>
            <a:ext cx="11012644" cy="577927"/>
          </a:xfrm>
        </p:spPr>
        <p:txBody>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1800" b="0" i="0" u="none" strike="noStrike" kern="1200" cap="none" spc="0" normalizeH="0" baseline="0" noProof="0">
                <a:ln>
                  <a:noFill/>
                </a:ln>
                <a:effectLst/>
                <a:uLnTx/>
                <a:uFillTx/>
                <a:latin typeface="Arial"/>
                <a:ea typeface="+mn-ea"/>
                <a:cs typeface="+mn-cs"/>
              </a:rPr>
              <a:t>Welcome and thank you for joining this webinar, t</a:t>
            </a:r>
            <a:r>
              <a:rPr lang="en-US" sz="1800" b="0">
                <a:latin typeface="Arial"/>
              </a:rPr>
              <a:t>he session will begin shortly.</a:t>
            </a:r>
          </a:p>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1800" b="0" i="0" u="none" strike="noStrike" kern="1200" cap="none" spc="0" normalizeH="0" baseline="0" noProof="0">
                <a:ln>
                  <a:noFill/>
                </a:ln>
                <a:effectLst/>
                <a:uLnTx/>
                <a:uFillTx/>
                <a:latin typeface="Arial"/>
                <a:ea typeface="+mn-ea"/>
                <a:cs typeface="+mn-cs"/>
              </a:rPr>
              <a:t>Please note the following housekeeping points: </a:t>
            </a:r>
          </a:p>
          <a:p>
            <a:pPr>
              <a:lnSpc>
                <a:spcPct val="100000"/>
              </a:lnSpc>
              <a:spcAft>
                <a:spcPts val="1200"/>
              </a:spcAft>
              <a:buClr>
                <a:schemeClr val="accent6"/>
              </a:buClr>
            </a:pPr>
            <a:endParaRPr lang="en-GB" sz="1400"/>
          </a:p>
        </p:txBody>
      </p:sp>
      <p:sp>
        <p:nvSpPr>
          <p:cNvPr id="17" name="Title 4">
            <a:extLst>
              <a:ext uri="{FF2B5EF4-FFF2-40B4-BE49-F238E27FC236}">
                <a16:creationId xmlns:a16="http://schemas.microsoft.com/office/drawing/2014/main" id="{38CD63A1-340F-AF47-BC76-77C1B8EFAD07}"/>
              </a:ext>
            </a:extLst>
          </p:cNvPr>
          <p:cNvSpPr>
            <a:spLocks noGrp="1"/>
          </p:cNvSpPr>
          <p:nvPr>
            <p:ph type="title"/>
          </p:nvPr>
        </p:nvSpPr>
        <p:spPr/>
        <p:txBody>
          <a:bodyPr/>
          <a:lstStyle/>
          <a:p>
            <a:r>
              <a:rPr lang="en-GB"/>
              <a:t>Housekeeping</a:t>
            </a:r>
            <a:endParaRPr lang="en-GB" spc="-40"/>
          </a:p>
        </p:txBody>
      </p:sp>
      <p:sp>
        <p:nvSpPr>
          <p:cNvPr id="2" name="Rectangle 1">
            <a:extLst>
              <a:ext uri="{FF2B5EF4-FFF2-40B4-BE49-F238E27FC236}">
                <a16:creationId xmlns:a16="http://schemas.microsoft.com/office/drawing/2014/main" id="{CE6B0DBA-5D8D-0D5F-D720-B929E9C25A28}"/>
              </a:ext>
            </a:extLst>
          </p:cNvPr>
          <p:cNvSpPr/>
          <p:nvPr/>
        </p:nvSpPr>
        <p:spPr>
          <a:xfrm>
            <a:off x="1554595" y="2359672"/>
            <a:ext cx="9675995" cy="3262432"/>
          </a:xfrm>
          <a:prstGeom prst="rect">
            <a:avLst/>
          </a:prstGeom>
        </p:spPr>
        <p:txBody>
          <a:bodyPr wrap="square">
            <a:spAutoFit/>
          </a:bodyPr>
          <a:lstStyle/>
          <a:p>
            <a:pPr marL="285750" marR="0" lvl="0" indent="-28575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1600" b="0" i="0" u="none" strike="noStrike" kern="1200" cap="none" spc="0" normalizeH="0" baseline="0" noProof="0" dirty="0">
                <a:ln>
                  <a:noFill/>
                </a:ln>
                <a:effectLst/>
                <a:uLnTx/>
                <a:uFillTx/>
                <a:latin typeface="Arial"/>
                <a:ea typeface="+mn-ea"/>
                <a:cs typeface="+mn-cs"/>
              </a:rPr>
              <a:t>Please remain on mute throughout the webinar, unless indicated, to avoid disruption and noise interference for other attendees</a:t>
            </a:r>
          </a:p>
          <a:p>
            <a:pPr marL="285750" marR="0" lvl="0" indent="-285750" algn="l" defTabSz="914400" rtl="0" eaLnBrk="1" fontAlgn="auto" latinLnBrk="0" hangingPunct="1">
              <a:lnSpc>
                <a:spcPct val="100000"/>
              </a:lnSpc>
              <a:spcBef>
                <a:spcPts val="600"/>
              </a:spcBef>
              <a:buClrTx/>
              <a:buSzTx/>
              <a:buFont typeface="Arial" panose="020B0604020202020204" pitchFamily="34" charset="0"/>
              <a:buChar char="•"/>
              <a:tabLst/>
              <a:defRPr/>
            </a:pPr>
            <a:r>
              <a:rPr lang="en-US" sz="1600" dirty="0">
                <a:latin typeface="Arial"/>
              </a:rPr>
              <a:t>If you wish to ask a question or raise a query during the webinar, you may do so via the meeting chat function, or by using the “raise your hand” function, all contributions are welcome!</a:t>
            </a:r>
          </a:p>
          <a:p>
            <a:pPr marL="285750" marR="0" lvl="0" indent="-285750" algn="l" defTabSz="914400" rtl="0" eaLnBrk="1" fontAlgn="auto" latinLnBrk="0" hangingPunct="1">
              <a:lnSpc>
                <a:spcPct val="100000"/>
              </a:lnSpc>
              <a:spcBef>
                <a:spcPts val="600"/>
              </a:spcBef>
              <a:buClrTx/>
              <a:buSzTx/>
              <a:buFont typeface="Arial" panose="020B0604020202020204" pitchFamily="34" charset="0"/>
              <a:buChar char="•"/>
              <a:tabLst/>
              <a:defRPr/>
            </a:pPr>
            <a:r>
              <a:rPr kumimoji="0" lang="en-US" sz="1600" b="0" i="0" u="none" strike="noStrike" kern="1200" cap="none" spc="0" normalizeH="0" baseline="0" noProof="0" dirty="0">
                <a:ln>
                  <a:noFill/>
                </a:ln>
                <a:effectLst/>
                <a:uLnTx/>
                <a:uFillTx/>
                <a:latin typeface="Arial"/>
                <a:ea typeface="+mn-ea"/>
                <a:cs typeface="+mn-cs"/>
              </a:rPr>
              <a:t>To view the meeting chat, please select the ‘Show conversation’ icon in the Teams control task bar (pictured left)</a:t>
            </a:r>
          </a:p>
          <a:p>
            <a:pPr marL="285750" lvl="0" indent="-285750">
              <a:spcBef>
                <a:spcPts val="600"/>
              </a:spcBef>
              <a:spcAft>
                <a:spcPts val="600"/>
              </a:spcAft>
              <a:buFont typeface="Arial" panose="020B0604020202020204" pitchFamily="34" charset="0"/>
              <a:buChar char="•"/>
              <a:defRPr/>
            </a:pPr>
            <a:r>
              <a:rPr lang="en-US" sz="1600" dirty="0">
                <a:latin typeface="Arial"/>
              </a:rPr>
              <a:t>If we are unable to answer your question due to </a:t>
            </a:r>
            <a:r>
              <a:rPr lang="en-US" sz="1600" dirty="0"/>
              <a:t>time constraints, please forward it to</a:t>
            </a:r>
            <a:r>
              <a:rPr lang="en-US" sz="1600" dirty="0">
                <a:solidFill>
                  <a:srgbClr val="425563"/>
                </a:solidFill>
              </a:rPr>
              <a:t> </a:t>
            </a:r>
            <a:r>
              <a:rPr lang="en-US" sz="1600" dirty="0">
                <a:solidFill>
                  <a:srgbClr val="425563"/>
                </a:solidFill>
                <a:hlinkClick r:id="rId3"/>
              </a:rPr>
              <a:t>dataset.development@nhs.net</a:t>
            </a:r>
            <a:r>
              <a:rPr lang="en-US" sz="1600" dirty="0">
                <a:solidFill>
                  <a:srgbClr val="425563"/>
                </a:solidFill>
              </a:rPr>
              <a:t> </a:t>
            </a:r>
            <a:r>
              <a:rPr lang="en-US" sz="1600" dirty="0"/>
              <a:t>and we will pick it up via our mailbox</a:t>
            </a:r>
          </a:p>
          <a:p>
            <a:pPr marL="285750" lvl="0" indent="-285750">
              <a:spcBef>
                <a:spcPts val="600"/>
              </a:spcBef>
              <a:buFont typeface="Arial" panose="020B0604020202020204" pitchFamily="34" charset="0"/>
              <a:buChar char="•"/>
              <a:defRPr/>
            </a:pPr>
            <a:r>
              <a:rPr lang="en-US" sz="1600" dirty="0">
                <a:latin typeface="Arial"/>
              </a:rPr>
              <a:t>This webinar will be recorded and published. The recording will help us to update and publish the slide pack covering the questions and answers raised and allow people unable to make the webinar the chance to get involved.</a:t>
            </a:r>
          </a:p>
        </p:txBody>
      </p:sp>
      <p:pic>
        <p:nvPicPr>
          <p:cNvPr id="7" name="Picture 6">
            <a:extLst>
              <a:ext uri="{FF2B5EF4-FFF2-40B4-BE49-F238E27FC236}">
                <a16:creationId xmlns:a16="http://schemas.microsoft.com/office/drawing/2014/main" id="{630788E2-3680-9E38-2A93-9469BC2F11CF}"/>
              </a:ext>
            </a:extLst>
          </p:cNvPr>
          <p:cNvPicPr>
            <a:picLocks noChangeAspect="1"/>
          </p:cNvPicPr>
          <p:nvPr/>
        </p:nvPicPr>
        <p:blipFill rotWithShape="1">
          <a:blip r:embed="rId4"/>
          <a:srcRect l="13252" t="61555" r="85384" b="34952"/>
          <a:stretch/>
        </p:blipFill>
        <p:spPr>
          <a:xfrm>
            <a:off x="567997" y="2524991"/>
            <a:ext cx="786826" cy="559131"/>
          </a:xfrm>
          <a:prstGeom prst="rect">
            <a:avLst/>
          </a:prstGeom>
        </p:spPr>
      </p:pic>
      <p:pic>
        <p:nvPicPr>
          <p:cNvPr id="8" name="Picture 7">
            <a:extLst>
              <a:ext uri="{FF2B5EF4-FFF2-40B4-BE49-F238E27FC236}">
                <a16:creationId xmlns:a16="http://schemas.microsoft.com/office/drawing/2014/main" id="{A4B9D493-2C2E-AF62-34AD-D3E5E27ABA16}"/>
              </a:ext>
            </a:extLst>
          </p:cNvPr>
          <p:cNvPicPr/>
          <p:nvPr/>
        </p:nvPicPr>
        <p:blipFill rotWithShape="1">
          <a:blip r:embed="rId5"/>
          <a:srcRect l="16482" t="62048" r="82856" b="35657"/>
          <a:stretch/>
        </p:blipFill>
        <p:spPr bwMode="auto">
          <a:xfrm>
            <a:off x="567997" y="3834432"/>
            <a:ext cx="786826" cy="559131"/>
          </a:xfrm>
          <a:prstGeom prst="rect">
            <a:avLst/>
          </a:prstGeom>
          <a:ln>
            <a:noFill/>
          </a:ln>
          <a:extLst>
            <a:ext uri="{53640926-AAD7-44D8-BBD7-CCE9431645EC}">
              <a14:shadowObscured xmlns:a14="http://schemas.microsoft.com/office/drawing/2010/main"/>
            </a:ext>
          </a:extLst>
        </p:spPr>
      </p:pic>
      <p:pic>
        <p:nvPicPr>
          <p:cNvPr id="9" name="Picture 8">
            <a:extLst>
              <a:ext uri="{FF2B5EF4-FFF2-40B4-BE49-F238E27FC236}">
                <a16:creationId xmlns:a16="http://schemas.microsoft.com/office/drawing/2014/main" id="{654805FE-1CAE-80AA-4123-4D92C7A31DFF}"/>
              </a:ext>
            </a:extLst>
          </p:cNvPr>
          <p:cNvPicPr/>
          <p:nvPr/>
        </p:nvPicPr>
        <p:blipFill rotWithShape="1">
          <a:blip r:embed="rId6"/>
          <a:srcRect l="13141" t="56077" r="84273" b="41474"/>
          <a:stretch/>
        </p:blipFill>
        <p:spPr bwMode="auto">
          <a:xfrm>
            <a:off x="334665" y="5793580"/>
            <a:ext cx="1253490" cy="32893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721886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FC6821-6469-2573-CADA-679D76DB0B9C}"/>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B76201A7-0FC3-60F6-8E9C-499184464D42}"/>
              </a:ext>
            </a:extLst>
          </p:cNvPr>
          <p:cNvSpPr>
            <a:spLocks noGrp="1"/>
          </p:cNvSpPr>
          <p:nvPr>
            <p:ph type="title"/>
          </p:nvPr>
        </p:nvSpPr>
        <p:spPr/>
        <p:txBody>
          <a:bodyPr>
            <a:normAutofit/>
          </a:bodyPr>
          <a:lstStyle/>
          <a:p>
            <a:pPr>
              <a:spcAft>
                <a:spcPts val="600"/>
              </a:spcAft>
              <a:buClr>
                <a:schemeClr val="tx1"/>
              </a:buClr>
              <a:defRPr/>
            </a:pPr>
            <a:r>
              <a:rPr lang="en-GB" sz="3200" dirty="0"/>
              <a:t>CSV File</a:t>
            </a:r>
            <a:endParaRPr kumimoji="0" lang="en-GB" sz="3200" b="1" i="0" u="none" strike="noStrike" cap="none" spc="0" normalizeH="0" baseline="0" noProof="0" dirty="0">
              <a:ln>
                <a:noFill/>
              </a:ln>
              <a:effectLst/>
              <a:uLnTx/>
              <a:uFillTx/>
            </a:endParaRPr>
          </a:p>
        </p:txBody>
      </p:sp>
      <p:sp>
        <p:nvSpPr>
          <p:cNvPr id="12" name="TextBox 11">
            <a:extLst>
              <a:ext uri="{FF2B5EF4-FFF2-40B4-BE49-F238E27FC236}">
                <a16:creationId xmlns:a16="http://schemas.microsoft.com/office/drawing/2014/main" id="{EB1E0A44-9C06-B91A-FCE9-2D043EC8F4BA}"/>
              </a:ext>
            </a:extLst>
          </p:cNvPr>
          <p:cNvSpPr txBox="1"/>
          <p:nvPr/>
        </p:nvSpPr>
        <p:spPr>
          <a:xfrm>
            <a:off x="119270" y="1425762"/>
            <a:ext cx="11920330" cy="5324535"/>
          </a:xfrm>
          <a:prstGeom prst="rect">
            <a:avLst/>
          </a:prstGeom>
          <a:noFill/>
          <a:ln>
            <a:noFill/>
          </a:ln>
        </p:spPr>
        <p:txBody>
          <a:bodyPr wrap="square">
            <a:spAutoFit/>
          </a:bodyPr>
          <a:lstStyle/>
          <a:p>
            <a:r>
              <a:rPr lang="en-GB" sz="1600" b="1" dirty="0"/>
              <a:t>Separator</a:t>
            </a:r>
            <a:endParaRPr lang="en-GB" sz="1600" dirty="0"/>
          </a:p>
          <a:p>
            <a:r>
              <a:rPr lang="en-GB" sz="1600" dirty="0"/>
              <a:t> “,”  is used as the separator.</a:t>
            </a:r>
          </a:p>
          <a:p>
            <a:r>
              <a:rPr lang="en-GB" sz="1600" dirty="0"/>
              <a:t> </a:t>
            </a:r>
          </a:p>
          <a:p>
            <a:r>
              <a:rPr lang="en-GB" sz="1600" b="1" dirty="0"/>
              <a:t>TOS Header (“tab” DIDS000_Header) data</a:t>
            </a:r>
            <a:endParaRPr lang="en-GB" sz="1600" dirty="0"/>
          </a:p>
          <a:p>
            <a:r>
              <a:rPr lang="en-GB" sz="1600" dirty="0"/>
              <a:t>To support submission processing the seven fields in the Technical Output Specification (TOS) “tab” DIDS000_Header are included as columns in each row of the submission CSV file. The values submitted in these columns will be identical for every row in the submission file.</a:t>
            </a:r>
          </a:p>
          <a:p>
            <a:r>
              <a:rPr lang="en-GB" sz="1600" dirty="0"/>
              <a:t> </a:t>
            </a:r>
          </a:p>
          <a:p>
            <a:r>
              <a:rPr lang="en-GB" sz="1600" b="1" dirty="0"/>
              <a:t>Data Formats</a:t>
            </a:r>
            <a:endParaRPr lang="en-GB" sz="1600" dirty="0"/>
          </a:p>
          <a:p>
            <a:r>
              <a:rPr lang="en-GB" sz="1600" dirty="0"/>
              <a:t>The data must be in the correct format as detailed in the DIDS TOS. (NB no validation is possible in the CSV file, but validation will be undertaken by NHSE on submission).  </a:t>
            </a:r>
          </a:p>
          <a:p>
            <a:r>
              <a:rPr lang="en-GB" sz="1600" dirty="0"/>
              <a:t> </a:t>
            </a:r>
          </a:p>
          <a:p>
            <a:r>
              <a:rPr lang="en-GB" sz="1600" b="1" dirty="0"/>
              <a:t>CSV File</a:t>
            </a:r>
            <a:endParaRPr lang="en-GB" sz="1600" dirty="0"/>
          </a:p>
          <a:p>
            <a:r>
              <a:rPr lang="en-GB" sz="1600" dirty="0"/>
              <a:t>The following single template file (included in the zip file download) will require populating with data:</a:t>
            </a:r>
          </a:p>
          <a:p>
            <a:pPr lvl="0"/>
            <a:r>
              <a:rPr lang="en-GB" sz="1600" dirty="0"/>
              <a:t>CSV_DIDS_v2.0.8</a:t>
            </a:r>
          </a:p>
          <a:p>
            <a:r>
              <a:rPr lang="en-GB" sz="1600" dirty="0"/>
              <a:t>The CSV file contains data item names from TOS spreadsheet “tabs” DIDS000_Header, DIDS001_MPI, DIDS002_REFERRAL and DIDS003_ACTIVITY. </a:t>
            </a:r>
          </a:p>
          <a:p>
            <a:endParaRPr lang="en-GB" sz="1600" dirty="0"/>
          </a:p>
          <a:p>
            <a:r>
              <a:rPr lang="en-GB" sz="1600" dirty="0"/>
              <a:t>The first row of a submission must contain these data item names.</a:t>
            </a:r>
          </a:p>
          <a:p>
            <a:r>
              <a:rPr lang="en-GB" dirty="0"/>
              <a:t> </a:t>
            </a:r>
            <a:endParaRPr lang="en-GB" sz="2000" dirty="0"/>
          </a:p>
          <a:p>
            <a:endParaRPr lang="en-GB" dirty="0"/>
          </a:p>
        </p:txBody>
      </p:sp>
    </p:spTree>
    <p:extLst>
      <p:ext uri="{BB962C8B-B14F-4D97-AF65-F5344CB8AC3E}">
        <p14:creationId xmlns:p14="http://schemas.microsoft.com/office/powerpoint/2010/main" val="1166462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B91236-7476-2E9D-AF41-204574D347FD}"/>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06556FE7-6DED-3316-2253-6C0C114C1F3E}"/>
              </a:ext>
            </a:extLst>
          </p:cNvPr>
          <p:cNvSpPr>
            <a:spLocks noGrp="1"/>
          </p:cNvSpPr>
          <p:nvPr>
            <p:ph type="title"/>
          </p:nvPr>
        </p:nvSpPr>
        <p:spPr/>
        <p:txBody>
          <a:bodyPr>
            <a:normAutofit/>
          </a:bodyPr>
          <a:lstStyle/>
          <a:p>
            <a:pPr>
              <a:spcAft>
                <a:spcPts val="600"/>
              </a:spcAft>
              <a:buClr>
                <a:schemeClr val="tx1"/>
              </a:buClr>
              <a:defRPr/>
            </a:pPr>
            <a:r>
              <a:rPr lang="en-GB" sz="3200" dirty="0"/>
              <a:t>CSV File</a:t>
            </a:r>
            <a:endParaRPr kumimoji="0" lang="en-GB" sz="3200" b="1" i="0" u="none" strike="noStrike" cap="none" spc="0" normalizeH="0" baseline="0" noProof="0" dirty="0">
              <a:ln>
                <a:noFill/>
              </a:ln>
              <a:effectLst/>
              <a:uLnTx/>
              <a:uFillTx/>
            </a:endParaRPr>
          </a:p>
        </p:txBody>
      </p:sp>
      <p:sp>
        <p:nvSpPr>
          <p:cNvPr id="12" name="TextBox 11">
            <a:extLst>
              <a:ext uri="{FF2B5EF4-FFF2-40B4-BE49-F238E27FC236}">
                <a16:creationId xmlns:a16="http://schemas.microsoft.com/office/drawing/2014/main" id="{1B1DCCF8-31D1-4A1A-614D-E99C7406AA61}"/>
              </a:ext>
            </a:extLst>
          </p:cNvPr>
          <p:cNvSpPr txBox="1"/>
          <p:nvPr/>
        </p:nvSpPr>
        <p:spPr>
          <a:xfrm>
            <a:off x="119270" y="1148058"/>
            <a:ext cx="11920330" cy="5324535"/>
          </a:xfrm>
          <a:prstGeom prst="rect">
            <a:avLst/>
          </a:prstGeom>
          <a:noFill/>
          <a:ln>
            <a:noFill/>
          </a:ln>
        </p:spPr>
        <p:txBody>
          <a:bodyPr wrap="square">
            <a:spAutoFit/>
          </a:bodyPr>
          <a:lstStyle/>
          <a:p>
            <a:r>
              <a:rPr lang="en-GB" sz="1400" b="1" dirty="0"/>
              <a:t>Special Notes</a:t>
            </a:r>
            <a:endParaRPr lang="en-GB" sz="1400" dirty="0"/>
          </a:p>
          <a:p>
            <a:pPr lvl="0"/>
            <a:r>
              <a:rPr lang="en-GB" sz="1400" dirty="0"/>
              <a:t>For guidance, a CSV file containing sample data is included in the download pack.</a:t>
            </a:r>
          </a:p>
          <a:p>
            <a:r>
              <a:rPr lang="en-GB" sz="1400" dirty="0"/>
              <a:t> </a:t>
            </a:r>
          </a:p>
          <a:p>
            <a:r>
              <a:rPr lang="en-GB" sz="1400" dirty="0"/>
              <a:t>Each field may or may not be enclosed in double quotes. i.e.  ,Data, and ,“Data”, are both valid. </a:t>
            </a:r>
          </a:p>
          <a:p>
            <a:r>
              <a:rPr lang="en-GB" sz="1400" b="1" dirty="0">
                <a:solidFill>
                  <a:srgbClr val="FFC000"/>
                </a:solidFill>
              </a:rPr>
              <a:t> </a:t>
            </a:r>
            <a:endParaRPr lang="en-GB" sz="1400" dirty="0">
              <a:solidFill>
                <a:srgbClr val="FFC000"/>
              </a:solidFill>
            </a:endParaRPr>
          </a:p>
          <a:p>
            <a:pPr lvl="0"/>
            <a:r>
              <a:rPr lang="en-GB" sz="1400" dirty="0"/>
              <a:t>If a field contains no data, the separator/s for the field are still required. i.e. Data,,,Data,,Data,Data,,,,Data</a:t>
            </a:r>
          </a:p>
          <a:p>
            <a:pPr lvl="0"/>
            <a:endParaRPr lang="en-GB" sz="1400" dirty="0"/>
          </a:p>
          <a:p>
            <a:pPr lvl="0"/>
            <a:r>
              <a:rPr lang="en-GB" sz="1400" dirty="0"/>
              <a:t>If a patient has multiple scans for the same single referral, then values relating to DIDS000_Header, DIDS001_MPI and DIDS002_REFERRAL will be identical for every row recording the separate scans relating to DIDS003_ACTIVITY.  	</a:t>
            </a:r>
          </a:p>
          <a:p>
            <a:r>
              <a:rPr lang="en-GB" sz="1400" dirty="0"/>
              <a:t> </a:t>
            </a:r>
          </a:p>
          <a:p>
            <a:pPr lvl="0"/>
            <a:r>
              <a:rPr lang="en-GB" sz="1400" dirty="0"/>
              <a:t>Providers should be aware that the following data items:</a:t>
            </a:r>
          </a:p>
          <a:p>
            <a:r>
              <a:rPr lang="en-GB" sz="1400" dirty="0"/>
              <a:t> </a:t>
            </a:r>
          </a:p>
          <a:p>
            <a:pPr marL="742950" lvl="1" indent="-285750">
              <a:buFont typeface="Arial" panose="020B0604020202020204" pitchFamily="34" charset="0"/>
              <a:buChar char="•"/>
            </a:pPr>
            <a:r>
              <a:rPr lang="en-GB" sz="1400" dirty="0"/>
              <a:t>NHS Number Status Indicator </a:t>
            </a:r>
          </a:p>
          <a:p>
            <a:pPr marL="742950" lvl="1" indent="-285750">
              <a:buFont typeface="Arial" panose="020B0604020202020204" pitchFamily="34" charset="0"/>
              <a:buChar char="•"/>
            </a:pPr>
            <a:r>
              <a:rPr lang="en-GB" sz="1400" dirty="0"/>
              <a:t>Patient Source Setting (Diagnostic Imaging) </a:t>
            </a:r>
          </a:p>
          <a:p>
            <a:pPr marL="742950" lvl="1" indent="-285750">
              <a:buFont typeface="Arial" panose="020B0604020202020204" pitchFamily="34" charset="0"/>
              <a:buChar char="•"/>
            </a:pPr>
            <a:r>
              <a:rPr lang="en-GB" sz="1400" dirty="0"/>
              <a:t>Diagnostic Imaging Cancer Indication Code </a:t>
            </a:r>
          </a:p>
          <a:p>
            <a:pPr marL="742950" lvl="1" indent="-285750">
              <a:buFont typeface="Arial" panose="020B0604020202020204" pitchFamily="34" charset="0"/>
              <a:buChar char="•"/>
            </a:pPr>
            <a:r>
              <a:rPr lang="en-GB" sz="1400" dirty="0"/>
              <a:t>Diagnostic Imaging Activity Category </a:t>
            </a:r>
          </a:p>
          <a:p>
            <a:r>
              <a:rPr lang="en-GB" sz="1400" dirty="0"/>
              <a:t> </a:t>
            </a:r>
          </a:p>
          <a:p>
            <a:r>
              <a:rPr lang="en-GB" sz="1400" dirty="0"/>
              <a:t>All require a leading zero where a zero is specified within the National Codes in the TOS (for example need to be submitted as 01 and not just 1).</a:t>
            </a:r>
          </a:p>
          <a:p>
            <a:endParaRPr lang="en-GB" sz="1400" dirty="0"/>
          </a:p>
          <a:p>
            <a:r>
              <a:rPr lang="en-GB" sz="1400" dirty="0"/>
              <a:t>Care must be taken when opening a .csv file in Excel, as Excel will identify these as numbers and drop the leading zeros; therefore, you should reformat these columns as text before saving as .csv again.   </a:t>
            </a:r>
          </a:p>
          <a:p>
            <a:endParaRPr lang="en-GB" sz="1400" dirty="0"/>
          </a:p>
          <a:p>
            <a:r>
              <a:rPr lang="en-GB" sz="1400" dirty="0"/>
              <a:t>Care must also be taken with date and time items in Excel to ensure that they are formatted as text and displayed correctly.</a:t>
            </a:r>
          </a:p>
          <a:p>
            <a:endParaRPr lang="en-GB" dirty="0"/>
          </a:p>
        </p:txBody>
      </p:sp>
    </p:spTree>
    <p:extLst>
      <p:ext uri="{BB962C8B-B14F-4D97-AF65-F5344CB8AC3E}">
        <p14:creationId xmlns:p14="http://schemas.microsoft.com/office/powerpoint/2010/main" val="1594336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A4FDA0-D685-C9C1-40FF-96022EB21059}"/>
              </a:ext>
            </a:extLst>
          </p:cNvPr>
          <p:cNvSpPr>
            <a:spLocks noGrp="1"/>
          </p:cNvSpPr>
          <p:nvPr>
            <p:ph type="title"/>
          </p:nvPr>
        </p:nvSpPr>
        <p:spPr>
          <a:xfrm>
            <a:off x="575732" y="414734"/>
            <a:ext cx="11203559" cy="865186"/>
          </a:xfrm>
        </p:spPr>
        <p:txBody>
          <a:bodyPr/>
          <a:lstStyle/>
          <a:p>
            <a:r>
              <a:rPr lang="en-GB" dirty="0"/>
              <a:t>Submission timetable</a:t>
            </a:r>
          </a:p>
        </p:txBody>
      </p:sp>
      <p:sp>
        <p:nvSpPr>
          <p:cNvPr id="5" name="TextBox 4">
            <a:extLst>
              <a:ext uri="{FF2B5EF4-FFF2-40B4-BE49-F238E27FC236}">
                <a16:creationId xmlns:a16="http://schemas.microsoft.com/office/drawing/2014/main" id="{57C448A8-3CD1-6574-2821-9F1F1CE74326}"/>
              </a:ext>
            </a:extLst>
          </p:cNvPr>
          <p:cNvSpPr txBox="1"/>
          <p:nvPr/>
        </p:nvSpPr>
        <p:spPr>
          <a:xfrm>
            <a:off x="460587" y="1393675"/>
            <a:ext cx="10796693" cy="2308324"/>
          </a:xfrm>
          <a:prstGeom prst="rect">
            <a:avLst/>
          </a:prstGeom>
          <a:noFill/>
        </p:spPr>
        <p:txBody>
          <a:bodyPr wrap="square">
            <a:spAutoFit/>
          </a:bodyPr>
          <a:lstStyle/>
          <a:p>
            <a:r>
              <a:rPr lang="en-GB" dirty="0"/>
              <a:t>DIDS v2.0 Submission timetable information is on the </a:t>
            </a:r>
            <a:r>
              <a:rPr lang="en-GB" dirty="0">
                <a:hlinkClick r:id="rId2"/>
              </a:rPr>
              <a:t>DIDS website</a:t>
            </a:r>
            <a:r>
              <a:rPr lang="en-GB" dirty="0"/>
              <a:t>.</a:t>
            </a:r>
          </a:p>
          <a:p>
            <a:endParaRPr lang="en-GB" dirty="0"/>
          </a:p>
          <a:p>
            <a:r>
              <a:rPr lang="en-GB" dirty="0"/>
              <a:t>Data submissions are required every month starting from 1 May 2026, for submission of April 2026 data with a defined provisional and final submission model.   </a:t>
            </a:r>
          </a:p>
          <a:p>
            <a:endParaRPr lang="en-GB" dirty="0"/>
          </a:p>
          <a:p>
            <a:r>
              <a:rPr lang="en-GB" dirty="0"/>
              <a:t>First 3 months shown of v2.0 activity below:</a:t>
            </a:r>
          </a:p>
          <a:p>
            <a:endParaRPr lang="en-GB" dirty="0"/>
          </a:p>
          <a:p>
            <a:pPr marL="342900" indent="-342900">
              <a:buAutoNum type="alphaUcParenR"/>
            </a:pPr>
            <a:endParaRPr lang="en-GB" dirty="0"/>
          </a:p>
        </p:txBody>
      </p:sp>
      <p:graphicFrame>
        <p:nvGraphicFramePr>
          <p:cNvPr id="6" name="Table 5">
            <a:extLst>
              <a:ext uri="{FF2B5EF4-FFF2-40B4-BE49-F238E27FC236}">
                <a16:creationId xmlns:a16="http://schemas.microsoft.com/office/drawing/2014/main" id="{1B1F5670-7242-04AF-3D21-6E5C29829F4C}"/>
              </a:ext>
            </a:extLst>
          </p:cNvPr>
          <p:cNvGraphicFramePr>
            <a:graphicFrameLocks noGrp="1"/>
          </p:cNvGraphicFramePr>
          <p:nvPr>
            <p:extLst>
              <p:ext uri="{D42A27DB-BD31-4B8C-83A1-F6EECF244321}">
                <p14:modId xmlns:p14="http://schemas.microsoft.com/office/powerpoint/2010/main" val="3442497791"/>
              </p:ext>
            </p:extLst>
          </p:nvPr>
        </p:nvGraphicFramePr>
        <p:xfrm>
          <a:off x="521547" y="2987040"/>
          <a:ext cx="9374292" cy="3257971"/>
        </p:xfrm>
        <a:graphic>
          <a:graphicData uri="http://schemas.openxmlformats.org/drawingml/2006/table">
            <a:tbl>
              <a:tblPr/>
              <a:tblGrid>
                <a:gridCol w="2343573">
                  <a:extLst>
                    <a:ext uri="{9D8B030D-6E8A-4147-A177-3AD203B41FA5}">
                      <a16:colId xmlns:a16="http://schemas.microsoft.com/office/drawing/2014/main" val="3617255439"/>
                    </a:ext>
                  </a:extLst>
                </a:gridCol>
                <a:gridCol w="2343573">
                  <a:extLst>
                    <a:ext uri="{9D8B030D-6E8A-4147-A177-3AD203B41FA5}">
                      <a16:colId xmlns:a16="http://schemas.microsoft.com/office/drawing/2014/main" val="2686173908"/>
                    </a:ext>
                  </a:extLst>
                </a:gridCol>
                <a:gridCol w="2343573">
                  <a:extLst>
                    <a:ext uri="{9D8B030D-6E8A-4147-A177-3AD203B41FA5}">
                      <a16:colId xmlns:a16="http://schemas.microsoft.com/office/drawing/2014/main" val="4001279749"/>
                    </a:ext>
                  </a:extLst>
                </a:gridCol>
                <a:gridCol w="2343573">
                  <a:extLst>
                    <a:ext uri="{9D8B030D-6E8A-4147-A177-3AD203B41FA5}">
                      <a16:colId xmlns:a16="http://schemas.microsoft.com/office/drawing/2014/main" val="2269435471"/>
                    </a:ext>
                  </a:extLst>
                </a:gridCol>
              </a:tblGrid>
              <a:tr h="1335235">
                <a:tc>
                  <a:txBody>
                    <a:bodyPr/>
                    <a:lstStyle/>
                    <a:p>
                      <a:pPr algn="l">
                        <a:buNone/>
                      </a:pPr>
                      <a:r>
                        <a:rPr lang="en-GB" sz="1400" b="1">
                          <a:effectLst/>
                        </a:rPr>
                        <a:t>Activity month/reporting period</a:t>
                      </a:r>
                    </a:p>
                  </a:txBody>
                  <a:tcPr marL="71333" marR="71333" marT="35667" marB="35667" anchor="ctr">
                    <a:lnL>
                      <a:noFill/>
                    </a:lnL>
                    <a:lnR>
                      <a:noFill/>
                    </a:lnR>
                    <a:lnT>
                      <a:noFill/>
                    </a:lnT>
                    <a:lnB w="12700" cap="flat" cmpd="sng" algn="ctr">
                      <a:solidFill>
                        <a:srgbClr val="D5DADE"/>
                      </a:solidFill>
                      <a:prstDash val="solid"/>
                      <a:round/>
                      <a:headEnd type="none" w="med" len="med"/>
                      <a:tailEnd type="none" w="med" len="med"/>
                    </a:lnB>
                    <a:noFill/>
                  </a:tcPr>
                </a:tc>
                <a:tc>
                  <a:txBody>
                    <a:bodyPr/>
                    <a:lstStyle/>
                    <a:p>
                      <a:pPr algn="l">
                        <a:buNone/>
                      </a:pPr>
                      <a:r>
                        <a:rPr lang="en-GB" sz="1400" b="1" dirty="0">
                          <a:effectLst/>
                        </a:rPr>
                        <a:t>Submission window opens</a:t>
                      </a:r>
                    </a:p>
                  </a:txBody>
                  <a:tcPr marL="71333" marR="71333" marT="35667" marB="35667" anchor="ctr">
                    <a:lnL>
                      <a:noFill/>
                    </a:lnL>
                    <a:lnR>
                      <a:noFill/>
                    </a:lnR>
                    <a:lnT>
                      <a:noFill/>
                    </a:lnT>
                    <a:lnB w="12700" cap="flat" cmpd="sng" algn="ctr">
                      <a:solidFill>
                        <a:srgbClr val="D5DADE"/>
                      </a:solidFill>
                      <a:prstDash val="solid"/>
                      <a:round/>
                      <a:headEnd type="none" w="med" len="med"/>
                      <a:tailEnd type="none" w="med" len="med"/>
                    </a:lnB>
                    <a:noFill/>
                  </a:tcPr>
                </a:tc>
                <a:tc>
                  <a:txBody>
                    <a:bodyPr/>
                    <a:lstStyle/>
                    <a:p>
                      <a:pPr algn="l">
                        <a:buNone/>
                      </a:pPr>
                      <a:r>
                        <a:rPr lang="en-GB" sz="1400" b="1">
                          <a:effectLst/>
                        </a:rPr>
                        <a:t>Provisional processing deadline at 11.59.59 pm</a:t>
                      </a:r>
                    </a:p>
                  </a:txBody>
                  <a:tcPr marL="71333" marR="71333" marT="35667" marB="35667" anchor="ctr">
                    <a:lnL>
                      <a:noFill/>
                    </a:lnL>
                    <a:lnR>
                      <a:noFill/>
                    </a:lnR>
                    <a:lnT>
                      <a:noFill/>
                    </a:lnT>
                    <a:lnB w="12700" cap="flat" cmpd="sng" algn="ctr">
                      <a:solidFill>
                        <a:srgbClr val="D5DADE"/>
                      </a:solidFill>
                      <a:prstDash val="solid"/>
                      <a:round/>
                      <a:headEnd type="none" w="med" len="med"/>
                      <a:tailEnd type="none" w="med" len="med"/>
                    </a:lnB>
                    <a:noFill/>
                  </a:tcPr>
                </a:tc>
                <a:tc>
                  <a:txBody>
                    <a:bodyPr/>
                    <a:lstStyle/>
                    <a:p>
                      <a:pPr algn="l">
                        <a:buNone/>
                      </a:pPr>
                      <a:r>
                        <a:rPr lang="en-GB" sz="1400" b="1" dirty="0">
                          <a:effectLst/>
                        </a:rPr>
                        <a:t>Submission window closes at 11.59.59 pm</a:t>
                      </a:r>
                    </a:p>
                  </a:txBody>
                  <a:tcPr marL="71333" marR="71333" marT="35667" marB="35667" anchor="ctr">
                    <a:lnL>
                      <a:noFill/>
                    </a:lnL>
                    <a:lnR>
                      <a:noFill/>
                    </a:lnR>
                    <a:lnT>
                      <a:noFill/>
                    </a:lnT>
                    <a:lnB w="12700" cap="flat" cmpd="sng" algn="ctr">
                      <a:solidFill>
                        <a:srgbClr val="D5DADE"/>
                      </a:solidFill>
                      <a:prstDash val="solid"/>
                      <a:round/>
                      <a:headEnd type="none" w="med" len="med"/>
                      <a:tailEnd type="none" w="med" len="med"/>
                    </a:lnB>
                    <a:noFill/>
                  </a:tcPr>
                </a:tc>
                <a:extLst>
                  <a:ext uri="{0D108BD9-81ED-4DB2-BD59-A6C34878D82A}">
                    <a16:rowId xmlns:a16="http://schemas.microsoft.com/office/drawing/2014/main" val="3478217802"/>
                  </a:ext>
                </a:extLst>
              </a:tr>
              <a:tr h="534094">
                <a:tc>
                  <a:txBody>
                    <a:bodyPr/>
                    <a:lstStyle/>
                    <a:p>
                      <a:pPr algn="l" fontAlgn="t">
                        <a:buNone/>
                      </a:pPr>
                      <a:r>
                        <a:rPr lang="en-GB" sz="1400">
                          <a:effectLst/>
                        </a:rPr>
                        <a:t>April 2026</a:t>
                      </a:r>
                    </a:p>
                  </a:txBody>
                  <a:tcPr marL="71333" marR="71333" marT="35667" marB="35667">
                    <a:lnL>
                      <a:noFill/>
                    </a:lnL>
                    <a:lnR>
                      <a:noFill/>
                    </a:lnR>
                    <a:lnT w="12700" cap="flat" cmpd="sng" algn="ctr">
                      <a:solidFill>
                        <a:srgbClr val="D5DADE"/>
                      </a:solidFill>
                      <a:prstDash val="solid"/>
                      <a:round/>
                      <a:headEnd type="none" w="med" len="med"/>
                      <a:tailEnd type="none" w="med" len="med"/>
                    </a:lnT>
                    <a:lnB w="4229" cap="flat" cmpd="sng" algn="ctr">
                      <a:solidFill>
                        <a:srgbClr val="D5DADE"/>
                      </a:solidFill>
                      <a:prstDash val="solid"/>
                      <a:round/>
                      <a:headEnd type="none" w="med" len="med"/>
                      <a:tailEnd type="none" w="med" len="med"/>
                    </a:lnB>
                    <a:noFill/>
                  </a:tcPr>
                </a:tc>
                <a:tc>
                  <a:txBody>
                    <a:bodyPr/>
                    <a:lstStyle/>
                    <a:p>
                      <a:pPr algn="l" fontAlgn="t">
                        <a:buNone/>
                      </a:pPr>
                      <a:r>
                        <a:rPr lang="en-GB" sz="1400">
                          <a:effectLst/>
                        </a:rPr>
                        <a:t>1 May 2026</a:t>
                      </a:r>
                    </a:p>
                  </a:txBody>
                  <a:tcPr marL="71333" marR="71333" marT="35667" marB="35667">
                    <a:lnL>
                      <a:noFill/>
                    </a:lnL>
                    <a:lnR>
                      <a:noFill/>
                    </a:lnR>
                    <a:lnT w="12700" cap="flat" cmpd="sng" algn="ctr">
                      <a:solidFill>
                        <a:srgbClr val="D5DADE"/>
                      </a:solidFill>
                      <a:prstDash val="solid"/>
                      <a:round/>
                      <a:headEnd type="none" w="med" len="med"/>
                      <a:tailEnd type="none" w="med" len="med"/>
                    </a:lnT>
                    <a:lnB w="4229" cap="flat" cmpd="sng" algn="ctr">
                      <a:solidFill>
                        <a:srgbClr val="D5DADE"/>
                      </a:solidFill>
                      <a:prstDash val="solid"/>
                      <a:round/>
                      <a:headEnd type="none" w="med" len="med"/>
                      <a:tailEnd type="none" w="med" len="med"/>
                    </a:lnB>
                    <a:noFill/>
                  </a:tcPr>
                </a:tc>
                <a:tc>
                  <a:txBody>
                    <a:bodyPr/>
                    <a:lstStyle/>
                    <a:p>
                      <a:pPr algn="l" fontAlgn="t">
                        <a:buNone/>
                      </a:pPr>
                      <a:r>
                        <a:rPr lang="en-GB" sz="1400" dirty="0">
                          <a:effectLst/>
                        </a:rPr>
                        <a:t>31 May 2026 </a:t>
                      </a:r>
                    </a:p>
                  </a:txBody>
                  <a:tcPr marL="71333" marR="71333" marT="35667" marB="35667">
                    <a:lnL>
                      <a:noFill/>
                    </a:lnL>
                    <a:lnR>
                      <a:noFill/>
                    </a:lnR>
                    <a:lnT w="12700" cap="flat" cmpd="sng" algn="ctr">
                      <a:solidFill>
                        <a:srgbClr val="D5DADE"/>
                      </a:solidFill>
                      <a:prstDash val="solid"/>
                      <a:round/>
                      <a:headEnd type="none" w="med" len="med"/>
                      <a:tailEnd type="none" w="med" len="med"/>
                    </a:lnT>
                    <a:lnB w="4229" cap="flat" cmpd="sng" algn="ctr">
                      <a:solidFill>
                        <a:srgbClr val="D5DADE"/>
                      </a:solidFill>
                      <a:prstDash val="solid"/>
                      <a:round/>
                      <a:headEnd type="none" w="med" len="med"/>
                      <a:tailEnd type="none" w="med" len="med"/>
                    </a:lnB>
                    <a:noFill/>
                  </a:tcPr>
                </a:tc>
                <a:tc>
                  <a:txBody>
                    <a:bodyPr/>
                    <a:lstStyle/>
                    <a:p>
                      <a:pPr algn="l" fontAlgn="t">
                        <a:buNone/>
                      </a:pPr>
                      <a:r>
                        <a:rPr lang="en-GB" sz="1400">
                          <a:effectLst/>
                        </a:rPr>
                        <a:t>31 October 2026</a:t>
                      </a:r>
                    </a:p>
                  </a:txBody>
                  <a:tcPr marL="71333" marR="71333" marT="35667" marB="35667">
                    <a:lnL>
                      <a:noFill/>
                    </a:lnL>
                    <a:lnR>
                      <a:noFill/>
                    </a:lnR>
                    <a:lnT w="12700" cap="flat" cmpd="sng" algn="ctr">
                      <a:solidFill>
                        <a:srgbClr val="D5DADE"/>
                      </a:solidFill>
                      <a:prstDash val="solid"/>
                      <a:round/>
                      <a:headEnd type="none" w="med" len="med"/>
                      <a:tailEnd type="none" w="med" len="med"/>
                    </a:lnT>
                    <a:lnB w="4229" cap="flat" cmpd="sng" algn="ctr">
                      <a:solidFill>
                        <a:srgbClr val="D5DADE"/>
                      </a:solidFill>
                      <a:prstDash val="solid"/>
                      <a:round/>
                      <a:headEnd type="none" w="med" len="med"/>
                      <a:tailEnd type="none" w="med" len="med"/>
                    </a:lnB>
                    <a:noFill/>
                  </a:tcPr>
                </a:tc>
                <a:extLst>
                  <a:ext uri="{0D108BD9-81ED-4DB2-BD59-A6C34878D82A}">
                    <a16:rowId xmlns:a16="http://schemas.microsoft.com/office/drawing/2014/main" val="876083701"/>
                  </a:ext>
                </a:extLst>
              </a:tr>
              <a:tr h="694321">
                <a:tc>
                  <a:txBody>
                    <a:bodyPr/>
                    <a:lstStyle/>
                    <a:p>
                      <a:pPr algn="l" fontAlgn="t">
                        <a:buNone/>
                      </a:pPr>
                      <a:r>
                        <a:rPr lang="en-GB" sz="1400">
                          <a:effectLst/>
                        </a:rPr>
                        <a:t>May 2026</a:t>
                      </a:r>
                    </a:p>
                  </a:txBody>
                  <a:tcPr marL="71333" marR="71333" marT="35667" marB="35667">
                    <a:lnL>
                      <a:noFill/>
                    </a:lnL>
                    <a:lnR>
                      <a:noFill/>
                    </a:lnR>
                    <a:lnT w="4229" cap="flat" cmpd="sng" algn="ctr">
                      <a:solidFill>
                        <a:srgbClr val="D5DADE"/>
                      </a:solidFill>
                      <a:prstDash val="solid"/>
                      <a:round/>
                      <a:headEnd type="none" w="med" len="med"/>
                      <a:tailEnd type="none" w="med" len="med"/>
                    </a:lnT>
                    <a:lnB w="4229" cap="flat" cmpd="sng" algn="ctr">
                      <a:solidFill>
                        <a:srgbClr val="D5DADE"/>
                      </a:solidFill>
                      <a:prstDash val="solid"/>
                      <a:round/>
                      <a:headEnd type="none" w="med" len="med"/>
                      <a:tailEnd type="none" w="med" len="med"/>
                    </a:lnB>
                    <a:noFill/>
                  </a:tcPr>
                </a:tc>
                <a:tc>
                  <a:txBody>
                    <a:bodyPr/>
                    <a:lstStyle/>
                    <a:p>
                      <a:pPr algn="l" fontAlgn="t">
                        <a:buNone/>
                      </a:pPr>
                      <a:r>
                        <a:rPr lang="en-GB" sz="1400" dirty="0">
                          <a:effectLst/>
                        </a:rPr>
                        <a:t>1 June 2026</a:t>
                      </a:r>
                    </a:p>
                  </a:txBody>
                  <a:tcPr marL="71333" marR="71333" marT="35667" marB="35667">
                    <a:lnL>
                      <a:noFill/>
                    </a:lnL>
                    <a:lnR>
                      <a:noFill/>
                    </a:lnR>
                    <a:lnT w="4229" cap="flat" cmpd="sng" algn="ctr">
                      <a:solidFill>
                        <a:srgbClr val="D5DADE"/>
                      </a:solidFill>
                      <a:prstDash val="solid"/>
                      <a:round/>
                      <a:headEnd type="none" w="med" len="med"/>
                      <a:tailEnd type="none" w="med" len="med"/>
                    </a:lnT>
                    <a:lnB w="4229" cap="flat" cmpd="sng" algn="ctr">
                      <a:solidFill>
                        <a:srgbClr val="D5DADE"/>
                      </a:solidFill>
                      <a:prstDash val="solid"/>
                      <a:round/>
                      <a:headEnd type="none" w="med" len="med"/>
                      <a:tailEnd type="none" w="med" len="med"/>
                    </a:lnB>
                    <a:noFill/>
                  </a:tcPr>
                </a:tc>
                <a:tc>
                  <a:txBody>
                    <a:bodyPr/>
                    <a:lstStyle/>
                    <a:p>
                      <a:pPr algn="l" fontAlgn="t">
                        <a:buNone/>
                      </a:pPr>
                      <a:r>
                        <a:rPr lang="en-GB" sz="1400">
                          <a:effectLst/>
                        </a:rPr>
                        <a:t>30 June 2026</a:t>
                      </a:r>
                    </a:p>
                  </a:txBody>
                  <a:tcPr marL="71333" marR="71333" marT="35667" marB="35667">
                    <a:lnL>
                      <a:noFill/>
                    </a:lnL>
                    <a:lnR>
                      <a:noFill/>
                    </a:lnR>
                    <a:lnT w="4229" cap="flat" cmpd="sng" algn="ctr">
                      <a:solidFill>
                        <a:srgbClr val="D5DADE"/>
                      </a:solidFill>
                      <a:prstDash val="solid"/>
                      <a:round/>
                      <a:headEnd type="none" w="med" len="med"/>
                      <a:tailEnd type="none" w="med" len="med"/>
                    </a:lnT>
                    <a:lnB w="4229" cap="flat" cmpd="sng" algn="ctr">
                      <a:solidFill>
                        <a:srgbClr val="D5DADE"/>
                      </a:solidFill>
                      <a:prstDash val="solid"/>
                      <a:round/>
                      <a:headEnd type="none" w="med" len="med"/>
                      <a:tailEnd type="none" w="med" len="med"/>
                    </a:lnB>
                    <a:noFill/>
                  </a:tcPr>
                </a:tc>
                <a:tc>
                  <a:txBody>
                    <a:bodyPr/>
                    <a:lstStyle/>
                    <a:p>
                      <a:pPr algn="l" fontAlgn="t">
                        <a:buNone/>
                      </a:pPr>
                      <a:r>
                        <a:rPr lang="en-GB" sz="1400">
                          <a:effectLst/>
                        </a:rPr>
                        <a:t>30 November 2026</a:t>
                      </a:r>
                    </a:p>
                  </a:txBody>
                  <a:tcPr marL="71333" marR="71333" marT="35667" marB="35667">
                    <a:lnL>
                      <a:noFill/>
                    </a:lnL>
                    <a:lnR>
                      <a:noFill/>
                    </a:lnR>
                    <a:lnT w="4229" cap="flat" cmpd="sng" algn="ctr">
                      <a:solidFill>
                        <a:srgbClr val="D5DADE"/>
                      </a:solidFill>
                      <a:prstDash val="solid"/>
                      <a:round/>
                      <a:headEnd type="none" w="med" len="med"/>
                      <a:tailEnd type="none" w="med" len="med"/>
                    </a:lnT>
                    <a:lnB w="4229" cap="flat" cmpd="sng" algn="ctr">
                      <a:solidFill>
                        <a:srgbClr val="D5DADE"/>
                      </a:solidFill>
                      <a:prstDash val="solid"/>
                      <a:round/>
                      <a:headEnd type="none" w="med" len="med"/>
                      <a:tailEnd type="none" w="med" len="med"/>
                    </a:lnB>
                    <a:noFill/>
                  </a:tcPr>
                </a:tc>
                <a:extLst>
                  <a:ext uri="{0D108BD9-81ED-4DB2-BD59-A6C34878D82A}">
                    <a16:rowId xmlns:a16="http://schemas.microsoft.com/office/drawing/2014/main" val="4137426744"/>
                  </a:ext>
                </a:extLst>
              </a:tr>
              <a:tr h="694321">
                <a:tc>
                  <a:txBody>
                    <a:bodyPr/>
                    <a:lstStyle/>
                    <a:p>
                      <a:pPr algn="l" fontAlgn="t">
                        <a:buNone/>
                      </a:pPr>
                      <a:r>
                        <a:rPr lang="en-GB" sz="1400">
                          <a:effectLst/>
                        </a:rPr>
                        <a:t>June 2026</a:t>
                      </a:r>
                    </a:p>
                  </a:txBody>
                  <a:tcPr marL="71333" marR="71333" marT="35667" marB="35667">
                    <a:lnL>
                      <a:noFill/>
                    </a:lnL>
                    <a:lnR>
                      <a:noFill/>
                    </a:lnR>
                    <a:lnT w="4229" cap="flat" cmpd="sng" algn="ctr">
                      <a:solidFill>
                        <a:srgbClr val="D5DADE"/>
                      </a:solidFill>
                      <a:prstDash val="solid"/>
                      <a:round/>
                      <a:headEnd type="none" w="med" len="med"/>
                      <a:tailEnd type="none" w="med" len="med"/>
                    </a:lnT>
                    <a:lnB>
                      <a:noFill/>
                    </a:lnB>
                    <a:noFill/>
                  </a:tcPr>
                </a:tc>
                <a:tc>
                  <a:txBody>
                    <a:bodyPr/>
                    <a:lstStyle/>
                    <a:p>
                      <a:pPr algn="l" fontAlgn="t">
                        <a:buNone/>
                      </a:pPr>
                      <a:r>
                        <a:rPr lang="en-GB" sz="1400" dirty="0">
                          <a:effectLst/>
                        </a:rPr>
                        <a:t>1 July 2026</a:t>
                      </a:r>
                    </a:p>
                  </a:txBody>
                  <a:tcPr marL="71333" marR="71333" marT="35667" marB="35667">
                    <a:lnL>
                      <a:noFill/>
                    </a:lnL>
                    <a:lnR>
                      <a:noFill/>
                    </a:lnR>
                    <a:lnT w="4229" cap="flat" cmpd="sng" algn="ctr">
                      <a:solidFill>
                        <a:srgbClr val="D5DADE"/>
                      </a:solidFill>
                      <a:prstDash val="solid"/>
                      <a:round/>
                      <a:headEnd type="none" w="med" len="med"/>
                      <a:tailEnd type="none" w="med" len="med"/>
                    </a:lnT>
                    <a:lnB>
                      <a:noFill/>
                    </a:lnB>
                    <a:noFill/>
                  </a:tcPr>
                </a:tc>
                <a:tc>
                  <a:txBody>
                    <a:bodyPr/>
                    <a:lstStyle/>
                    <a:p>
                      <a:pPr algn="l" fontAlgn="t">
                        <a:buNone/>
                      </a:pPr>
                      <a:r>
                        <a:rPr lang="en-GB" sz="1400" dirty="0">
                          <a:effectLst/>
                        </a:rPr>
                        <a:t>31 July 2026</a:t>
                      </a:r>
                    </a:p>
                  </a:txBody>
                  <a:tcPr marL="71333" marR="71333" marT="35667" marB="35667">
                    <a:lnL>
                      <a:noFill/>
                    </a:lnL>
                    <a:lnR>
                      <a:noFill/>
                    </a:lnR>
                    <a:lnT w="4229" cap="flat" cmpd="sng" algn="ctr">
                      <a:solidFill>
                        <a:srgbClr val="D5DADE"/>
                      </a:solidFill>
                      <a:prstDash val="solid"/>
                      <a:round/>
                      <a:headEnd type="none" w="med" len="med"/>
                      <a:tailEnd type="none" w="med" len="med"/>
                    </a:lnT>
                    <a:lnB>
                      <a:noFill/>
                    </a:lnB>
                    <a:noFill/>
                  </a:tcPr>
                </a:tc>
                <a:tc>
                  <a:txBody>
                    <a:bodyPr/>
                    <a:lstStyle/>
                    <a:p>
                      <a:pPr algn="l" fontAlgn="t">
                        <a:buNone/>
                      </a:pPr>
                      <a:r>
                        <a:rPr lang="en-GB" sz="1400" dirty="0">
                          <a:effectLst/>
                        </a:rPr>
                        <a:t>31 December 2026 </a:t>
                      </a:r>
                    </a:p>
                  </a:txBody>
                  <a:tcPr marL="71333" marR="71333" marT="35667" marB="35667">
                    <a:lnL>
                      <a:noFill/>
                    </a:lnL>
                    <a:lnR>
                      <a:noFill/>
                    </a:lnR>
                    <a:lnT w="4229" cap="flat" cmpd="sng" algn="ctr">
                      <a:solidFill>
                        <a:srgbClr val="D5DADE"/>
                      </a:solidFill>
                      <a:prstDash val="solid"/>
                      <a:round/>
                      <a:headEnd type="none" w="med" len="med"/>
                      <a:tailEnd type="none" w="med" len="med"/>
                    </a:lnT>
                    <a:lnB>
                      <a:noFill/>
                    </a:lnB>
                    <a:noFill/>
                  </a:tcPr>
                </a:tc>
                <a:extLst>
                  <a:ext uri="{0D108BD9-81ED-4DB2-BD59-A6C34878D82A}">
                    <a16:rowId xmlns:a16="http://schemas.microsoft.com/office/drawing/2014/main" val="83003607"/>
                  </a:ext>
                </a:extLst>
              </a:tr>
            </a:tbl>
          </a:graphicData>
        </a:graphic>
      </p:graphicFrame>
    </p:spTree>
    <p:extLst>
      <p:ext uri="{BB962C8B-B14F-4D97-AF65-F5344CB8AC3E}">
        <p14:creationId xmlns:p14="http://schemas.microsoft.com/office/powerpoint/2010/main" val="933836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4C5130-C320-D6E7-95BE-77C4A3BE212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4C7FF59-9114-0D65-1680-8D2ED8D77F47}"/>
              </a:ext>
            </a:extLst>
          </p:cNvPr>
          <p:cNvSpPr>
            <a:spLocks noGrp="1"/>
          </p:cNvSpPr>
          <p:nvPr>
            <p:ph type="title"/>
          </p:nvPr>
        </p:nvSpPr>
        <p:spPr>
          <a:xfrm>
            <a:off x="460586" y="414734"/>
            <a:ext cx="11318705" cy="865186"/>
          </a:xfrm>
        </p:spPr>
        <p:txBody>
          <a:bodyPr/>
          <a:lstStyle/>
          <a:p>
            <a:r>
              <a:rPr lang="en-GB" dirty="0"/>
              <a:t> Submission timetable</a:t>
            </a:r>
          </a:p>
        </p:txBody>
      </p:sp>
      <p:sp>
        <p:nvSpPr>
          <p:cNvPr id="5" name="TextBox 4">
            <a:extLst>
              <a:ext uri="{FF2B5EF4-FFF2-40B4-BE49-F238E27FC236}">
                <a16:creationId xmlns:a16="http://schemas.microsoft.com/office/drawing/2014/main" id="{25896291-95C8-0565-6E34-2F66DC69BFE0}"/>
              </a:ext>
            </a:extLst>
          </p:cNvPr>
          <p:cNvSpPr txBox="1"/>
          <p:nvPr/>
        </p:nvSpPr>
        <p:spPr>
          <a:xfrm>
            <a:off x="460587" y="1393675"/>
            <a:ext cx="11487573" cy="4801314"/>
          </a:xfrm>
          <a:prstGeom prst="rect">
            <a:avLst/>
          </a:prstGeom>
          <a:noFill/>
        </p:spPr>
        <p:txBody>
          <a:bodyPr wrap="square">
            <a:spAutoFit/>
          </a:bodyPr>
          <a:lstStyle/>
          <a:p>
            <a:endParaRPr lang="en-GB" dirty="0"/>
          </a:p>
          <a:p>
            <a:r>
              <a:rPr lang="en-GB" dirty="0"/>
              <a:t>During the submission window, providers can make as many submissions as are needed.</a:t>
            </a:r>
          </a:p>
          <a:p>
            <a:endParaRPr lang="en-GB" dirty="0"/>
          </a:p>
          <a:p>
            <a:r>
              <a:rPr lang="en-GB" dirty="0"/>
              <a:t>Submissions ahead of the provisional processing deadline are strongly encouraged to enable timely data to be available for operational decision making and planning purposes.</a:t>
            </a:r>
          </a:p>
          <a:p>
            <a:endParaRPr lang="en-GB" dirty="0"/>
          </a:p>
          <a:p>
            <a:r>
              <a:rPr lang="en-GB" dirty="0"/>
              <a:t>No requirement for providers to do any further submissions after provisional processing if the quality of their existing submission is sufficient and no data has changed.</a:t>
            </a:r>
          </a:p>
          <a:p>
            <a:endParaRPr lang="en-GB" dirty="0"/>
          </a:p>
          <a:p>
            <a:r>
              <a:rPr lang="en-GB" dirty="0"/>
              <a:t>Any files submitted to and accepted by NDIT overwrite previously submitted files for DIDS v2.0 data.  </a:t>
            </a:r>
          </a:p>
          <a:p>
            <a:endParaRPr lang="en-GB" dirty="0"/>
          </a:p>
          <a:p>
            <a:r>
              <a:rPr lang="en-GB" dirty="0"/>
              <a:t>Imperative that providers thoroughly check their data submission, as there are no opportunities to re-submit data for a time period once the submission window has closed.</a:t>
            </a:r>
          </a:p>
          <a:p>
            <a:endParaRPr lang="en-GB" dirty="0"/>
          </a:p>
          <a:p>
            <a:r>
              <a:rPr lang="en-GB" dirty="0"/>
              <a:t>NHS England will use the ‘last good file’ that passed validation, by either the provisional processing deadline or once the submission deadline window has closed, for national analysis and reporting.</a:t>
            </a:r>
          </a:p>
          <a:p>
            <a:endParaRPr lang="en-GB" dirty="0"/>
          </a:p>
        </p:txBody>
      </p:sp>
    </p:spTree>
    <p:extLst>
      <p:ext uri="{BB962C8B-B14F-4D97-AF65-F5344CB8AC3E}">
        <p14:creationId xmlns:p14="http://schemas.microsoft.com/office/powerpoint/2010/main" val="3649477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EBCC83-37B4-A6C4-B80C-F5EFF89BBA79}"/>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9F96DDE4-CBF6-4BE8-9E74-ACA1AC98067A}"/>
              </a:ext>
            </a:extLst>
          </p:cNvPr>
          <p:cNvSpPr>
            <a:spLocks noGrp="1"/>
          </p:cNvSpPr>
          <p:nvPr>
            <p:ph type="title"/>
          </p:nvPr>
        </p:nvSpPr>
        <p:spPr/>
        <p:txBody>
          <a:bodyPr>
            <a:normAutofit/>
          </a:bodyPr>
          <a:lstStyle/>
          <a:p>
            <a:pPr>
              <a:spcAft>
                <a:spcPts val="600"/>
              </a:spcAft>
              <a:buClr>
                <a:schemeClr val="tx1"/>
              </a:buClr>
              <a:defRPr/>
            </a:pPr>
            <a:r>
              <a:rPr lang="en-GB" sz="3200" dirty="0"/>
              <a:t>Wider supplier and provider engagement</a:t>
            </a:r>
            <a:endParaRPr kumimoji="0" lang="en-GB" sz="3200" b="1" i="0" u="none" strike="noStrike" cap="none" spc="0" normalizeH="0" baseline="0" noProof="0" dirty="0">
              <a:ln>
                <a:noFill/>
              </a:ln>
              <a:effectLst/>
              <a:uLnTx/>
              <a:uFillTx/>
            </a:endParaRPr>
          </a:p>
        </p:txBody>
      </p:sp>
      <p:sp>
        <p:nvSpPr>
          <p:cNvPr id="12" name="TextBox 11">
            <a:extLst>
              <a:ext uri="{FF2B5EF4-FFF2-40B4-BE49-F238E27FC236}">
                <a16:creationId xmlns:a16="http://schemas.microsoft.com/office/drawing/2014/main" id="{7732BA1F-3110-FA6E-0EB4-174AE642F1EE}"/>
              </a:ext>
            </a:extLst>
          </p:cNvPr>
          <p:cNvSpPr txBox="1"/>
          <p:nvPr/>
        </p:nvSpPr>
        <p:spPr>
          <a:xfrm>
            <a:off x="432000" y="1314448"/>
            <a:ext cx="10400082" cy="960840"/>
          </a:xfrm>
          <a:prstGeom prst="rect">
            <a:avLst/>
          </a:prstGeom>
          <a:noFill/>
          <a:ln>
            <a:noFill/>
          </a:ln>
        </p:spPr>
        <p:txBody>
          <a:bodyPr wrap="square">
            <a:spAutoFit/>
          </a:bodyPr>
          <a:lstStyle/>
          <a:p>
            <a:pPr>
              <a:lnSpc>
                <a:spcPct val="107000"/>
              </a:lnSpc>
              <a:spcAft>
                <a:spcPts val="800"/>
              </a:spcAft>
            </a:pPr>
            <a:endParaRPr lang="en-GB" sz="1300" dirty="0"/>
          </a:p>
          <a:p>
            <a:endParaRPr lang="en-GB" dirty="0">
              <a:highlight>
                <a:srgbClr val="FFFF00"/>
              </a:highlight>
            </a:endParaRPr>
          </a:p>
          <a:p>
            <a:pPr>
              <a:lnSpc>
                <a:spcPct val="107000"/>
              </a:lnSpc>
              <a:spcAft>
                <a:spcPts val="800"/>
              </a:spcAft>
            </a:pPr>
            <a:r>
              <a:rPr lang="en-GB" dirty="0"/>
              <a:t> </a:t>
            </a:r>
          </a:p>
        </p:txBody>
      </p:sp>
      <p:sp>
        <p:nvSpPr>
          <p:cNvPr id="4" name="TextBox 3">
            <a:extLst>
              <a:ext uri="{FF2B5EF4-FFF2-40B4-BE49-F238E27FC236}">
                <a16:creationId xmlns:a16="http://schemas.microsoft.com/office/drawing/2014/main" id="{F2108576-7043-663E-A413-77B12E8DCC91}"/>
              </a:ext>
            </a:extLst>
          </p:cNvPr>
          <p:cNvSpPr txBox="1"/>
          <p:nvPr/>
        </p:nvSpPr>
        <p:spPr>
          <a:xfrm>
            <a:off x="457204" y="1769959"/>
            <a:ext cx="11251092" cy="2369880"/>
          </a:xfrm>
          <a:prstGeom prst="rect">
            <a:avLst/>
          </a:prstGeom>
          <a:noFill/>
        </p:spPr>
        <p:txBody>
          <a:bodyPr wrap="square">
            <a:spAutoFit/>
          </a:bodyPr>
          <a:lstStyle/>
          <a:p>
            <a:r>
              <a:rPr lang="en-GB" dirty="0"/>
              <a:t>Update on wider engagement since last Webinar:</a:t>
            </a:r>
          </a:p>
          <a:p>
            <a:endParaRPr lang="en-GB" dirty="0"/>
          </a:p>
          <a:p>
            <a:r>
              <a:rPr lang="en-GB" dirty="0"/>
              <a:t>System supplier webinar held on 25/11/2025</a:t>
            </a:r>
          </a:p>
          <a:p>
            <a:endParaRPr lang="en-GB" dirty="0"/>
          </a:p>
          <a:p>
            <a:r>
              <a:rPr lang="en-GB" dirty="0"/>
              <a:t>Data Liaison Service have commenced engaging providers on their implementation/readiness </a:t>
            </a:r>
          </a:p>
          <a:p>
            <a:endParaRPr lang="en-GB" sz="2000" dirty="0"/>
          </a:p>
          <a:p>
            <a:endParaRPr lang="en-GB" sz="2000" dirty="0"/>
          </a:p>
          <a:p>
            <a:endParaRPr lang="en-GB" dirty="0"/>
          </a:p>
        </p:txBody>
      </p:sp>
    </p:spTree>
    <p:extLst>
      <p:ext uri="{BB962C8B-B14F-4D97-AF65-F5344CB8AC3E}">
        <p14:creationId xmlns:p14="http://schemas.microsoft.com/office/powerpoint/2010/main" val="23131440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EB0498-ED07-D4FB-28B2-994D8F757115}"/>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D0BE4033-9AF0-A3AB-316D-584020D69780}"/>
              </a:ext>
            </a:extLst>
          </p:cNvPr>
          <p:cNvSpPr>
            <a:spLocks noGrp="1"/>
          </p:cNvSpPr>
          <p:nvPr>
            <p:ph type="title"/>
          </p:nvPr>
        </p:nvSpPr>
        <p:spPr/>
        <p:txBody>
          <a:bodyPr>
            <a:normAutofit/>
          </a:bodyPr>
          <a:lstStyle/>
          <a:p>
            <a:pPr>
              <a:spcAft>
                <a:spcPts val="600"/>
              </a:spcAft>
              <a:buClr>
                <a:schemeClr val="tx1"/>
              </a:buClr>
              <a:defRPr/>
            </a:pPr>
            <a:r>
              <a:rPr lang="en-GB" sz="3200" dirty="0"/>
              <a:t>DIDS v2.0 User Guidance</a:t>
            </a:r>
            <a:endParaRPr kumimoji="0" lang="en-GB" sz="3200" b="1" i="0" u="none" strike="noStrike" cap="none" spc="0" normalizeH="0" baseline="0" noProof="0" dirty="0">
              <a:ln>
                <a:noFill/>
              </a:ln>
              <a:effectLst/>
              <a:uLnTx/>
              <a:uFillTx/>
            </a:endParaRPr>
          </a:p>
        </p:txBody>
      </p:sp>
      <p:sp>
        <p:nvSpPr>
          <p:cNvPr id="12" name="TextBox 11">
            <a:extLst>
              <a:ext uri="{FF2B5EF4-FFF2-40B4-BE49-F238E27FC236}">
                <a16:creationId xmlns:a16="http://schemas.microsoft.com/office/drawing/2014/main" id="{79CA9E12-EF5E-6073-93FA-13DE846745BC}"/>
              </a:ext>
            </a:extLst>
          </p:cNvPr>
          <p:cNvSpPr txBox="1"/>
          <p:nvPr/>
        </p:nvSpPr>
        <p:spPr>
          <a:xfrm>
            <a:off x="432000" y="1314448"/>
            <a:ext cx="10400082" cy="960840"/>
          </a:xfrm>
          <a:prstGeom prst="rect">
            <a:avLst/>
          </a:prstGeom>
          <a:noFill/>
          <a:ln>
            <a:noFill/>
          </a:ln>
        </p:spPr>
        <p:txBody>
          <a:bodyPr wrap="square">
            <a:spAutoFit/>
          </a:bodyPr>
          <a:lstStyle/>
          <a:p>
            <a:pPr>
              <a:lnSpc>
                <a:spcPct val="107000"/>
              </a:lnSpc>
              <a:spcAft>
                <a:spcPts val="800"/>
              </a:spcAft>
            </a:pPr>
            <a:endParaRPr lang="en-GB" sz="1300" dirty="0"/>
          </a:p>
          <a:p>
            <a:endParaRPr lang="en-GB" dirty="0">
              <a:highlight>
                <a:srgbClr val="FFFF00"/>
              </a:highlight>
            </a:endParaRPr>
          </a:p>
          <a:p>
            <a:pPr>
              <a:lnSpc>
                <a:spcPct val="107000"/>
              </a:lnSpc>
              <a:spcAft>
                <a:spcPts val="800"/>
              </a:spcAft>
            </a:pPr>
            <a:r>
              <a:rPr lang="en-GB" dirty="0"/>
              <a:t> </a:t>
            </a:r>
          </a:p>
        </p:txBody>
      </p:sp>
      <p:sp>
        <p:nvSpPr>
          <p:cNvPr id="3" name="TextBox 2">
            <a:extLst>
              <a:ext uri="{FF2B5EF4-FFF2-40B4-BE49-F238E27FC236}">
                <a16:creationId xmlns:a16="http://schemas.microsoft.com/office/drawing/2014/main" id="{D8E2A4D9-3607-3DB0-71D2-B2A756FEECA2}"/>
              </a:ext>
            </a:extLst>
          </p:cNvPr>
          <p:cNvSpPr txBox="1"/>
          <p:nvPr/>
        </p:nvSpPr>
        <p:spPr>
          <a:xfrm>
            <a:off x="589280" y="1728599"/>
            <a:ext cx="10539307" cy="4247317"/>
          </a:xfrm>
          <a:prstGeom prst="rect">
            <a:avLst/>
          </a:prstGeom>
          <a:noFill/>
        </p:spPr>
        <p:txBody>
          <a:bodyPr wrap="square">
            <a:spAutoFit/>
          </a:bodyPr>
          <a:lstStyle/>
          <a:p>
            <a:r>
              <a:rPr lang="en-GB" dirty="0"/>
              <a:t>Guidance has been published in draft at </a:t>
            </a:r>
            <a:r>
              <a:rPr lang="en-GB" u="sng" dirty="0">
                <a:hlinkClick r:id="rId3"/>
              </a:rPr>
              <a:t>Diagnostic Imaging Data Set (DIDS) implementation tools and guidance - NHS England Digital</a:t>
            </a:r>
            <a:endParaRPr lang="en-GB" dirty="0"/>
          </a:p>
          <a:p>
            <a:endParaRPr lang="en-GB" dirty="0"/>
          </a:p>
          <a:p>
            <a:r>
              <a:rPr lang="en-GB" dirty="0"/>
              <a:t>This is a mature draft which we believe will be useful guidance to providers, suppliers and other stakeholders.</a:t>
            </a:r>
          </a:p>
          <a:p>
            <a:endParaRPr lang="en-GB" dirty="0"/>
          </a:p>
          <a:p>
            <a:r>
              <a:rPr lang="en-GB" dirty="0"/>
              <a:t>Please review this and provide feedback:</a:t>
            </a:r>
          </a:p>
          <a:p>
            <a:pPr marL="342900" indent="-342900">
              <a:buAutoNum type="alphaUcParenR"/>
            </a:pPr>
            <a:r>
              <a:rPr lang="en-GB" dirty="0"/>
              <a:t>Are any aspects unclear?</a:t>
            </a:r>
          </a:p>
          <a:p>
            <a:pPr marL="342900" indent="-342900">
              <a:buAutoNum type="alphaUcParenR"/>
            </a:pPr>
            <a:r>
              <a:rPr lang="en-GB" dirty="0"/>
              <a:t>Is anything missing?</a:t>
            </a:r>
          </a:p>
          <a:p>
            <a:pPr marL="342900" indent="-342900">
              <a:buAutoNum type="alphaUcParenR"/>
            </a:pPr>
            <a:r>
              <a:rPr lang="en-GB" dirty="0"/>
              <a:t>Are you concerned about the implementation of what is described?</a:t>
            </a:r>
          </a:p>
          <a:p>
            <a:pPr marL="342900" indent="-342900">
              <a:buAutoNum type="alphaUcParenR"/>
            </a:pPr>
            <a:endParaRPr lang="en-GB" dirty="0"/>
          </a:p>
          <a:p>
            <a:pPr marL="342900" indent="-342900">
              <a:buAutoNum type="alphaUcParenR"/>
            </a:pPr>
            <a:endParaRPr lang="en-GB" dirty="0"/>
          </a:p>
          <a:p>
            <a:r>
              <a:rPr lang="en-GB" dirty="0"/>
              <a:t>Please provide feedback by </a:t>
            </a:r>
            <a:r>
              <a:rPr lang="en-GB" b="1" dirty="0"/>
              <a:t>6 January 2026 </a:t>
            </a:r>
            <a:r>
              <a:rPr lang="en-GB" dirty="0"/>
              <a:t>to </a:t>
            </a:r>
            <a:r>
              <a:rPr lang="en-GB" dirty="0">
                <a:latin typeface="Arial" panose="020B0604020202020204" pitchFamily="34" charset="0"/>
                <a:hlinkClick r:id="rId4"/>
              </a:rPr>
              <a:t>dataset.development@nhs.net</a:t>
            </a:r>
            <a:r>
              <a:rPr lang="en-GB" dirty="0">
                <a:latin typeface="Arial" panose="020B0604020202020204" pitchFamily="34" charset="0"/>
              </a:rPr>
              <a:t> </a:t>
            </a:r>
          </a:p>
          <a:p>
            <a:endParaRPr lang="en-GB" dirty="0"/>
          </a:p>
          <a:p>
            <a:r>
              <a:rPr lang="en-GB" dirty="0"/>
              <a:t>Aiming to publish a final version post feedback by 30 January 2026.</a:t>
            </a:r>
          </a:p>
        </p:txBody>
      </p:sp>
    </p:spTree>
    <p:extLst>
      <p:ext uri="{BB962C8B-B14F-4D97-AF65-F5344CB8AC3E}">
        <p14:creationId xmlns:p14="http://schemas.microsoft.com/office/powerpoint/2010/main" val="3986734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3499A9-ADAE-F54A-B49E-F294E7BCE9E8}"/>
              </a:ext>
            </a:extLst>
          </p:cNvPr>
          <p:cNvSpPr>
            <a:spLocks noGrp="1"/>
          </p:cNvSpPr>
          <p:nvPr>
            <p:ph type="ctrTitle"/>
          </p:nvPr>
        </p:nvSpPr>
        <p:spPr>
          <a:xfrm>
            <a:off x="364267" y="2475732"/>
            <a:ext cx="5334318" cy="2507695"/>
          </a:xfrm>
        </p:spPr>
        <p:txBody>
          <a:bodyPr/>
          <a:lstStyle/>
          <a:p>
            <a:r>
              <a:rPr lang="en-GB" sz="4000"/>
              <a:t>National Data Submission Portal (NDSP) &amp;</a:t>
            </a:r>
            <a:br>
              <a:rPr lang="en-GB" sz="4000"/>
            </a:br>
            <a:br>
              <a:rPr lang="en-GB" sz="4000"/>
            </a:br>
            <a:r>
              <a:rPr lang="en-GB" sz="4000"/>
              <a:t>National Data Integration Tenant (NDIT)</a:t>
            </a:r>
          </a:p>
        </p:txBody>
      </p:sp>
      <p:sp>
        <p:nvSpPr>
          <p:cNvPr id="3" name="Subtitle 2">
            <a:extLst>
              <a:ext uri="{FF2B5EF4-FFF2-40B4-BE49-F238E27FC236}">
                <a16:creationId xmlns:a16="http://schemas.microsoft.com/office/drawing/2014/main" id="{2AB96998-8BA0-CF4D-B57F-DEBCAD1141C5}"/>
              </a:ext>
            </a:extLst>
          </p:cNvPr>
          <p:cNvSpPr>
            <a:spLocks noGrp="1"/>
          </p:cNvSpPr>
          <p:nvPr>
            <p:ph type="subTitle" idx="1"/>
          </p:nvPr>
        </p:nvSpPr>
        <p:spPr>
          <a:xfrm>
            <a:off x="364267" y="5752842"/>
            <a:ext cx="7973051" cy="1024967"/>
          </a:xfrm>
        </p:spPr>
        <p:txBody>
          <a:bodyPr vert="horz" lIns="0" tIns="0" rIns="0" bIns="0" rtlCol="0" anchor="t">
            <a:normAutofit/>
          </a:bodyPr>
          <a:lstStyle/>
          <a:p>
            <a:r>
              <a:rPr lang="en-GB" b="1" dirty="0"/>
              <a:t>Robyn McNally &amp; Sarah Thew</a:t>
            </a:r>
          </a:p>
        </p:txBody>
      </p:sp>
      <p:sp>
        <p:nvSpPr>
          <p:cNvPr id="9" name="Text Placeholder 8">
            <a:extLst>
              <a:ext uri="{FF2B5EF4-FFF2-40B4-BE49-F238E27FC236}">
                <a16:creationId xmlns:a16="http://schemas.microsoft.com/office/drawing/2014/main" id="{E4F63B5F-2944-6B41-9332-74DB2CCA6FCA}"/>
              </a:ext>
            </a:extLst>
          </p:cNvPr>
          <p:cNvSpPr>
            <a:spLocks noGrp="1"/>
          </p:cNvSpPr>
          <p:nvPr>
            <p:ph type="body" sz="quarter" idx="13"/>
          </p:nvPr>
        </p:nvSpPr>
        <p:spPr>
          <a:xfrm>
            <a:off x="364267" y="6265326"/>
            <a:ext cx="6259513" cy="592674"/>
          </a:xfrm>
        </p:spPr>
        <p:txBody>
          <a:bodyPr>
            <a:normAutofit/>
          </a:bodyPr>
          <a:lstStyle/>
          <a:p>
            <a:pPr>
              <a:lnSpc>
                <a:spcPct val="120000"/>
              </a:lnSpc>
            </a:pPr>
            <a:r>
              <a:rPr lang="en-GB"/>
              <a:t>October 2025</a:t>
            </a:r>
            <a:endParaRPr lang="en-GB" b="1"/>
          </a:p>
        </p:txBody>
      </p:sp>
    </p:spTree>
    <p:extLst>
      <p:ext uri="{BB962C8B-B14F-4D97-AF65-F5344CB8AC3E}">
        <p14:creationId xmlns:p14="http://schemas.microsoft.com/office/powerpoint/2010/main" val="3830231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D49543E-3A79-0FBD-B0C9-8C5DBE8D3390}"/>
              </a:ext>
            </a:extLst>
          </p:cNvPr>
          <p:cNvSpPr>
            <a:spLocks noGrp="1"/>
          </p:cNvSpPr>
          <p:nvPr>
            <p:ph type="body" sz="quarter" idx="14"/>
          </p:nvPr>
        </p:nvSpPr>
        <p:spPr>
          <a:xfrm>
            <a:off x="882932" y="2520000"/>
            <a:ext cx="6948488" cy="1964914"/>
          </a:xfrm>
        </p:spPr>
        <p:txBody>
          <a:bodyPr/>
          <a:lstStyle/>
          <a:p>
            <a:pPr>
              <a:lnSpc>
                <a:spcPct val="100000"/>
              </a:lnSpc>
            </a:pPr>
            <a:r>
              <a:rPr lang="en-GB" sz="2400" b="0"/>
              <a:t>The </a:t>
            </a:r>
            <a:r>
              <a:rPr lang="en-GB" sz="2400"/>
              <a:t>National Data Integration Tenant (NDIT) </a:t>
            </a:r>
            <a:r>
              <a:rPr lang="en-GB" sz="2400" b="0"/>
              <a:t>will be the secure national safe haven for data collection, processing and management for NHS England, including for the processing of identifiable data.</a:t>
            </a:r>
          </a:p>
        </p:txBody>
      </p:sp>
    </p:spTree>
    <p:extLst>
      <p:ext uri="{BB962C8B-B14F-4D97-AF65-F5344CB8AC3E}">
        <p14:creationId xmlns:p14="http://schemas.microsoft.com/office/powerpoint/2010/main" val="1848328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A43B7F-34FA-D85D-9BC4-D15BA0B411EB}"/>
            </a:ext>
          </a:extLst>
        </p:cNvPr>
        <p:cNvGrpSpPr/>
        <p:nvPr/>
      </p:nvGrpSpPr>
      <p:grpSpPr>
        <a:xfrm>
          <a:off x="0" y="0"/>
          <a:ext cx="0" cy="0"/>
          <a:chOff x="0" y="0"/>
          <a:chExt cx="0" cy="0"/>
        </a:xfrm>
      </p:grpSpPr>
      <p:sp>
        <p:nvSpPr>
          <p:cNvPr id="17" name="Title 4">
            <a:extLst>
              <a:ext uri="{FF2B5EF4-FFF2-40B4-BE49-F238E27FC236}">
                <a16:creationId xmlns:a16="http://schemas.microsoft.com/office/drawing/2014/main" id="{81DC40DB-B3CC-6858-5E7B-85650D84F0AB}"/>
              </a:ext>
            </a:extLst>
          </p:cNvPr>
          <p:cNvSpPr>
            <a:spLocks noGrp="1"/>
          </p:cNvSpPr>
          <p:nvPr>
            <p:ph type="title"/>
          </p:nvPr>
        </p:nvSpPr>
        <p:spPr>
          <a:xfrm>
            <a:off x="432000" y="432000"/>
            <a:ext cx="11404154" cy="865186"/>
          </a:xfrm>
        </p:spPr>
        <p:txBody>
          <a:bodyPr/>
          <a:lstStyle/>
          <a:p>
            <a:r>
              <a:rPr lang="en-GB"/>
              <a:t>National Data Integration Tenant (NDIT)</a:t>
            </a:r>
            <a:endParaRPr lang="en-GB" spc="-40"/>
          </a:p>
        </p:txBody>
      </p:sp>
      <p:sp>
        <p:nvSpPr>
          <p:cNvPr id="5" name="Content Placeholder 4">
            <a:extLst>
              <a:ext uri="{FF2B5EF4-FFF2-40B4-BE49-F238E27FC236}">
                <a16:creationId xmlns:a16="http://schemas.microsoft.com/office/drawing/2014/main" id="{1C46E6DF-1610-A1AD-C3F7-80BDC91DFCB2}"/>
              </a:ext>
            </a:extLst>
          </p:cNvPr>
          <p:cNvSpPr>
            <a:spLocks noGrp="1"/>
          </p:cNvSpPr>
          <p:nvPr>
            <p:ph idx="1"/>
          </p:nvPr>
        </p:nvSpPr>
        <p:spPr>
          <a:xfrm>
            <a:off x="432000" y="1406014"/>
            <a:ext cx="11088000" cy="5161934"/>
          </a:xfrm>
        </p:spPr>
        <p:txBody>
          <a:bodyPr>
            <a:normAutofit fontScale="92500"/>
          </a:bodyPr>
          <a:lstStyle/>
          <a:p>
            <a:pPr marL="457200" indent="-457200">
              <a:lnSpc>
                <a:spcPct val="120000"/>
              </a:lnSpc>
              <a:buFont typeface="Arial" panose="020B0604020202020204" pitchFamily="34" charset="0"/>
              <a:buChar char="•"/>
            </a:pPr>
            <a:r>
              <a:rPr lang="en-GB" sz="3200"/>
              <a:t>NDIT forms a core part of the NHS England’s national data infrastructure, utilising Palantir Foundry technology and tooling.</a:t>
            </a:r>
          </a:p>
          <a:p>
            <a:pPr marL="457200" indent="-457200">
              <a:lnSpc>
                <a:spcPct val="120000"/>
              </a:lnSpc>
              <a:buFont typeface="Arial" panose="020B0604020202020204" pitchFamily="34" charset="0"/>
              <a:buChar char="•"/>
            </a:pPr>
            <a:r>
              <a:rPr lang="en-GB" sz="3200" kern="100">
                <a:effectLst/>
                <a:latin typeface="Arial" panose="020B0604020202020204" pitchFamily="34" charset="0"/>
                <a:ea typeface="Aptos" panose="020B0004020202020204" pitchFamily="34" charset="0"/>
                <a:cs typeface="Arial" panose="020B0604020202020204" pitchFamily="34" charset="0"/>
              </a:rPr>
              <a:t>NHS England remains the data controller or processor for all data within NDIT, following all legal and governance standards.</a:t>
            </a:r>
            <a:endParaRPr lang="en-GB" sz="3200"/>
          </a:p>
          <a:p>
            <a:pPr marL="457200" indent="-457200">
              <a:lnSpc>
                <a:spcPct val="120000"/>
              </a:lnSpc>
              <a:buFont typeface="Arial" panose="020B0604020202020204" pitchFamily="34" charset="0"/>
              <a:buChar char="•"/>
            </a:pPr>
            <a:r>
              <a:rPr lang="en-GB" sz="3200"/>
              <a:t>Over time, NDIT will replace other NHS England data collection, processing and management platforms and products, becoming the single ‘national safe haven for data’.</a:t>
            </a:r>
          </a:p>
          <a:p>
            <a:pPr marL="342900" indent="-342900">
              <a:lnSpc>
                <a:spcPct val="120000"/>
              </a:lnSpc>
              <a:buFont typeface="Arial" panose="020B0604020202020204" pitchFamily="34" charset="0"/>
              <a:buChar char="•"/>
            </a:pPr>
            <a:endParaRPr lang="en-GB" sz="2400"/>
          </a:p>
        </p:txBody>
      </p:sp>
    </p:spTree>
    <p:extLst>
      <p:ext uri="{BB962C8B-B14F-4D97-AF65-F5344CB8AC3E}">
        <p14:creationId xmlns:p14="http://schemas.microsoft.com/office/powerpoint/2010/main" val="4173670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C1DB48-F4FE-E02A-5DF1-4B73AE96507D}"/>
              </a:ext>
            </a:extLst>
          </p:cNvPr>
          <p:cNvSpPr>
            <a:spLocks noGrp="1"/>
          </p:cNvSpPr>
          <p:nvPr>
            <p:ph type="title"/>
          </p:nvPr>
        </p:nvSpPr>
        <p:spPr>
          <a:xfrm>
            <a:off x="630936" y="551422"/>
            <a:ext cx="4762699" cy="1719072"/>
          </a:xfrm>
        </p:spPr>
        <p:txBody>
          <a:bodyPr anchor="b">
            <a:noAutofit/>
          </a:bodyPr>
          <a:lstStyle/>
          <a:p>
            <a:r>
              <a:rPr lang="en-GB" sz="3200" b="1"/>
              <a:t>What will the National Data Submission Portal (NDSP) be? </a:t>
            </a:r>
          </a:p>
        </p:txBody>
      </p:sp>
      <p:sp>
        <p:nvSpPr>
          <p:cNvPr id="3" name="Content Placeholder 2">
            <a:extLst>
              <a:ext uri="{FF2B5EF4-FFF2-40B4-BE49-F238E27FC236}">
                <a16:creationId xmlns:a16="http://schemas.microsoft.com/office/drawing/2014/main" id="{D1DBC924-CCBB-55A8-2762-5CFCD683E138}"/>
              </a:ext>
            </a:extLst>
          </p:cNvPr>
          <p:cNvSpPr>
            <a:spLocks noGrp="1"/>
          </p:cNvSpPr>
          <p:nvPr>
            <p:ph idx="1"/>
          </p:nvPr>
        </p:nvSpPr>
        <p:spPr>
          <a:xfrm>
            <a:off x="630935" y="2445249"/>
            <a:ext cx="5636301" cy="3772671"/>
          </a:xfrm>
        </p:spPr>
        <p:txBody>
          <a:bodyPr anchor="t">
            <a:normAutofit fontScale="92500" lnSpcReduction="10000"/>
          </a:bodyPr>
          <a:lstStyle/>
          <a:p>
            <a:pPr>
              <a:lnSpc>
                <a:spcPct val="150000"/>
              </a:lnSpc>
            </a:pPr>
            <a:r>
              <a:rPr lang="en-GB" sz="1800"/>
              <a:t>A single data submission portal that sits on the NDIT  platform</a:t>
            </a:r>
          </a:p>
          <a:p>
            <a:pPr>
              <a:lnSpc>
                <a:spcPct val="150000"/>
              </a:lnSpc>
            </a:pPr>
            <a:r>
              <a:rPr lang="en-GB" sz="1800"/>
              <a:t>Choice of submission routes </a:t>
            </a:r>
          </a:p>
          <a:p>
            <a:pPr lvl="1">
              <a:lnSpc>
                <a:spcPct val="160000"/>
              </a:lnSpc>
            </a:pPr>
            <a:r>
              <a:rPr lang="en-GB" sz="1400"/>
              <a:t>File upload</a:t>
            </a:r>
          </a:p>
          <a:p>
            <a:pPr lvl="1">
              <a:lnSpc>
                <a:spcPct val="150000"/>
              </a:lnSpc>
            </a:pPr>
            <a:r>
              <a:rPr lang="en-GB" sz="1400"/>
              <a:t>API</a:t>
            </a:r>
          </a:p>
          <a:p>
            <a:pPr lvl="1">
              <a:lnSpc>
                <a:spcPct val="150000"/>
              </a:lnSpc>
            </a:pPr>
            <a:r>
              <a:rPr lang="en-GB" sz="1400"/>
              <a:t>Webform (</a:t>
            </a:r>
            <a:r>
              <a:rPr lang="en-GB" sz="1400" i="1"/>
              <a:t>not applicable for DIDS v2.0)</a:t>
            </a:r>
          </a:p>
          <a:p>
            <a:pPr lvl="1">
              <a:lnSpc>
                <a:spcPct val="150000"/>
              </a:lnSpc>
            </a:pPr>
            <a:r>
              <a:rPr lang="en-GB" sz="1400"/>
              <a:t>FDP Local Tenant (</a:t>
            </a:r>
            <a:r>
              <a:rPr lang="en-GB" sz="1400" i="1"/>
              <a:t>not applicable for DIDS v2.0)</a:t>
            </a:r>
          </a:p>
          <a:p>
            <a:pPr>
              <a:lnSpc>
                <a:spcPct val="150000"/>
              </a:lnSpc>
            </a:pPr>
            <a:r>
              <a:rPr lang="en-GB" sz="1800"/>
              <a:t>Consistent data validation </a:t>
            </a:r>
          </a:p>
          <a:p>
            <a:pPr>
              <a:lnSpc>
                <a:spcPct val="150000"/>
              </a:lnSpc>
            </a:pPr>
            <a:r>
              <a:rPr lang="en-GB" sz="1800"/>
              <a:t>Collection management</a:t>
            </a:r>
          </a:p>
        </p:txBody>
      </p:sp>
      <p:pic>
        <p:nvPicPr>
          <p:cNvPr id="5" name="Picture 4">
            <a:extLst>
              <a:ext uri="{FF2B5EF4-FFF2-40B4-BE49-F238E27FC236}">
                <a16:creationId xmlns:a16="http://schemas.microsoft.com/office/drawing/2014/main" id="{61269320-9D6B-80BD-9A85-C027834C0CEC}"/>
              </a:ext>
            </a:extLst>
          </p:cNvPr>
          <p:cNvPicPr>
            <a:picLocks noChangeAspect="1"/>
          </p:cNvPicPr>
          <p:nvPr/>
        </p:nvPicPr>
        <p:blipFill>
          <a:blip r:embed="rId3"/>
          <a:srcRect b="6216"/>
          <a:stretch>
            <a:fillRect/>
          </a:stretch>
        </p:blipFill>
        <p:spPr>
          <a:xfrm>
            <a:off x="6603011" y="650354"/>
            <a:ext cx="4629605" cy="5231150"/>
          </a:xfrm>
          <a:prstGeom prst="rect">
            <a:avLst/>
          </a:prstGeom>
          <a:ln w="3175">
            <a:solidFill>
              <a:schemeClr val="tx1"/>
            </a:solidFill>
          </a:ln>
        </p:spPr>
      </p:pic>
    </p:spTree>
    <p:extLst>
      <p:ext uri="{BB962C8B-B14F-4D97-AF65-F5344CB8AC3E}">
        <p14:creationId xmlns:p14="http://schemas.microsoft.com/office/powerpoint/2010/main" val="26502130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510436-683A-340F-4363-3D54E53736E9}"/>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A50EFC74-016E-7E88-288B-DDEABF130E4B}"/>
              </a:ext>
            </a:extLst>
          </p:cNvPr>
          <p:cNvSpPr>
            <a:spLocks noGrp="1"/>
          </p:cNvSpPr>
          <p:nvPr>
            <p:ph idx="1"/>
          </p:nvPr>
        </p:nvSpPr>
        <p:spPr>
          <a:xfrm>
            <a:off x="432000" y="1477108"/>
            <a:ext cx="11088000" cy="4750891"/>
          </a:xfrm>
        </p:spPr>
        <p:txBody>
          <a:bodyPr>
            <a:normAutofit fontScale="92500" lnSpcReduction="20000"/>
          </a:bodyPr>
          <a:lstStyle/>
          <a:p>
            <a:r>
              <a:rPr lang="en-GB" sz="1900" dirty="0">
                <a:ea typeface="Calibri" panose="020F0502020204030204" pitchFamily="34" charset="0"/>
                <a:cs typeface="Times New Roman" panose="02020603050405020304" pitchFamily="18" charset="0"/>
              </a:rPr>
              <a:t>This is the third in a series of planned webinars which is relevant to all providers, suppliers and services that are or may be in scope to submit the Diagnostic Imaging Data Set (DIDS). </a:t>
            </a:r>
          </a:p>
          <a:p>
            <a:endParaRPr lang="en-GB" sz="1900" dirty="0">
              <a:ea typeface="Calibri" panose="020F0502020204030204" pitchFamily="34" charset="0"/>
              <a:cs typeface="Times New Roman" panose="02020603050405020304" pitchFamily="18" charset="0"/>
            </a:endParaRPr>
          </a:p>
          <a:p>
            <a:r>
              <a:rPr lang="en-GB" sz="1900" dirty="0">
                <a:ea typeface="Calibri" panose="020F0502020204030204" pitchFamily="34" charset="0"/>
                <a:cs typeface="Times New Roman" panose="02020603050405020304" pitchFamily="18" charset="0"/>
              </a:rPr>
              <a:t>The slides from the first 2 implementation webinars are available here: </a:t>
            </a:r>
            <a:r>
              <a:rPr lang="en-GB" sz="2000" dirty="0">
                <a:hlinkClick r:id="rId3"/>
              </a:rPr>
              <a:t>Diagnostic Imaging Data Set (DIDS) implementation tools and guidance - NHS England Digital</a:t>
            </a:r>
            <a:endParaRPr lang="en-GB" sz="19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Times New Roman" panose="02020603050405020304" pitchFamily="18" charset="0"/>
            </a:endParaRPr>
          </a:p>
          <a:p>
            <a:pPr lvl="0">
              <a:lnSpc>
                <a:spcPct val="115000"/>
              </a:lnSpc>
              <a:spcAft>
                <a:spcPts val="300"/>
              </a:spcAft>
            </a:pPr>
            <a:r>
              <a:rPr lang="en-GB" sz="1900" dirty="0">
                <a:ea typeface="Calibri" panose="020F0502020204030204" pitchFamily="34" charset="0"/>
                <a:cs typeface="Times New Roman" panose="02020603050405020304" pitchFamily="18" charset="0"/>
              </a:rPr>
              <a:t>The target audience for this webinar is:</a:t>
            </a:r>
          </a:p>
          <a:p>
            <a:pPr marL="1028700" lvl="1" indent="-342900">
              <a:lnSpc>
                <a:spcPct val="125000"/>
              </a:lnSpc>
              <a:spcAft>
                <a:spcPts val="300"/>
              </a:spcAft>
            </a:pPr>
            <a:r>
              <a:rPr lang="en-GB" sz="1900" dirty="0">
                <a:ea typeface="Calibri" panose="020F0502020204030204" pitchFamily="34" charset="0"/>
                <a:cs typeface="Calibri" panose="020F0502020204030204" pitchFamily="34" charset="0"/>
              </a:rPr>
              <a:t>All care providers / submitters</a:t>
            </a:r>
          </a:p>
          <a:p>
            <a:pPr marL="1028700" lvl="1" indent="-342900">
              <a:lnSpc>
                <a:spcPct val="125000"/>
              </a:lnSpc>
              <a:spcAft>
                <a:spcPts val="300"/>
              </a:spcAft>
            </a:pPr>
            <a:r>
              <a:rPr lang="en-GB" sz="1900" dirty="0">
                <a:ea typeface="Calibri" panose="020F0502020204030204" pitchFamily="34" charset="0"/>
                <a:cs typeface="Calibri" panose="020F0502020204030204" pitchFamily="34" charset="0"/>
              </a:rPr>
              <a:t>IT system providers</a:t>
            </a:r>
          </a:p>
          <a:p>
            <a:pPr marL="1028700" lvl="1" indent="-342900">
              <a:lnSpc>
                <a:spcPct val="125000"/>
              </a:lnSpc>
              <a:spcAft>
                <a:spcPts val="300"/>
              </a:spcAft>
            </a:pPr>
            <a:r>
              <a:rPr lang="en-GB" sz="1900" dirty="0">
                <a:ea typeface="Calibri" panose="020F0502020204030204" pitchFamily="34" charset="0"/>
                <a:cs typeface="Calibri" panose="020F0502020204030204" pitchFamily="34" charset="0"/>
              </a:rPr>
              <a:t>Other stakeholders with an interest in DIDS data</a:t>
            </a:r>
          </a:p>
          <a:p>
            <a:pPr lvl="0">
              <a:lnSpc>
                <a:spcPct val="115000"/>
              </a:lnSpc>
              <a:spcAft>
                <a:spcPts val="300"/>
              </a:spcAft>
            </a:pPr>
            <a:endParaRPr lang="en-GB" sz="1900" dirty="0">
              <a:highlight>
                <a:srgbClr val="FFFF00"/>
              </a:highlight>
              <a:ea typeface="Calibri" panose="020F0502020204030204" pitchFamily="34" charset="0"/>
              <a:cs typeface="Calibri" panose="020F0502020204030204" pitchFamily="34" charset="0"/>
            </a:endParaRPr>
          </a:p>
          <a:p>
            <a:pPr lvl="0">
              <a:lnSpc>
                <a:spcPct val="115000"/>
              </a:lnSpc>
              <a:spcAft>
                <a:spcPts val="300"/>
              </a:spcAft>
            </a:pPr>
            <a:r>
              <a:rPr lang="en-GB" sz="1900" dirty="0">
                <a:ea typeface="Calibri" panose="020F0502020204030204" pitchFamily="34" charset="0"/>
                <a:cs typeface="Calibri" panose="020F0502020204030204" pitchFamily="34" charset="0"/>
              </a:rPr>
              <a:t>The focus of this webinar will be primarily to go through the Enhanced Technical Output Specification (ETOS) validations and details of the submission files to submit the data (XML Schema and CSV format).</a:t>
            </a:r>
          </a:p>
          <a:p>
            <a:pPr lvl="0">
              <a:lnSpc>
                <a:spcPct val="115000"/>
              </a:lnSpc>
              <a:spcAft>
                <a:spcPts val="300"/>
              </a:spcAft>
            </a:pPr>
            <a:endParaRPr lang="en-GB" sz="1900" dirty="0">
              <a:ea typeface="Calibri" panose="020F0502020204030204" pitchFamily="34" charset="0"/>
              <a:cs typeface="Calibri" panose="020F0502020204030204" pitchFamily="34" charset="0"/>
            </a:endParaRPr>
          </a:p>
          <a:p>
            <a:pPr lvl="0">
              <a:lnSpc>
                <a:spcPct val="115000"/>
              </a:lnSpc>
              <a:spcAft>
                <a:spcPts val="300"/>
              </a:spcAft>
            </a:pPr>
            <a:r>
              <a:rPr lang="en-GB" sz="1900" dirty="0">
                <a:ea typeface="Calibri" panose="020F0502020204030204" pitchFamily="34" charset="0"/>
                <a:cs typeface="Calibri" panose="020F0502020204030204" pitchFamily="34" charset="0"/>
              </a:rPr>
              <a:t>Future webinar dates in 2026 will be announced by the end of January.</a:t>
            </a:r>
          </a:p>
        </p:txBody>
      </p:sp>
      <p:sp>
        <p:nvSpPr>
          <p:cNvPr id="17" name="Title 4">
            <a:extLst>
              <a:ext uri="{FF2B5EF4-FFF2-40B4-BE49-F238E27FC236}">
                <a16:creationId xmlns:a16="http://schemas.microsoft.com/office/drawing/2014/main" id="{4F01BC58-B3FC-49FB-D609-CFD59EF4118F}"/>
              </a:ext>
            </a:extLst>
          </p:cNvPr>
          <p:cNvSpPr>
            <a:spLocks noGrp="1"/>
          </p:cNvSpPr>
          <p:nvPr>
            <p:ph type="title"/>
          </p:nvPr>
        </p:nvSpPr>
        <p:spPr/>
        <p:txBody>
          <a:bodyPr/>
          <a:lstStyle/>
          <a:p>
            <a:r>
              <a:rPr lang="en-GB" spc="-40" dirty="0"/>
              <a:t>Webinars</a:t>
            </a:r>
          </a:p>
        </p:txBody>
      </p:sp>
      <p:pic>
        <p:nvPicPr>
          <p:cNvPr id="3" name="Graphic 2" descr="Group with solid fill">
            <a:extLst>
              <a:ext uri="{FF2B5EF4-FFF2-40B4-BE49-F238E27FC236}">
                <a16:creationId xmlns:a16="http://schemas.microsoft.com/office/drawing/2014/main" id="{F9137395-C7E8-B5D3-7E91-E03F41CBB76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59440" y="432000"/>
            <a:ext cx="914400" cy="914400"/>
          </a:xfrm>
          <a:prstGeom prst="rect">
            <a:avLst/>
          </a:prstGeom>
        </p:spPr>
      </p:pic>
    </p:spTree>
    <p:extLst>
      <p:ext uri="{BB962C8B-B14F-4D97-AF65-F5344CB8AC3E}">
        <p14:creationId xmlns:p14="http://schemas.microsoft.com/office/powerpoint/2010/main" val="6563289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E4E99C-0A0E-541B-7166-96F01A0A2E4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E7D7D63-F5A8-AE73-F3E4-CBE07F0A1893}"/>
              </a:ext>
            </a:extLst>
          </p:cNvPr>
          <p:cNvSpPr>
            <a:spLocks noGrp="1"/>
          </p:cNvSpPr>
          <p:nvPr>
            <p:ph type="title"/>
          </p:nvPr>
        </p:nvSpPr>
        <p:spPr>
          <a:xfrm>
            <a:off x="630936" y="639520"/>
            <a:ext cx="3429000" cy="1719072"/>
          </a:xfrm>
        </p:spPr>
        <p:txBody>
          <a:bodyPr anchor="ctr">
            <a:normAutofit/>
          </a:bodyPr>
          <a:lstStyle/>
          <a:p>
            <a:r>
              <a:rPr lang="en-GB" sz="4800" b="1"/>
              <a:t>Principles </a:t>
            </a:r>
          </a:p>
        </p:txBody>
      </p:sp>
      <p:sp>
        <p:nvSpPr>
          <p:cNvPr id="5" name="Content Placeholder 4">
            <a:extLst>
              <a:ext uri="{FF2B5EF4-FFF2-40B4-BE49-F238E27FC236}">
                <a16:creationId xmlns:a16="http://schemas.microsoft.com/office/drawing/2014/main" id="{9B810048-069C-6A42-2A8F-8583252E2C47}"/>
              </a:ext>
            </a:extLst>
          </p:cNvPr>
          <p:cNvSpPr>
            <a:spLocks noGrp="1"/>
          </p:cNvSpPr>
          <p:nvPr>
            <p:ph idx="1"/>
          </p:nvPr>
        </p:nvSpPr>
        <p:spPr>
          <a:xfrm>
            <a:off x="630936" y="2358592"/>
            <a:ext cx="3429000" cy="3410712"/>
          </a:xfrm>
        </p:spPr>
        <p:txBody>
          <a:bodyPr anchor="t">
            <a:normAutofit/>
          </a:bodyPr>
          <a:lstStyle/>
          <a:p>
            <a:pPr>
              <a:lnSpc>
                <a:spcPct val="150000"/>
              </a:lnSpc>
            </a:pPr>
            <a:r>
              <a:rPr lang="en-GB" sz="2200"/>
              <a:t>Accessible</a:t>
            </a:r>
          </a:p>
          <a:p>
            <a:pPr>
              <a:lnSpc>
                <a:spcPct val="150000"/>
              </a:lnSpc>
            </a:pPr>
            <a:r>
              <a:rPr lang="en-GB" sz="2200"/>
              <a:t>Scalable</a:t>
            </a:r>
          </a:p>
          <a:p>
            <a:pPr>
              <a:lnSpc>
                <a:spcPct val="150000"/>
              </a:lnSpc>
            </a:pPr>
            <a:r>
              <a:rPr lang="en-GB" sz="2200"/>
              <a:t>Secure</a:t>
            </a:r>
          </a:p>
          <a:p>
            <a:pPr>
              <a:lnSpc>
                <a:spcPct val="150000"/>
              </a:lnSpc>
            </a:pPr>
            <a:r>
              <a:rPr lang="en-GB" sz="2200"/>
              <a:t>Reusable components</a:t>
            </a:r>
          </a:p>
          <a:p>
            <a:pPr>
              <a:lnSpc>
                <a:spcPct val="150000"/>
              </a:lnSpc>
            </a:pPr>
            <a:r>
              <a:rPr lang="en-GB" sz="2200"/>
              <a:t>NHS Design System</a:t>
            </a:r>
          </a:p>
        </p:txBody>
      </p:sp>
      <p:pic>
        <p:nvPicPr>
          <p:cNvPr id="6" name="Picture 5">
            <a:extLst>
              <a:ext uri="{FF2B5EF4-FFF2-40B4-BE49-F238E27FC236}">
                <a16:creationId xmlns:a16="http://schemas.microsoft.com/office/drawing/2014/main" id="{05D3481C-060A-9E88-DDE5-2CEE359DA680}"/>
              </a:ext>
            </a:extLst>
          </p:cNvPr>
          <p:cNvPicPr>
            <a:picLocks noChangeAspect="1"/>
          </p:cNvPicPr>
          <p:nvPr/>
        </p:nvPicPr>
        <p:blipFill>
          <a:blip r:embed="rId3"/>
          <a:srcRect t="1452"/>
          <a:stretch>
            <a:fillRect/>
          </a:stretch>
        </p:blipFill>
        <p:spPr>
          <a:xfrm>
            <a:off x="4654296" y="1057734"/>
            <a:ext cx="6903720" cy="4813456"/>
          </a:xfrm>
          <a:prstGeom prst="rect">
            <a:avLst/>
          </a:prstGeom>
          <a:ln w="3175">
            <a:solidFill>
              <a:schemeClr val="tx1"/>
            </a:solidFill>
          </a:ln>
        </p:spPr>
      </p:pic>
    </p:spTree>
    <p:extLst>
      <p:ext uri="{BB962C8B-B14F-4D97-AF65-F5344CB8AC3E}">
        <p14:creationId xmlns:p14="http://schemas.microsoft.com/office/powerpoint/2010/main" val="30115818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518E0B-A26F-E61E-03EA-5BF838861A6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5ECB324-5ACB-7970-34FB-7DD5D95411BF}"/>
              </a:ext>
            </a:extLst>
          </p:cNvPr>
          <p:cNvSpPr>
            <a:spLocks noGrp="1"/>
          </p:cNvSpPr>
          <p:nvPr>
            <p:ph type="title"/>
          </p:nvPr>
        </p:nvSpPr>
        <p:spPr>
          <a:xfrm>
            <a:off x="838200" y="106553"/>
            <a:ext cx="10144874" cy="1719072"/>
          </a:xfrm>
        </p:spPr>
        <p:txBody>
          <a:bodyPr anchor="ctr">
            <a:normAutofit/>
          </a:bodyPr>
          <a:lstStyle/>
          <a:p>
            <a:r>
              <a:rPr lang="en-GB" sz="4800" b="1"/>
              <a:t>NDSP for DIDS v2.0 Roadmap </a:t>
            </a:r>
          </a:p>
        </p:txBody>
      </p:sp>
      <p:graphicFrame>
        <p:nvGraphicFramePr>
          <p:cNvPr id="7" name="Content Placeholder 6">
            <a:extLst>
              <a:ext uri="{FF2B5EF4-FFF2-40B4-BE49-F238E27FC236}">
                <a16:creationId xmlns:a16="http://schemas.microsoft.com/office/drawing/2014/main" id="{22EF84CF-34E1-4CE0-654A-B9F3C3681988}"/>
              </a:ext>
            </a:extLst>
          </p:cNvPr>
          <p:cNvGraphicFramePr>
            <a:graphicFrameLocks noGrp="1"/>
          </p:cNvGraphicFramePr>
          <p:nvPr>
            <p:ph idx="1"/>
          </p:nvPr>
        </p:nvGraphicFramePr>
        <p:xfrm>
          <a:off x="838200" y="1825625"/>
          <a:ext cx="10515600" cy="3479800"/>
        </p:xfrm>
        <a:graphic>
          <a:graphicData uri="http://schemas.openxmlformats.org/drawingml/2006/table">
            <a:tbl>
              <a:tblPr firstRow="1" bandRow="1">
                <a:tableStyleId>{5C22544A-7EE6-4342-B048-85BDC9FD1C3A}</a:tableStyleId>
              </a:tblPr>
              <a:tblGrid>
                <a:gridCol w="2628900">
                  <a:extLst>
                    <a:ext uri="{9D8B030D-6E8A-4147-A177-3AD203B41FA5}">
                      <a16:colId xmlns:a16="http://schemas.microsoft.com/office/drawing/2014/main" val="930108877"/>
                    </a:ext>
                  </a:extLst>
                </a:gridCol>
                <a:gridCol w="2628900">
                  <a:extLst>
                    <a:ext uri="{9D8B030D-6E8A-4147-A177-3AD203B41FA5}">
                      <a16:colId xmlns:a16="http://schemas.microsoft.com/office/drawing/2014/main" val="208532745"/>
                    </a:ext>
                  </a:extLst>
                </a:gridCol>
                <a:gridCol w="2628900">
                  <a:extLst>
                    <a:ext uri="{9D8B030D-6E8A-4147-A177-3AD203B41FA5}">
                      <a16:colId xmlns:a16="http://schemas.microsoft.com/office/drawing/2014/main" val="3024861711"/>
                    </a:ext>
                  </a:extLst>
                </a:gridCol>
                <a:gridCol w="2628900">
                  <a:extLst>
                    <a:ext uri="{9D8B030D-6E8A-4147-A177-3AD203B41FA5}">
                      <a16:colId xmlns:a16="http://schemas.microsoft.com/office/drawing/2014/main" val="2660450790"/>
                    </a:ext>
                  </a:extLst>
                </a:gridCol>
              </a:tblGrid>
              <a:tr h="370840">
                <a:tc>
                  <a:txBody>
                    <a:bodyPr/>
                    <a:lstStyle/>
                    <a:p>
                      <a:pPr algn="ctr"/>
                      <a:r>
                        <a:rPr lang="en-GB">
                          <a:solidFill>
                            <a:schemeClr val="bg1"/>
                          </a:solidFill>
                        </a:rPr>
                        <a:t>Done</a:t>
                      </a:r>
                    </a:p>
                  </a:txBody>
                  <a:tcPr/>
                </a:tc>
                <a:tc>
                  <a:txBody>
                    <a:bodyPr/>
                    <a:lstStyle/>
                    <a:p>
                      <a:pPr algn="ctr"/>
                      <a:r>
                        <a:rPr lang="en-GB">
                          <a:solidFill>
                            <a:schemeClr val="bg1"/>
                          </a:solidFill>
                        </a:rPr>
                        <a:t>In progress</a:t>
                      </a:r>
                    </a:p>
                  </a:txBody>
                  <a:tcPr/>
                </a:tc>
                <a:tc>
                  <a:txBody>
                    <a:bodyPr/>
                    <a:lstStyle/>
                    <a:p>
                      <a:pPr algn="ctr"/>
                      <a:r>
                        <a:rPr lang="en-GB">
                          <a:solidFill>
                            <a:schemeClr val="bg1"/>
                          </a:solidFill>
                        </a:rPr>
                        <a:t>Next</a:t>
                      </a:r>
                    </a:p>
                  </a:txBody>
                  <a:tcPr/>
                </a:tc>
                <a:tc>
                  <a:txBody>
                    <a:bodyPr/>
                    <a:lstStyle/>
                    <a:p>
                      <a:pPr algn="ctr"/>
                      <a:r>
                        <a:rPr lang="en-GB">
                          <a:solidFill>
                            <a:schemeClr val="bg1"/>
                          </a:solidFill>
                        </a:rPr>
                        <a:t>Before go live</a:t>
                      </a:r>
                    </a:p>
                  </a:txBody>
                  <a:tcPr/>
                </a:tc>
                <a:extLst>
                  <a:ext uri="{0D108BD9-81ED-4DB2-BD59-A6C34878D82A}">
                    <a16:rowId xmlns:a16="http://schemas.microsoft.com/office/drawing/2014/main" val="3009747806"/>
                  </a:ext>
                </a:extLst>
              </a:tr>
              <a:tr h="370840">
                <a:tc>
                  <a:txBody>
                    <a:bodyPr/>
                    <a:lstStyle/>
                    <a:p>
                      <a:pPr marL="285750" indent="-285750" algn="ctr">
                        <a:buFont typeface="Arial" panose="020B0604020202020204" pitchFamily="34" charset="0"/>
                        <a:buChar char="•"/>
                      </a:pPr>
                      <a:endParaRPr lang="en-GB">
                        <a:solidFill>
                          <a:schemeClr val="tx1"/>
                        </a:solidFill>
                      </a:endParaRPr>
                    </a:p>
                    <a:p>
                      <a:pPr marL="285750" indent="-285750" algn="ctr">
                        <a:buFont typeface="Arial" panose="020B0604020202020204" pitchFamily="34" charset="0"/>
                        <a:buChar char="•"/>
                      </a:pPr>
                      <a:r>
                        <a:rPr lang="en-GB">
                          <a:solidFill>
                            <a:schemeClr val="tx1"/>
                          </a:solidFill>
                        </a:rPr>
                        <a:t>Submission portal</a:t>
                      </a:r>
                    </a:p>
                    <a:p>
                      <a:pPr marL="285750" indent="-285750" algn="ctr">
                        <a:buFont typeface="Arial" panose="020B0604020202020204" pitchFamily="34" charset="0"/>
                        <a:buChar char="•"/>
                      </a:pPr>
                      <a:endParaRPr lang="en-GB">
                        <a:solidFill>
                          <a:schemeClr val="tx1"/>
                        </a:solidFill>
                      </a:endParaRPr>
                    </a:p>
                    <a:p>
                      <a:pPr marL="285750" indent="-285750" algn="ctr">
                        <a:buFont typeface="Arial" panose="020B0604020202020204" pitchFamily="34" charset="0"/>
                        <a:buChar char="•"/>
                      </a:pPr>
                      <a:r>
                        <a:rPr lang="en-GB">
                          <a:solidFill>
                            <a:schemeClr val="tx1"/>
                          </a:solidFill>
                        </a:rPr>
                        <a:t>File upload</a:t>
                      </a:r>
                    </a:p>
                  </a:txBody>
                  <a:tcPr>
                    <a:solidFill>
                      <a:schemeClr val="bg1"/>
                    </a:solidFill>
                  </a:tcPr>
                </a:tc>
                <a:tc>
                  <a:txBody>
                    <a:bodyPr/>
                    <a:lstStyle/>
                    <a:p>
                      <a:pPr marL="285750" indent="-285750" algn="ctr">
                        <a:buFont typeface="Arial" panose="020B0604020202020204" pitchFamily="34" charset="0"/>
                        <a:buChar char="•"/>
                      </a:pPr>
                      <a:endParaRPr lang="en-GB">
                        <a:solidFill>
                          <a:schemeClr val="tx1"/>
                        </a:solidFill>
                      </a:endParaRPr>
                    </a:p>
                    <a:p>
                      <a:pPr marL="285750" indent="-285750" algn="ctr">
                        <a:buFont typeface="Arial" panose="020B0604020202020204" pitchFamily="34" charset="0"/>
                        <a:buChar char="•"/>
                      </a:pPr>
                      <a:r>
                        <a:rPr lang="en-GB">
                          <a:solidFill>
                            <a:schemeClr val="tx1"/>
                          </a:solidFill>
                        </a:rPr>
                        <a:t>Data validation engine</a:t>
                      </a:r>
                    </a:p>
                    <a:p>
                      <a:pPr marL="285750" indent="-285750" algn="ctr">
                        <a:buFont typeface="Arial" panose="020B0604020202020204" pitchFamily="34" charset="0"/>
                        <a:buChar char="•"/>
                      </a:pPr>
                      <a:endParaRPr lang="en-GB">
                        <a:solidFill>
                          <a:schemeClr val="tx1"/>
                        </a:solidFill>
                      </a:endParaRPr>
                    </a:p>
                    <a:p>
                      <a:pPr marL="285750" indent="-285750" algn="ctr">
                        <a:buFont typeface="Arial" panose="020B0604020202020204" pitchFamily="34" charset="0"/>
                        <a:buChar char="•"/>
                      </a:pPr>
                      <a:r>
                        <a:rPr lang="en-GB">
                          <a:solidFill>
                            <a:schemeClr val="tx1"/>
                          </a:solidFill>
                        </a:rPr>
                        <a:t>Permissions management</a:t>
                      </a:r>
                    </a:p>
                  </a:txBody>
                  <a:tcPr>
                    <a:solidFill>
                      <a:schemeClr val="bg1"/>
                    </a:solidFill>
                  </a:tcPr>
                </a:tc>
                <a:tc>
                  <a:txBody>
                    <a:bodyPr/>
                    <a:lstStyle/>
                    <a:p>
                      <a:pPr marL="285750" indent="-285750" algn="ctr">
                        <a:buFont typeface="Arial" panose="020B0604020202020204" pitchFamily="34" charset="0"/>
                        <a:buChar char="•"/>
                      </a:pPr>
                      <a:endParaRPr lang="en-GB">
                        <a:solidFill>
                          <a:schemeClr val="tx1"/>
                        </a:solidFill>
                      </a:endParaRPr>
                    </a:p>
                    <a:p>
                      <a:pPr marL="285750" indent="-285750" algn="ctr">
                        <a:buFont typeface="Arial" panose="020B0604020202020204" pitchFamily="34" charset="0"/>
                        <a:buChar char="•"/>
                      </a:pPr>
                      <a:r>
                        <a:rPr lang="en-GB">
                          <a:solidFill>
                            <a:schemeClr val="tx1"/>
                          </a:solidFill>
                        </a:rPr>
                        <a:t>Validation feedback</a:t>
                      </a:r>
                    </a:p>
                    <a:p>
                      <a:pPr marL="285750" indent="-285750" algn="ctr">
                        <a:buFont typeface="Arial" panose="020B0604020202020204" pitchFamily="34" charset="0"/>
                        <a:buChar char="•"/>
                      </a:pPr>
                      <a:endParaRPr lang="en-GB">
                        <a:solidFill>
                          <a:schemeClr val="tx1"/>
                        </a:solidFill>
                      </a:endParaRPr>
                    </a:p>
                    <a:p>
                      <a:pPr marL="285750" marR="0" lvl="0" indent="-2857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a:solidFill>
                            <a:schemeClr val="tx1"/>
                          </a:solidFill>
                        </a:rPr>
                        <a:t>API submission functionality</a:t>
                      </a:r>
                    </a:p>
                    <a:p>
                      <a:pPr marL="285750" indent="-285750" algn="ctr">
                        <a:buFont typeface="Arial" panose="020B0604020202020204" pitchFamily="34" charset="0"/>
                        <a:buChar char="•"/>
                      </a:pPr>
                      <a:endParaRPr lang="en-GB">
                        <a:solidFill>
                          <a:schemeClr val="tx1"/>
                        </a:solidFill>
                      </a:endParaRPr>
                    </a:p>
                    <a:p>
                      <a:pPr marL="285750" indent="-285750" algn="ctr">
                        <a:buFont typeface="Arial" panose="020B0604020202020204" pitchFamily="34" charset="0"/>
                        <a:buChar char="•"/>
                      </a:pPr>
                      <a:r>
                        <a:rPr lang="en-GB">
                          <a:solidFill>
                            <a:schemeClr val="tx1"/>
                          </a:solidFill>
                        </a:rPr>
                        <a:t>Collection management functionality (for NHSE staff) </a:t>
                      </a:r>
                    </a:p>
                    <a:p>
                      <a:pPr marL="285750" indent="-285750" algn="ctr">
                        <a:buFont typeface="Arial" panose="020B0604020202020204" pitchFamily="34" charset="0"/>
                        <a:buChar char="•"/>
                      </a:pPr>
                      <a:endParaRPr lang="en-GB">
                        <a:solidFill>
                          <a:schemeClr val="tx1"/>
                        </a:solidFill>
                      </a:endParaRPr>
                    </a:p>
                  </a:txBody>
                  <a:tcPr>
                    <a:solidFill>
                      <a:schemeClr val="bg1"/>
                    </a:solidFill>
                  </a:tcPr>
                </a:tc>
                <a:tc>
                  <a:txBody>
                    <a:bodyPr/>
                    <a:lstStyle/>
                    <a:p>
                      <a:pPr marL="285750" indent="-285750" algn="ctr">
                        <a:buFont typeface="Arial" panose="020B0604020202020204" pitchFamily="34" charset="0"/>
                        <a:buChar char="•"/>
                      </a:pPr>
                      <a:endParaRPr lang="en-GB">
                        <a:solidFill>
                          <a:schemeClr val="tx1"/>
                        </a:solidFill>
                      </a:endParaRPr>
                    </a:p>
                    <a:p>
                      <a:pPr marL="285750" indent="-285750" algn="ctr">
                        <a:buFont typeface="Arial" panose="020B0604020202020204" pitchFamily="34" charset="0"/>
                        <a:buChar char="•"/>
                      </a:pPr>
                      <a:r>
                        <a:rPr lang="en-GB">
                          <a:solidFill>
                            <a:schemeClr val="tx1"/>
                          </a:solidFill>
                        </a:rPr>
                        <a:t>Iterations based on user testing</a:t>
                      </a:r>
                    </a:p>
                    <a:p>
                      <a:pPr marL="285750" indent="-285750" algn="ctr">
                        <a:buFont typeface="Arial" panose="020B0604020202020204" pitchFamily="34" charset="0"/>
                        <a:buChar char="•"/>
                      </a:pPr>
                      <a:endParaRPr lang="en-GB">
                        <a:solidFill>
                          <a:schemeClr val="tx1"/>
                        </a:solidFill>
                      </a:endParaRPr>
                    </a:p>
                    <a:p>
                      <a:pPr marL="285750" indent="-285750" algn="ctr">
                        <a:buFont typeface="Arial" panose="020B0604020202020204" pitchFamily="34" charset="0"/>
                        <a:buChar char="•"/>
                      </a:pPr>
                      <a:r>
                        <a:rPr lang="en-GB">
                          <a:solidFill>
                            <a:schemeClr val="tx1"/>
                          </a:solidFill>
                        </a:rPr>
                        <a:t>Full guidance &amp; training</a:t>
                      </a:r>
                    </a:p>
                  </a:txBody>
                  <a:tcPr>
                    <a:solidFill>
                      <a:schemeClr val="bg1"/>
                    </a:solidFill>
                  </a:tcPr>
                </a:tc>
                <a:extLst>
                  <a:ext uri="{0D108BD9-81ED-4DB2-BD59-A6C34878D82A}">
                    <a16:rowId xmlns:a16="http://schemas.microsoft.com/office/drawing/2014/main" val="3888038377"/>
                  </a:ext>
                </a:extLst>
              </a:tr>
            </a:tbl>
          </a:graphicData>
        </a:graphic>
      </p:graphicFrame>
    </p:spTree>
    <p:extLst>
      <p:ext uri="{BB962C8B-B14F-4D97-AF65-F5344CB8AC3E}">
        <p14:creationId xmlns:p14="http://schemas.microsoft.com/office/powerpoint/2010/main" val="13076093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960089-BDBA-DF02-598C-69569F80E8FF}"/>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F74C8FB5-1472-CBAC-5811-5BBC71EEB863}"/>
              </a:ext>
            </a:extLst>
          </p:cNvPr>
          <p:cNvSpPr>
            <a:spLocks noGrp="1"/>
          </p:cNvSpPr>
          <p:nvPr>
            <p:ph type="body" sz="quarter" idx="14"/>
          </p:nvPr>
        </p:nvSpPr>
        <p:spPr>
          <a:xfrm>
            <a:off x="882932" y="2520000"/>
            <a:ext cx="6948488" cy="1964914"/>
          </a:xfrm>
        </p:spPr>
        <p:txBody>
          <a:bodyPr/>
          <a:lstStyle/>
          <a:p>
            <a:pPr>
              <a:lnSpc>
                <a:spcPct val="100000"/>
              </a:lnSpc>
            </a:pPr>
            <a:r>
              <a:rPr lang="en-GB" sz="6600">
                <a:latin typeface="+mj-lt"/>
              </a:rPr>
              <a:t>NDSP demo</a:t>
            </a:r>
          </a:p>
        </p:txBody>
      </p:sp>
    </p:spTree>
    <p:extLst>
      <p:ext uri="{BB962C8B-B14F-4D97-AF65-F5344CB8AC3E}">
        <p14:creationId xmlns:p14="http://schemas.microsoft.com/office/powerpoint/2010/main" val="2390340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62F598-1F96-7731-2CD2-E04FD7F61565}"/>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E9264816-15C2-004D-7C8A-B0BCE20F3F22}"/>
              </a:ext>
            </a:extLst>
          </p:cNvPr>
          <p:cNvSpPr>
            <a:spLocks noGrp="1"/>
          </p:cNvSpPr>
          <p:nvPr>
            <p:ph type="body" sz="quarter" idx="14"/>
          </p:nvPr>
        </p:nvSpPr>
        <p:spPr>
          <a:xfrm>
            <a:off x="903480" y="1780261"/>
            <a:ext cx="6948488" cy="1964914"/>
          </a:xfrm>
        </p:spPr>
        <p:txBody>
          <a:bodyPr/>
          <a:lstStyle/>
          <a:p>
            <a:pPr>
              <a:lnSpc>
                <a:spcPct val="100000"/>
              </a:lnSpc>
            </a:pPr>
            <a:r>
              <a:rPr lang="en-GB" sz="6600"/>
              <a:t>User research – call for participants</a:t>
            </a:r>
            <a:endParaRPr lang="en-GB" sz="6600" b="0">
              <a:latin typeface="+mj-lt"/>
            </a:endParaRPr>
          </a:p>
        </p:txBody>
      </p:sp>
    </p:spTree>
    <p:extLst>
      <p:ext uri="{BB962C8B-B14F-4D97-AF65-F5344CB8AC3E}">
        <p14:creationId xmlns:p14="http://schemas.microsoft.com/office/powerpoint/2010/main" val="11038194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2D28C4-12A6-3C40-5F47-2021D97B5AA4}"/>
            </a:ext>
          </a:extLst>
        </p:cNvPr>
        <p:cNvGrpSpPr/>
        <p:nvPr/>
      </p:nvGrpSpPr>
      <p:grpSpPr>
        <a:xfrm>
          <a:off x="0" y="0"/>
          <a:ext cx="0" cy="0"/>
          <a:chOff x="0" y="0"/>
          <a:chExt cx="0" cy="0"/>
        </a:xfrm>
      </p:grpSpPr>
      <p:sp>
        <p:nvSpPr>
          <p:cNvPr id="17" name="Title 4">
            <a:extLst>
              <a:ext uri="{FF2B5EF4-FFF2-40B4-BE49-F238E27FC236}">
                <a16:creationId xmlns:a16="http://schemas.microsoft.com/office/drawing/2014/main" id="{E791E6B9-334B-A102-0758-01E180F0B012}"/>
              </a:ext>
            </a:extLst>
          </p:cNvPr>
          <p:cNvSpPr>
            <a:spLocks noGrp="1"/>
          </p:cNvSpPr>
          <p:nvPr>
            <p:ph type="title"/>
          </p:nvPr>
        </p:nvSpPr>
        <p:spPr>
          <a:xfrm>
            <a:off x="432000" y="432000"/>
            <a:ext cx="11404154" cy="865186"/>
          </a:xfrm>
        </p:spPr>
        <p:txBody>
          <a:bodyPr/>
          <a:lstStyle/>
          <a:p>
            <a:r>
              <a:rPr lang="en-GB" spc="-40"/>
              <a:t>Help shape the NDIT platform</a:t>
            </a:r>
          </a:p>
        </p:txBody>
      </p:sp>
      <p:sp>
        <p:nvSpPr>
          <p:cNvPr id="5" name="Content Placeholder 4">
            <a:extLst>
              <a:ext uri="{FF2B5EF4-FFF2-40B4-BE49-F238E27FC236}">
                <a16:creationId xmlns:a16="http://schemas.microsoft.com/office/drawing/2014/main" id="{EBCC0F3F-8C87-7903-F572-2BBC3A452E18}"/>
              </a:ext>
            </a:extLst>
          </p:cNvPr>
          <p:cNvSpPr>
            <a:spLocks noGrp="1"/>
          </p:cNvSpPr>
          <p:nvPr>
            <p:ph idx="1"/>
          </p:nvPr>
        </p:nvSpPr>
        <p:spPr>
          <a:xfrm>
            <a:off x="432000" y="1406014"/>
            <a:ext cx="11088000" cy="5161934"/>
          </a:xfrm>
        </p:spPr>
        <p:txBody>
          <a:bodyPr>
            <a:normAutofit fontScale="92500"/>
          </a:bodyPr>
          <a:lstStyle/>
          <a:p>
            <a:pPr marL="457200" indent="-457200">
              <a:lnSpc>
                <a:spcPct val="120000"/>
              </a:lnSpc>
              <a:buFont typeface="Arial" panose="020B0604020202020204" pitchFamily="34" charset="0"/>
              <a:buChar char="•"/>
            </a:pPr>
            <a:r>
              <a:rPr lang="en-GB" sz="3200"/>
              <a:t>We have an ongoing user research programme supporting the design and development of NDIT.</a:t>
            </a:r>
          </a:p>
          <a:p>
            <a:pPr marL="457200" indent="-457200">
              <a:lnSpc>
                <a:spcPct val="120000"/>
              </a:lnSpc>
              <a:buFont typeface="Arial" panose="020B0604020202020204" pitchFamily="34" charset="0"/>
              <a:buChar char="•"/>
            </a:pPr>
            <a:r>
              <a:rPr lang="en-GB" sz="3200"/>
              <a:t>It is very important to have your involvement in this work:</a:t>
            </a:r>
          </a:p>
          <a:p>
            <a:pPr marL="1143000" lvl="1" indent="-457200">
              <a:lnSpc>
                <a:spcPct val="120000"/>
              </a:lnSpc>
            </a:pPr>
            <a:r>
              <a:rPr lang="en-GB" sz="3200"/>
              <a:t>Understanding your needs and challenges</a:t>
            </a:r>
          </a:p>
          <a:p>
            <a:pPr marL="1143000" lvl="1" indent="-457200">
              <a:lnSpc>
                <a:spcPct val="120000"/>
              </a:lnSpc>
            </a:pPr>
            <a:r>
              <a:rPr lang="en-GB" sz="3200"/>
              <a:t>Testing and improving designs.</a:t>
            </a:r>
          </a:p>
          <a:p>
            <a:pPr marL="457200" indent="-457200">
              <a:lnSpc>
                <a:spcPct val="120000"/>
              </a:lnSpc>
              <a:buFont typeface="Arial" panose="020B0604020202020204" pitchFamily="34" charset="0"/>
              <a:buChar char="•"/>
            </a:pPr>
            <a:r>
              <a:rPr lang="en-GB" sz="3200"/>
              <a:t>Some of you have already started to get involved – thank you! </a:t>
            </a:r>
          </a:p>
          <a:p>
            <a:pPr marL="457200" indent="-457200">
              <a:lnSpc>
                <a:spcPct val="120000"/>
              </a:lnSpc>
              <a:buFont typeface="Arial" panose="020B0604020202020204" pitchFamily="34" charset="0"/>
              <a:buChar char="•"/>
            </a:pPr>
            <a:r>
              <a:rPr lang="en-GB" sz="3200"/>
              <a:t>If you’re interested in participating, look out for our email invitations, or please send me an email: Sarah.thew2@nhs.net</a:t>
            </a:r>
          </a:p>
          <a:p>
            <a:pPr marL="342900" indent="-342900">
              <a:lnSpc>
                <a:spcPct val="120000"/>
              </a:lnSpc>
              <a:buFont typeface="Arial" panose="020B0604020202020204" pitchFamily="34" charset="0"/>
              <a:buChar char="•"/>
            </a:pPr>
            <a:endParaRPr lang="en-GB" sz="2400"/>
          </a:p>
        </p:txBody>
      </p:sp>
    </p:spTree>
    <p:extLst>
      <p:ext uri="{BB962C8B-B14F-4D97-AF65-F5344CB8AC3E}">
        <p14:creationId xmlns:p14="http://schemas.microsoft.com/office/powerpoint/2010/main" val="2009302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830538-F71C-F852-EA59-FC3DC860E678}"/>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D540DFD2-33F0-ACD2-71EA-FB51ABDEEEDE}"/>
              </a:ext>
            </a:extLst>
          </p:cNvPr>
          <p:cNvSpPr>
            <a:spLocks noGrp="1"/>
          </p:cNvSpPr>
          <p:nvPr>
            <p:ph type="title"/>
          </p:nvPr>
        </p:nvSpPr>
        <p:spPr>
          <a:xfrm>
            <a:off x="432000" y="432000"/>
            <a:ext cx="11404154" cy="755244"/>
          </a:xfrm>
        </p:spPr>
        <p:txBody>
          <a:bodyPr>
            <a:normAutofit/>
          </a:bodyPr>
          <a:lstStyle/>
          <a:p>
            <a:pPr>
              <a:spcAft>
                <a:spcPts val="600"/>
              </a:spcAft>
              <a:buClr>
                <a:schemeClr val="tx1"/>
              </a:buClr>
              <a:defRPr/>
            </a:pPr>
            <a:r>
              <a:rPr kumimoji="0" lang="en-GB" sz="3200" b="1" i="0" u="none" strike="noStrike" cap="none" spc="0" normalizeH="0" baseline="0" noProof="0" dirty="0">
                <a:ln>
                  <a:noFill/>
                </a:ln>
                <a:effectLst/>
                <a:uLnTx/>
                <a:uFillTx/>
              </a:rPr>
              <a:t>Recommended actions to take now</a:t>
            </a:r>
          </a:p>
        </p:txBody>
      </p:sp>
      <p:sp>
        <p:nvSpPr>
          <p:cNvPr id="12" name="TextBox 11">
            <a:extLst>
              <a:ext uri="{FF2B5EF4-FFF2-40B4-BE49-F238E27FC236}">
                <a16:creationId xmlns:a16="http://schemas.microsoft.com/office/drawing/2014/main" id="{81201E13-BC34-803E-F4C3-CCDD29E13EB5}"/>
              </a:ext>
            </a:extLst>
          </p:cNvPr>
          <p:cNvSpPr txBox="1"/>
          <p:nvPr/>
        </p:nvSpPr>
        <p:spPr>
          <a:xfrm>
            <a:off x="431999" y="1296655"/>
            <a:ext cx="11051010" cy="4678204"/>
          </a:xfrm>
          <a:prstGeom prst="rect">
            <a:avLst/>
          </a:prstGeom>
          <a:noFill/>
          <a:ln>
            <a:noFill/>
          </a:ln>
        </p:spPr>
        <p:txBody>
          <a:bodyPr wrap="square">
            <a:spAutoFit/>
          </a:bodyPr>
          <a:lstStyle/>
          <a:p>
            <a:pPr marL="457200" indent="-457200">
              <a:buFontTx/>
              <a:buAutoNum type="arabicPeriod"/>
            </a:pPr>
            <a:r>
              <a:rPr lang="en-GB" sz="1400" dirty="0"/>
              <a:t>Identify relevant stakeholders in your organisation and make them aware of the DIDS v2.0  requirements as per </a:t>
            </a:r>
            <a:r>
              <a:rPr lang="en-GB" sz="1400" dirty="0">
                <a:hlinkClick r:id="rId3"/>
              </a:rPr>
              <a:t>DAPB1577: Diagnostic Imaging Data Set - NHS England Digital</a:t>
            </a:r>
            <a:r>
              <a:rPr lang="en-GB" sz="1400" dirty="0"/>
              <a:t>.</a:t>
            </a:r>
          </a:p>
          <a:p>
            <a:pPr marL="457200" indent="-457200">
              <a:buFontTx/>
              <a:buAutoNum type="arabicPeriod"/>
            </a:pPr>
            <a:endParaRPr lang="en-GB" sz="1400" dirty="0"/>
          </a:p>
          <a:p>
            <a:pPr marL="457200" indent="-457200">
              <a:buFontTx/>
              <a:buAutoNum type="arabicPeriod"/>
            </a:pPr>
            <a:r>
              <a:rPr lang="en-GB" sz="1400" dirty="0"/>
              <a:t>Familiarise yourself with the </a:t>
            </a:r>
            <a:r>
              <a:rPr lang="en-GB" sz="1400" dirty="0">
                <a:hlinkClick r:id="rId4"/>
              </a:rPr>
              <a:t>Technical Output Specification</a:t>
            </a:r>
            <a:r>
              <a:rPr lang="en-GB" sz="1400" dirty="0"/>
              <a:t> (TOS) which contains the new and amended data items for DIDS v2.0.</a:t>
            </a:r>
          </a:p>
          <a:p>
            <a:pPr marL="457200" indent="-457200">
              <a:buFontTx/>
              <a:buAutoNum type="arabicPeriod"/>
            </a:pPr>
            <a:endParaRPr lang="en-GB" sz="1400" dirty="0"/>
          </a:p>
          <a:p>
            <a:pPr marL="457200" indent="-457200">
              <a:buFontTx/>
              <a:buAutoNum type="arabicPeriod"/>
            </a:pPr>
            <a:r>
              <a:rPr lang="en-GB" sz="1400" dirty="0"/>
              <a:t>If you are a care provider, use the </a:t>
            </a:r>
            <a:r>
              <a:rPr lang="en-GB" sz="1400" dirty="0">
                <a:hlinkClick r:id="rId5"/>
              </a:rPr>
              <a:t>DIDS Mapping Guidance from v1.0 to v2.0</a:t>
            </a:r>
            <a:r>
              <a:rPr lang="en-GB" sz="1400" dirty="0"/>
              <a:t> to help understand how well your systems align to the data requirements.</a:t>
            </a:r>
          </a:p>
          <a:p>
            <a:pPr marL="457200" indent="-457200">
              <a:buFontTx/>
              <a:buAutoNum type="arabicPeriod"/>
            </a:pPr>
            <a:endParaRPr lang="en-GB" sz="1400" dirty="0"/>
          </a:p>
          <a:p>
            <a:pPr marL="457200" indent="-457200">
              <a:buAutoNum type="arabicPeriod"/>
            </a:pPr>
            <a:r>
              <a:rPr lang="en-GB" sz="1400" dirty="0"/>
              <a:t>If you are a care provider or IT system provider have a look at the validations in the </a:t>
            </a:r>
            <a:r>
              <a:rPr lang="en-GB" sz="1400" dirty="0">
                <a:hlinkClick r:id="rId6"/>
              </a:rPr>
              <a:t>Enhanced Technical Output Specification</a:t>
            </a:r>
            <a:r>
              <a:rPr lang="en-GB" sz="1400" dirty="0"/>
              <a:t> (ETOS).</a:t>
            </a:r>
          </a:p>
          <a:p>
            <a:pPr marL="457200" indent="-457200">
              <a:buAutoNum type="arabicPeriod"/>
            </a:pPr>
            <a:endParaRPr lang="en-GB" sz="1400" dirty="0"/>
          </a:p>
          <a:p>
            <a:pPr marL="457200" indent="-457200">
              <a:buAutoNum type="arabicPeriod"/>
            </a:pPr>
            <a:r>
              <a:rPr lang="en-GB" sz="1400" dirty="0"/>
              <a:t>Review the DIDS v2.0 User Guidance </a:t>
            </a:r>
            <a:r>
              <a:rPr lang="en-GB" sz="1400" u="sng" dirty="0">
                <a:hlinkClick r:id="rId7"/>
              </a:rPr>
              <a:t>Diagnostic Imaging Data Set (DIDS) implementation tools and guidance - NHS England Digital</a:t>
            </a:r>
            <a:r>
              <a:rPr lang="en-GB" sz="1400" u="sng" dirty="0"/>
              <a:t> </a:t>
            </a:r>
            <a:r>
              <a:rPr lang="en-GB" sz="1400" dirty="0"/>
              <a:t>and provide feedback by 6 January 2026.</a:t>
            </a:r>
          </a:p>
          <a:p>
            <a:pPr marL="457200" indent="-457200">
              <a:buAutoNum type="arabicPeriod"/>
            </a:pPr>
            <a:endParaRPr lang="en-GB" sz="1400" dirty="0"/>
          </a:p>
          <a:p>
            <a:pPr marL="457200" indent="-457200">
              <a:buFontTx/>
              <a:buAutoNum type="arabicPeriod"/>
            </a:pPr>
            <a:r>
              <a:rPr lang="en-GB" sz="1400" dirty="0"/>
              <a:t>IT system providers - review all related documents to fully understand the background, objectives and scope of the information standard.  </a:t>
            </a:r>
          </a:p>
          <a:p>
            <a:pPr marL="457200" indent="-457200">
              <a:buAutoNum type="arabicPeriod"/>
            </a:pPr>
            <a:endParaRPr lang="en-GB" sz="1400" dirty="0"/>
          </a:p>
          <a:p>
            <a:pPr marL="457200" indent="-457200">
              <a:buAutoNum type="arabicPeriod"/>
            </a:pPr>
            <a:r>
              <a:rPr lang="en-GB" sz="1400" dirty="0"/>
              <a:t>Care providers - ensure your IT system provider reviews the TOS and User Guidance to understand scope and definition of each data item.  </a:t>
            </a:r>
          </a:p>
          <a:p>
            <a:pPr marL="457200" indent="-457200">
              <a:buAutoNum type="arabicPeriod"/>
            </a:pPr>
            <a:endParaRPr lang="en-GB" sz="1400" dirty="0"/>
          </a:p>
          <a:p>
            <a:pPr marL="457200" indent="-457200">
              <a:buAutoNum type="arabicPeriod"/>
            </a:pPr>
            <a:r>
              <a:rPr lang="en-GB" sz="1400" dirty="0">
                <a:latin typeface="Arial" panose="020B0604020202020204" pitchFamily="34" charset="0"/>
              </a:rPr>
              <a:t>Care providers - reply to the DIDS v2.0 DLS Support email issued w/c 1 December by 19 December 2025.</a:t>
            </a:r>
            <a:r>
              <a:rPr lang="en-GB" dirty="0"/>
              <a:t> </a:t>
            </a:r>
          </a:p>
        </p:txBody>
      </p:sp>
    </p:spTree>
    <p:extLst>
      <p:ext uri="{BB962C8B-B14F-4D97-AF65-F5344CB8AC3E}">
        <p14:creationId xmlns:p14="http://schemas.microsoft.com/office/powerpoint/2010/main" val="405571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5922E1-6F12-DD48-7047-E083F044068B}"/>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F4583F45-475C-C336-2665-63CEDB6D3058}"/>
              </a:ext>
            </a:extLst>
          </p:cNvPr>
          <p:cNvSpPr>
            <a:spLocks noGrp="1"/>
          </p:cNvSpPr>
          <p:nvPr>
            <p:ph type="title"/>
          </p:nvPr>
        </p:nvSpPr>
        <p:spPr/>
        <p:txBody>
          <a:bodyPr>
            <a:normAutofit/>
          </a:bodyPr>
          <a:lstStyle/>
          <a:p>
            <a:pPr marR="0" lvl="0" fontAlgn="auto">
              <a:lnSpc>
                <a:spcPct val="90000"/>
              </a:lnSpc>
              <a:spcAft>
                <a:spcPts val="600"/>
              </a:spcAft>
              <a:buClr>
                <a:schemeClr val="tx1"/>
              </a:buClr>
              <a:buSzTx/>
              <a:buFont typeface="Arial" panose="020B0604020202020204" pitchFamily="34" charset="0"/>
              <a:tabLst/>
              <a:defRPr/>
            </a:pPr>
            <a:r>
              <a:rPr kumimoji="0" lang="en-GB" sz="3200" b="1" i="0" u="none" strike="noStrike" cap="none" spc="0" normalizeH="0" baseline="0" noProof="0" dirty="0">
                <a:ln>
                  <a:noFill/>
                </a:ln>
                <a:effectLst/>
                <a:uLnTx/>
                <a:uFillTx/>
              </a:rPr>
              <a:t>Future Webinars</a:t>
            </a:r>
          </a:p>
        </p:txBody>
      </p:sp>
      <p:sp>
        <p:nvSpPr>
          <p:cNvPr id="12" name="TextBox 11">
            <a:extLst>
              <a:ext uri="{FF2B5EF4-FFF2-40B4-BE49-F238E27FC236}">
                <a16:creationId xmlns:a16="http://schemas.microsoft.com/office/drawing/2014/main" id="{BA19C0D1-C1EC-26E7-0B0D-8FE5FF60ED02}"/>
              </a:ext>
            </a:extLst>
          </p:cNvPr>
          <p:cNvSpPr txBox="1"/>
          <p:nvPr/>
        </p:nvSpPr>
        <p:spPr>
          <a:xfrm>
            <a:off x="432000" y="1425762"/>
            <a:ext cx="10400082" cy="3057312"/>
          </a:xfrm>
          <a:prstGeom prst="rect">
            <a:avLst/>
          </a:prstGeom>
          <a:noFill/>
          <a:ln>
            <a:noFill/>
          </a:ln>
        </p:spPr>
        <p:txBody>
          <a:bodyPr wrap="square">
            <a:spAutoFit/>
          </a:bodyPr>
          <a:lstStyle/>
          <a:p>
            <a:pPr marL="285750" indent="-285750">
              <a:lnSpc>
                <a:spcPct val="107000"/>
              </a:lnSpc>
              <a:spcAft>
                <a:spcPts val="800"/>
              </a:spcAft>
              <a:buFont typeface="Arial" panose="020B0604020202020204" pitchFamily="34" charset="0"/>
              <a:buChar char="•"/>
            </a:pPr>
            <a:r>
              <a:rPr lang="en-GB" dirty="0">
                <a:latin typeface="Arial" panose="020B0604020202020204" pitchFamily="34" charset="0"/>
              </a:rPr>
              <a:t>What has worked well in the webinars so far?</a:t>
            </a:r>
          </a:p>
          <a:p>
            <a:pPr marL="285750" indent="-285750">
              <a:lnSpc>
                <a:spcPct val="107000"/>
              </a:lnSpc>
              <a:spcAft>
                <a:spcPts val="800"/>
              </a:spcAft>
              <a:buFont typeface="Arial" panose="020B0604020202020204" pitchFamily="34" charset="0"/>
              <a:buChar char="•"/>
            </a:pPr>
            <a:r>
              <a:rPr lang="en-GB" dirty="0">
                <a:latin typeface="Arial" panose="020B0604020202020204" pitchFamily="34" charset="0"/>
              </a:rPr>
              <a:t>What could be better next time? </a:t>
            </a:r>
          </a:p>
          <a:p>
            <a:pPr marL="285750" indent="-285750">
              <a:lnSpc>
                <a:spcPct val="107000"/>
              </a:lnSpc>
              <a:spcAft>
                <a:spcPts val="800"/>
              </a:spcAft>
              <a:buFont typeface="Arial" panose="020B0604020202020204" pitchFamily="34" charset="0"/>
              <a:buChar char="•"/>
            </a:pPr>
            <a:r>
              <a:rPr lang="en-GB" dirty="0">
                <a:latin typeface="Arial" panose="020B0604020202020204" pitchFamily="34" charset="0"/>
              </a:rPr>
              <a:t>What topics would you like to be covered in future DIDS v2.0 webinars?</a:t>
            </a:r>
          </a:p>
          <a:p>
            <a:pPr marL="285750" indent="-285750">
              <a:lnSpc>
                <a:spcPct val="107000"/>
              </a:lnSpc>
              <a:spcAft>
                <a:spcPts val="800"/>
              </a:spcAft>
              <a:buFont typeface="Arial" panose="020B0604020202020204" pitchFamily="34" charset="0"/>
              <a:buChar char="•"/>
            </a:pPr>
            <a:endParaRPr lang="en-GB" dirty="0">
              <a:latin typeface="Arial" panose="020B0604020202020204" pitchFamily="34" charset="0"/>
            </a:endParaRPr>
          </a:p>
          <a:p>
            <a:pPr marL="285750" indent="-285750">
              <a:lnSpc>
                <a:spcPct val="107000"/>
              </a:lnSpc>
              <a:spcAft>
                <a:spcPts val="800"/>
              </a:spcAft>
              <a:buFont typeface="Arial" panose="020B0604020202020204" pitchFamily="34" charset="0"/>
              <a:buChar char="•"/>
            </a:pPr>
            <a:r>
              <a:rPr lang="en-GB" dirty="0">
                <a:latin typeface="Arial" panose="020B0604020202020204" pitchFamily="34" charset="0"/>
              </a:rPr>
              <a:t>Please provide any feedback now or email this to the below referencing ‘DIDS v2.0’ by </a:t>
            </a:r>
            <a:r>
              <a:rPr lang="en-GB" b="1" dirty="0">
                <a:latin typeface="Arial" panose="020B0604020202020204" pitchFamily="34" charset="0"/>
              </a:rPr>
              <a:t>6 January 2026:</a:t>
            </a:r>
          </a:p>
          <a:p>
            <a:pPr marL="285750" indent="-285750">
              <a:lnSpc>
                <a:spcPct val="107000"/>
              </a:lnSpc>
              <a:spcAft>
                <a:spcPts val="800"/>
              </a:spcAft>
              <a:buFont typeface="Arial" panose="020B0604020202020204" pitchFamily="34" charset="0"/>
              <a:buChar char="•"/>
            </a:pPr>
            <a:endParaRPr lang="en-GB" dirty="0">
              <a:latin typeface="Arial" panose="020B0604020202020204" pitchFamily="34" charset="0"/>
            </a:endParaRPr>
          </a:p>
          <a:p>
            <a:pPr>
              <a:lnSpc>
                <a:spcPct val="107000"/>
              </a:lnSpc>
              <a:spcAft>
                <a:spcPts val="800"/>
              </a:spcAft>
            </a:pPr>
            <a:r>
              <a:rPr lang="en-GB" dirty="0">
                <a:latin typeface="Arial" panose="020B0604020202020204" pitchFamily="34" charset="0"/>
                <a:hlinkClick r:id="rId3"/>
              </a:rPr>
              <a:t>dataset.development@nhs.net</a:t>
            </a:r>
            <a:r>
              <a:rPr lang="en-GB" dirty="0">
                <a:latin typeface="Arial" panose="020B0604020202020204" pitchFamily="34" charset="0"/>
              </a:rPr>
              <a:t> </a:t>
            </a:r>
          </a:p>
        </p:txBody>
      </p:sp>
    </p:spTree>
    <p:extLst>
      <p:ext uri="{BB962C8B-B14F-4D97-AF65-F5344CB8AC3E}">
        <p14:creationId xmlns:p14="http://schemas.microsoft.com/office/powerpoint/2010/main" val="12123772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0AA245-45AA-F0DC-10E7-81E51E7E7FA9}"/>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AC9E2FAC-BC7A-6ABE-1FE8-A5626DE3DBEE}"/>
              </a:ext>
            </a:extLst>
          </p:cNvPr>
          <p:cNvSpPr>
            <a:spLocks noGrp="1"/>
          </p:cNvSpPr>
          <p:nvPr>
            <p:ph idx="1"/>
          </p:nvPr>
        </p:nvSpPr>
        <p:spPr>
          <a:xfrm>
            <a:off x="787094" y="1971675"/>
            <a:ext cx="10500031" cy="2021311"/>
          </a:xfrm>
        </p:spPr>
        <p:txBody>
          <a:bodyPr>
            <a:normAutofit fontScale="62500" lnSpcReduction="20000"/>
          </a:bodyPr>
          <a:lstStyle/>
          <a:p>
            <a:pPr marL="0" indent="0">
              <a:buNone/>
            </a:pPr>
            <a:endParaRPr lang="en-GB" sz="2400" b="1" dirty="0"/>
          </a:p>
          <a:p>
            <a:pPr marL="0" indent="0">
              <a:buNone/>
            </a:pPr>
            <a:endParaRPr lang="en-GB" sz="2400" b="1" dirty="0"/>
          </a:p>
          <a:p>
            <a:pPr marL="0" indent="0">
              <a:buNone/>
            </a:pPr>
            <a:endParaRPr lang="en-GB" sz="2400" b="1" dirty="0"/>
          </a:p>
          <a:p>
            <a:pPr marL="1162050" indent="-1162050"/>
            <a:r>
              <a:rPr lang="en-GB" sz="2400" b="1" dirty="0"/>
              <a:t>	</a:t>
            </a:r>
            <a:endParaRPr lang="en-GB" sz="1800" b="1" dirty="0"/>
          </a:p>
          <a:p>
            <a:pPr marL="1162050" indent="-1162050">
              <a:buNone/>
            </a:pPr>
            <a:endParaRPr lang="en-GB" sz="2400" dirty="0"/>
          </a:p>
          <a:p>
            <a:pPr marL="0" indent="0">
              <a:buNone/>
            </a:pPr>
            <a:r>
              <a:rPr lang="en-GB" sz="2400" b="1" dirty="0"/>
              <a:t>	</a:t>
            </a:r>
            <a:endParaRPr lang="en-GB" sz="2400" dirty="0"/>
          </a:p>
          <a:p>
            <a:pPr marL="0" indent="0">
              <a:buNone/>
            </a:pPr>
            <a:endParaRPr lang="en-GB" sz="2400" dirty="0"/>
          </a:p>
          <a:p>
            <a:pPr marL="0" indent="0">
              <a:buNone/>
            </a:pPr>
            <a:r>
              <a:rPr lang="en-GB" sz="2400" b="1" dirty="0"/>
              <a:t>	</a:t>
            </a:r>
            <a:endParaRPr lang="en-GB" sz="2400" dirty="0"/>
          </a:p>
        </p:txBody>
      </p:sp>
      <p:sp>
        <p:nvSpPr>
          <p:cNvPr id="17" name="Title 4">
            <a:extLst>
              <a:ext uri="{FF2B5EF4-FFF2-40B4-BE49-F238E27FC236}">
                <a16:creationId xmlns:a16="http://schemas.microsoft.com/office/drawing/2014/main" id="{FB7D5009-4ADF-2EC0-2420-4CB26285FB3D}"/>
              </a:ext>
            </a:extLst>
          </p:cNvPr>
          <p:cNvSpPr>
            <a:spLocks noGrp="1"/>
          </p:cNvSpPr>
          <p:nvPr>
            <p:ph type="title"/>
          </p:nvPr>
        </p:nvSpPr>
        <p:spPr>
          <a:xfrm>
            <a:off x="689088" y="942550"/>
            <a:ext cx="11404154" cy="865186"/>
          </a:xfrm>
        </p:spPr>
        <p:txBody>
          <a:bodyPr>
            <a:normAutofit/>
          </a:bodyPr>
          <a:lstStyle/>
          <a:p>
            <a:r>
              <a:rPr lang="en-GB" sz="4000" dirty="0"/>
              <a:t>Questions?</a:t>
            </a:r>
            <a:endParaRPr lang="en-GB" sz="4000" spc="-40" dirty="0"/>
          </a:p>
        </p:txBody>
      </p:sp>
      <p:pic>
        <p:nvPicPr>
          <p:cNvPr id="3" name="Graphic 2" descr="Email with solid fill">
            <a:extLst>
              <a:ext uri="{FF2B5EF4-FFF2-40B4-BE49-F238E27FC236}">
                <a16:creationId xmlns:a16="http://schemas.microsoft.com/office/drawing/2014/main" id="{07ECAAC9-A1F3-E75B-EA58-6E2097058A0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69200" y="4431426"/>
            <a:ext cx="674400" cy="674400"/>
          </a:xfrm>
          <a:prstGeom prst="rect">
            <a:avLst/>
          </a:prstGeom>
        </p:spPr>
      </p:pic>
      <p:pic>
        <p:nvPicPr>
          <p:cNvPr id="6" name="Graphic 5" descr="Browser window with solid fill">
            <a:extLst>
              <a:ext uri="{FF2B5EF4-FFF2-40B4-BE49-F238E27FC236}">
                <a16:creationId xmlns:a16="http://schemas.microsoft.com/office/drawing/2014/main" id="{8D0B6198-DB5A-D260-9132-E2A6F08F054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69200" y="3309524"/>
            <a:ext cx="674400" cy="674400"/>
          </a:xfrm>
          <a:prstGeom prst="rect">
            <a:avLst/>
          </a:prstGeom>
        </p:spPr>
      </p:pic>
      <p:sp>
        <p:nvSpPr>
          <p:cNvPr id="9" name="TextBox 8">
            <a:extLst>
              <a:ext uri="{FF2B5EF4-FFF2-40B4-BE49-F238E27FC236}">
                <a16:creationId xmlns:a16="http://schemas.microsoft.com/office/drawing/2014/main" id="{142D412C-3933-4595-05A5-5FEA9315F8DC}"/>
              </a:ext>
            </a:extLst>
          </p:cNvPr>
          <p:cNvSpPr txBox="1"/>
          <p:nvPr/>
        </p:nvSpPr>
        <p:spPr>
          <a:xfrm>
            <a:off x="1640064" y="3254322"/>
            <a:ext cx="9211456" cy="461665"/>
          </a:xfrm>
          <a:prstGeom prst="rect">
            <a:avLst/>
          </a:prstGeom>
          <a:noFill/>
        </p:spPr>
        <p:txBody>
          <a:bodyPr wrap="square" rtlCol="0">
            <a:spAutoFit/>
          </a:bodyPr>
          <a:lstStyle/>
          <a:p>
            <a:r>
              <a:rPr lang="en-GB" sz="2400" b="1" dirty="0"/>
              <a:t>DIDS Webpage: </a:t>
            </a:r>
            <a:r>
              <a:rPr lang="en-GB" dirty="0">
                <a:hlinkClick r:id="rId7"/>
              </a:rPr>
              <a:t>Diagnostic Imaging Data Set (DIDS) - NHS England Digital</a:t>
            </a:r>
            <a:endParaRPr lang="en-GB" dirty="0"/>
          </a:p>
        </p:txBody>
      </p:sp>
      <p:sp>
        <p:nvSpPr>
          <p:cNvPr id="11" name="TextBox 10">
            <a:extLst>
              <a:ext uri="{FF2B5EF4-FFF2-40B4-BE49-F238E27FC236}">
                <a16:creationId xmlns:a16="http://schemas.microsoft.com/office/drawing/2014/main" id="{D811E736-60CF-085C-3135-A13F4F5B9157}"/>
              </a:ext>
            </a:extLst>
          </p:cNvPr>
          <p:cNvSpPr txBox="1"/>
          <p:nvPr/>
        </p:nvSpPr>
        <p:spPr>
          <a:xfrm>
            <a:off x="1640064" y="4537793"/>
            <a:ext cx="8177134" cy="461665"/>
          </a:xfrm>
          <a:prstGeom prst="rect">
            <a:avLst/>
          </a:prstGeom>
          <a:noFill/>
        </p:spPr>
        <p:txBody>
          <a:bodyPr wrap="square" rtlCol="0">
            <a:spAutoFit/>
          </a:bodyPr>
          <a:lstStyle/>
          <a:p>
            <a:r>
              <a:rPr lang="en-GB" sz="2400" b="1"/>
              <a:t>Get in touch: </a:t>
            </a:r>
            <a:r>
              <a:rPr lang="en-GB" sz="1800">
                <a:hlinkClick r:id="rId8"/>
              </a:rPr>
              <a:t>dataset.development@nhs.net</a:t>
            </a:r>
            <a:endParaRPr lang="en-GB"/>
          </a:p>
        </p:txBody>
      </p:sp>
      <p:pic>
        <p:nvPicPr>
          <p:cNvPr id="13" name="Graphic 12" descr="Questions with solid fill">
            <a:extLst>
              <a:ext uri="{FF2B5EF4-FFF2-40B4-BE49-F238E27FC236}">
                <a16:creationId xmlns:a16="http://schemas.microsoft.com/office/drawing/2014/main" id="{C22AC160-AB95-69F5-E470-DFDC76CDB906}"/>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flipH="1">
            <a:off x="10363451" y="667659"/>
            <a:ext cx="976137" cy="976137"/>
          </a:xfrm>
          <a:prstGeom prst="rect">
            <a:avLst/>
          </a:prstGeom>
        </p:spPr>
      </p:pic>
    </p:spTree>
    <p:extLst>
      <p:ext uri="{BB962C8B-B14F-4D97-AF65-F5344CB8AC3E}">
        <p14:creationId xmlns:p14="http://schemas.microsoft.com/office/powerpoint/2010/main" val="2690326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B56E7-901A-E911-055C-25A84B999CE5}"/>
              </a:ext>
            </a:extLst>
          </p:cNvPr>
          <p:cNvSpPr>
            <a:spLocks noGrp="1"/>
          </p:cNvSpPr>
          <p:nvPr>
            <p:ph type="title" idx="4294967295"/>
          </p:nvPr>
        </p:nvSpPr>
        <p:spPr>
          <a:xfrm>
            <a:off x="0" y="-1325563"/>
            <a:ext cx="10515600" cy="1325563"/>
          </a:xfrm>
        </p:spPr>
        <p:txBody>
          <a:bodyPr vert="horz" lIns="91440" tIns="45720" rIns="91440" bIns="45720" rtlCol="0" anchor="b">
            <a:normAutofit/>
          </a:bodyPr>
          <a:lstStyle/>
          <a:p>
            <a:r>
              <a:rPr lang="en-GB" dirty="0"/>
              <a:t>End slide</a:t>
            </a:r>
          </a:p>
        </p:txBody>
      </p:sp>
    </p:spTree>
    <p:extLst>
      <p:ext uri="{BB962C8B-B14F-4D97-AF65-F5344CB8AC3E}">
        <p14:creationId xmlns:p14="http://schemas.microsoft.com/office/powerpoint/2010/main" val="364682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0C2531-41AA-3767-1778-B893B858B204}"/>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FA700594-F83F-31A1-C768-4D517BFFE0C6}"/>
              </a:ext>
            </a:extLst>
          </p:cNvPr>
          <p:cNvSpPr>
            <a:spLocks noGrp="1"/>
          </p:cNvSpPr>
          <p:nvPr>
            <p:ph type="title"/>
          </p:nvPr>
        </p:nvSpPr>
        <p:spPr/>
        <p:txBody>
          <a:bodyPr>
            <a:normAutofit/>
          </a:bodyPr>
          <a:lstStyle/>
          <a:p>
            <a:pPr>
              <a:spcAft>
                <a:spcPts val="600"/>
              </a:spcAft>
              <a:buClr>
                <a:schemeClr val="tx1"/>
              </a:buClr>
              <a:defRPr/>
            </a:pPr>
            <a:r>
              <a:rPr kumimoji="0" lang="en-GB" sz="3200" b="1" i="0" u="none" strike="noStrike" cap="none" spc="0" normalizeH="0" baseline="0" noProof="0" dirty="0">
                <a:ln>
                  <a:noFill/>
                </a:ln>
                <a:effectLst/>
                <a:uLnTx/>
                <a:uFillTx/>
              </a:rPr>
              <a:t>ISN Publication</a:t>
            </a:r>
          </a:p>
        </p:txBody>
      </p:sp>
      <p:sp>
        <p:nvSpPr>
          <p:cNvPr id="12" name="TextBox 11">
            <a:extLst>
              <a:ext uri="{FF2B5EF4-FFF2-40B4-BE49-F238E27FC236}">
                <a16:creationId xmlns:a16="http://schemas.microsoft.com/office/drawing/2014/main" id="{12DE86D6-9C24-A91D-A38C-8E0E255943FB}"/>
              </a:ext>
            </a:extLst>
          </p:cNvPr>
          <p:cNvSpPr txBox="1"/>
          <p:nvPr/>
        </p:nvSpPr>
        <p:spPr>
          <a:xfrm>
            <a:off x="355846" y="1181929"/>
            <a:ext cx="10400082" cy="5143267"/>
          </a:xfrm>
          <a:prstGeom prst="rect">
            <a:avLst/>
          </a:prstGeom>
          <a:noFill/>
          <a:ln>
            <a:noFill/>
          </a:ln>
        </p:spPr>
        <p:txBody>
          <a:bodyPr wrap="square">
            <a:spAutoFit/>
          </a:bodyPr>
          <a:lstStyle/>
          <a:p>
            <a:pPr>
              <a:lnSpc>
                <a:spcPct val="107000"/>
              </a:lnSpc>
              <a:spcAft>
                <a:spcPts val="800"/>
              </a:spcAft>
            </a:pPr>
            <a:r>
              <a:rPr lang="en-GB" kern="100" dirty="0">
                <a:latin typeface="Arial" panose="020B0604020202020204" pitchFamily="34" charset="0"/>
                <a:cs typeface="Times New Roman" panose="02020603050405020304" pitchFamily="18" charset="0"/>
              </a:rPr>
              <a:t>DIDS v2.0 was published 23/10/2025</a:t>
            </a:r>
          </a:p>
          <a:p>
            <a:pPr>
              <a:lnSpc>
                <a:spcPct val="107000"/>
              </a:lnSpc>
              <a:spcAft>
                <a:spcPts val="800"/>
              </a:spcAft>
            </a:pPr>
            <a:r>
              <a:rPr lang="en-GB" kern="100" dirty="0">
                <a:latin typeface="Arial" panose="020B0604020202020204" pitchFamily="34" charset="0"/>
                <a:cs typeface="Times New Roman" panose="02020603050405020304" pitchFamily="18" charset="0"/>
              </a:rPr>
              <a:t>Reminder of documentation:</a:t>
            </a:r>
          </a:p>
          <a:p>
            <a:pPr>
              <a:lnSpc>
                <a:spcPct val="107000"/>
              </a:lnSpc>
              <a:spcAft>
                <a:spcPts val="800"/>
              </a:spcAft>
            </a:pPr>
            <a:r>
              <a:rPr lang="en-GB" kern="100" dirty="0">
                <a:latin typeface="Arial" panose="020B0604020202020204" pitchFamily="34" charset="0"/>
                <a:cs typeface="Times New Roman" panose="02020603050405020304" pitchFamily="18" charset="0"/>
              </a:rPr>
              <a:t>ISN: </a:t>
            </a:r>
            <a:r>
              <a:rPr lang="en-GB" dirty="0">
                <a:hlinkClick r:id="rId3"/>
              </a:rPr>
              <a:t>DAPB1577: Diagnostic Imaging Data Set - NHS England Digital</a:t>
            </a:r>
            <a:endParaRPr lang="en-GB" dirty="0"/>
          </a:p>
          <a:p>
            <a:pPr>
              <a:lnSpc>
                <a:spcPct val="107000"/>
              </a:lnSpc>
              <a:spcAft>
                <a:spcPts val="800"/>
              </a:spcAft>
            </a:pPr>
            <a:r>
              <a:rPr lang="en-GB" dirty="0"/>
              <a:t>Guidance / Support: </a:t>
            </a:r>
            <a:r>
              <a:rPr lang="en-GB" dirty="0">
                <a:hlinkClick r:id="rId4"/>
              </a:rPr>
              <a:t>Diagnostic Imaging Data Set (DIDS) - NHS England Digital</a:t>
            </a:r>
            <a:endParaRPr lang="en-GB" dirty="0"/>
          </a:p>
          <a:p>
            <a:pPr>
              <a:lnSpc>
                <a:spcPct val="107000"/>
              </a:lnSpc>
              <a:spcAft>
                <a:spcPts val="800"/>
              </a:spcAft>
            </a:pPr>
            <a:endParaRPr lang="en-GB" dirty="0"/>
          </a:p>
          <a:p>
            <a:pPr>
              <a:lnSpc>
                <a:spcPct val="107000"/>
              </a:lnSpc>
              <a:spcAft>
                <a:spcPts val="800"/>
              </a:spcAft>
            </a:pPr>
            <a:r>
              <a:rPr lang="en-GB" dirty="0"/>
              <a:t>The Information Standard publication includes the </a:t>
            </a:r>
            <a:r>
              <a:rPr lang="en-GB" dirty="0">
                <a:hlinkClick r:id="rId5"/>
              </a:rPr>
              <a:t>Technical Output Specification</a:t>
            </a:r>
            <a:r>
              <a:rPr lang="en-GB" dirty="0"/>
              <a:t> (TOS) which defines the structure of the data set and data items to be collected. </a:t>
            </a:r>
          </a:p>
          <a:p>
            <a:pPr>
              <a:lnSpc>
                <a:spcPct val="107000"/>
              </a:lnSpc>
              <a:spcAft>
                <a:spcPts val="800"/>
              </a:spcAft>
            </a:pPr>
            <a:endParaRPr lang="en-GB" dirty="0"/>
          </a:p>
          <a:p>
            <a:pPr>
              <a:lnSpc>
                <a:spcPct val="107000"/>
              </a:lnSpc>
              <a:spcAft>
                <a:spcPts val="800"/>
              </a:spcAft>
            </a:pPr>
            <a:r>
              <a:rPr lang="en-GB" dirty="0"/>
              <a:t>The supplementary guidance includes the </a:t>
            </a:r>
            <a:r>
              <a:rPr lang="en-GB" dirty="0">
                <a:hlinkClick r:id="rId6"/>
              </a:rPr>
              <a:t>Enhanced Technical Output Specification</a:t>
            </a:r>
            <a:r>
              <a:rPr lang="en-GB" dirty="0"/>
              <a:t> (ETOS) which includes data items collected, their definitions </a:t>
            </a:r>
            <a:r>
              <a:rPr lang="en-GB" i="1" dirty="0"/>
              <a:t>and the validations which will take place when DIDS v2.0 data is received by NHS England. </a:t>
            </a:r>
          </a:p>
          <a:p>
            <a:pPr>
              <a:lnSpc>
                <a:spcPct val="107000"/>
              </a:lnSpc>
              <a:spcAft>
                <a:spcPts val="800"/>
              </a:spcAft>
            </a:pPr>
            <a:endParaRPr lang="en-GB" dirty="0"/>
          </a:p>
          <a:p>
            <a:pPr>
              <a:lnSpc>
                <a:spcPct val="107000"/>
              </a:lnSpc>
              <a:spcAft>
                <a:spcPts val="800"/>
              </a:spcAft>
            </a:pPr>
            <a:r>
              <a:rPr lang="en-GB" dirty="0"/>
              <a:t>In addition to being in the TOS, all Data Group and Data Item definitions will be published in the </a:t>
            </a:r>
            <a:r>
              <a:rPr lang="en-GB" dirty="0">
                <a:hlinkClick r:id="rId7"/>
              </a:rPr>
              <a:t>NHS Data Model and Dictionary</a:t>
            </a:r>
            <a:r>
              <a:rPr lang="en-GB" dirty="0"/>
              <a:t> (planned for March 2026), with links to be added to the ETOS. </a:t>
            </a:r>
          </a:p>
        </p:txBody>
      </p:sp>
    </p:spTree>
    <p:extLst>
      <p:ext uri="{BB962C8B-B14F-4D97-AF65-F5344CB8AC3E}">
        <p14:creationId xmlns:p14="http://schemas.microsoft.com/office/powerpoint/2010/main" val="3610854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AC71C6-1429-4AC6-B062-FC8FB3CF6A8A}"/>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189D285A-3797-0C73-A8B0-818EDFC0ABA1}"/>
              </a:ext>
            </a:extLst>
          </p:cNvPr>
          <p:cNvSpPr>
            <a:spLocks noGrp="1"/>
          </p:cNvSpPr>
          <p:nvPr>
            <p:ph type="title"/>
          </p:nvPr>
        </p:nvSpPr>
        <p:spPr/>
        <p:txBody>
          <a:bodyPr>
            <a:normAutofit/>
          </a:bodyPr>
          <a:lstStyle/>
          <a:p>
            <a:pPr>
              <a:spcAft>
                <a:spcPts val="600"/>
              </a:spcAft>
              <a:buClr>
                <a:schemeClr val="tx1"/>
              </a:buClr>
              <a:defRPr/>
            </a:pPr>
            <a:r>
              <a:rPr kumimoji="0" lang="en-GB" sz="3200" b="1" i="0" u="none" strike="noStrike" cap="none" spc="0" normalizeH="0" baseline="0" noProof="0" dirty="0">
                <a:ln>
                  <a:noFill/>
                </a:ln>
                <a:effectLst/>
                <a:uLnTx/>
                <a:uFillTx/>
              </a:rPr>
              <a:t>DIDS v2.0 Validations</a:t>
            </a:r>
          </a:p>
        </p:txBody>
      </p:sp>
      <p:sp>
        <p:nvSpPr>
          <p:cNvPr id="2" name="Rectangle: Rounded Corners 1">
            <a:extLst>
              <a:ext uri="{FF2B5EF4-FFF2-40B4-BE49-F238E27FC236}">
                <a16:creationId xmlns:a16="http://schemas.microsoft.com/office/drawing/2014/main" id="{81E1A2FE-BE31-15F6-E9FA-9B947E559400}"/>
              </a:ext>
            </a:extLst>
          </p:cNvPr>
          <p:cNvSpPr/>
          <p:nvPr/>
        </p:nvSpPr>
        <p:spPr>
          <a:xfrm>
            <a:off x="2004907" y="3271520"/>
            <a:ext cx="6773333" cy="2838027"/>
          </a:xfrm>
          <a:prstGeom prst="round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t>108 Validations</a:t>
            </a:r>
          </a:p>
          <a:p>
            <a:pPr algn="ctr"/>
            <a:endParaRPr lang="en-GB" b="1" dirty="0"/>
          </a:p>
          <a:p>
            <a:pPr algn="ctr"/>
            <a:endParaRPr lang="en-GB" dirty="0"/>
          </a:p>
          <a:p>
            <a:pPr algn="ctr"/>
            <a:endParaRPr lang="en-GB" dirty="0"/>
          </a:p>
          <a:p>
            <a:pPr algn="ctr"/>
            <a:endParaRPr lang="en-GB" dirty="0"/>
          </a:p>
          <a:p>
            <a:pPr algn="ctr"/>
            <a:endParaRPr lang="en-GB" dirty="0"/>
          </a:p>
          <a:p>
            <a:pPr algn="ctr"/>
            <a:endParaRPr lang="en-GB" dirty="0"/>
          </a:p>
          <a:p>
            <a:pPr algn="ctr"/>
            <a:endParaRPr lang="en-GB" dirty="0"/>
          </a:p>
          <a:p>
            <a:pPr algn="ctr"/>
            <a:endParaRPr lang="en-GB" dirty="0"/>
          </a:p>
        </p:txBody>
      </p:sp>
      <p:sp>
        <p:nvSpPr>
          <p:cNvPr id="12" name="TextBox 11">
            <a:extLst>
              <a:ext uri="{FF2B5EF4-FFF2-40B4-BE49-F238E27FC236}">
                <a16:creationId xmlns:a16="http://schemas.microsoft.com/office/drawing/2014/main" id="{5061E076-B0AC-E60A-8D21-0A4519AD2AE8}"/>
              </a:ext>
            </a:extLst>
          </p:cNvPr>
          <p:cNvSpPr txBox="1"/>
          <p:nvPr/>
        </p:nvSpPr>
        <p:spPr>
          <a:xfrm>
            <a:off x="432000" y="1256430"/>
            <a:ext cx="10400082" cy="1860446"/>
          </a:xfrm>
          <a:prstGeom prst="rect">
            <a:avLst/>
          </a:prstGeom>
          <a:noFill/>
          <a:ln>
            <a:noFill/>
          </a:ln>
        </p:spPr>
        <p:txBody>
          <a:bodyPr wrap="square">
            <a:spAutoFit/>
          </a:bodyPr>
          <a:lstStyle/>
          <a:p>
            <a:pPr>
              <a:lnSpc>
                <a:spcPct val="107000"/>
              </a:lnSpc>
              <a:spcAft>
                <a:spcPts val="800"/>
              </a:spcAft>
            </a:pPr>
            <a:r>
              <a:rPr lang="en-GB" kern="100" dirty="0">
                <a:latin typeface="Arial" panose="020B0604020202020204" pitchFamily="34" charset="0"/>
                <a:cs typeface="Times New Roman" panose="02020603050405020304" pitchFamily="18" charset="0"/>
              </a:rPr>
              <a:t>All validations can be found in the DIDS v2.0 ETOS: </a:t>
            </a:r>
            <a:r>
              <a:rPr lang="en-GB" dirty="0">
                <a:hlinkClick r:id="rId3"/>
              </a:rPr>
              <a:t>Diagnostic Imaging Data Set (DIDS) implementation tools and guidance - NHS England Digital</a:t>
            </a:r>
            <a:endParaRPr lang="en-GB" kern="100" dirty="0">
              <a:latin typeface="Arial" panose="020B0604020202020204" pitchFamily="34" charset="0"/>
              <a:cs typeface="Times New Roman" panose="02020603050405020304" pitchFamily="18" charset="0"/>
            </a:endParaRPr>
          </a:p>
          <a:p>
            <a:pPr>
              <a:lnSpc>
                <a:spcPct val="107000"/>
              </a:lnSpc>
              <a:spcAft>
                <a:spcPts val="800"/>
              </a:spcAft>
            </a:pPr>
            <a:endParaRPr lang="en-GB" kern="100" dirty="0">
              <a:latin typeface="Arial" panose="020B0604020202020204" pitchFamily="34" charset="0"/>
              <a:cs typeface="Times New Roman" panose="02020603050405020304" pitchFamily="18" charset="0"/>
            </a:endParaRPr>
          </a:p>
          <a:p>
            <a:pPr>
              <a:lnSpc>
                <a:spcPct val="107000"/>
              </a:lnSpc>
              <a:spcAft>
                <a:spcPts val="800"/>
              </a:spcAft>
            </a:pPr>
            <a:r>
              <a:rPr lang="en-GB" kern="100" dirty="0">
                <a:latin typeface="Arial" panose="020B0604020202020204" pitchFamily="34" charset="0"/>
                <a:cs typeface="Times New Roman" panose="02020603050405020304" pitchFamily="18" charset="0"/>
              </a:rPr>
              <a:t>7 File level validations – Additional File-Level Rejects tab</a:t>
            </a:r>
          </a:p>
          <a:p>
            <a:pPr>
              <a:lnSpc>
                <a:spcPct val="107000"/>
              </a:lnSpc>
              <a:spcAft>
                <a:spcPts val="800"/>
              </a:spcAft>
            </a:pPr>
            <a:r>
              <a:rPr lang="en-GB" kern="100" dirty="0">
                <a:latin typeface="Arial" panose="020B0604020202020204" pitchFamily="34" charset="0"/>
                <a:cs typeface="Times New Roman" panose="02020603050405020304" pitchFamily="18" charset="0"/>
              </a:rPr>
              <a:t>101 Data Item level validations – Blue group tabs or the Validations (Data Items) tab</a:t>
            </a:r>
            <a:endParaRPr lang="en-GB" dirty="0"/>
          </a:p>
        </p:txBody>
      </p:sp>
      <p:sp>
        <p:nvSpPr>
          <p:cNvPr id="3" name="Rectangle: Rounded Corners 2">
            <a:extLst>
              <a:ext uri="{FF2B5EF4-FFF2-40B4-BE49-F238E27FC236}">
                <a16:creationId xmlns:a16="http://schemas.microsoft.com/office/drawing/2014/main" id="{163DE0E9-BC92-5476-09BB-A3C232421562}"/>
              </a:ext>
            </a:extLst>
          </p:cNvPr>
          <p:cNvSpPr/>
          <p:nvPr/>
        </p:nvSpPr>
        <p:spPr>
          <a:xfrm>
            <a:off x="2109893" y="3935307"/>
            <a:ext cx="4440535" cy="1964266"/>
          </a:xfrm>
          <a:prstGeom prst="round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99 Rejections </a:t>
            </a:r>
          </a:p>
          <a:p>
            <a:pPr algn="ctr"/>
            <a:endParaRPr lang="en-GB" dirty="0"/>
          </a:p>
          <a:p>
            <a:pPr algn="ctr"/>
            <a:endParaRPr lang="en-GB" dirty="0"/>
          </a:p>
          <a:p>
            <a:pPr algn="ctr"/>
            <a:endParaRPr lang="en-GB" dirty="0"/>
          </a:p>
          <a:p>
            <a:pPr algn="ctr"/>
            <a:endParaRPr lang="en-GB" dirty="0"/>
          </a:p>
          <a:p>
            <a:pPr algn="ctr"/>
            <a:r>
              <a:rPr lang="en-GB" dirty="0"/>
              <a:t> </a:t>
            </a:r>
          </a:p>
        </p:txBody>
      </p:sp>
      <p:sp>
        <p:nvSpPr>
          <p:cNvPr id="4" name="Rectangle: Rounded Corners 3">
            <a:extLst>
              <a:ext uri="{FF2B5EF4-FFF2-40B4-BE49-F238E27FC236}">
                <a16:creationId xmlns:a16="http://schemas.microsoft.com/office/drawing/2014/main" id="{675705ED-390E-E9BE-9470-A492AA2A7EF8}"/>
              </a:ext>
            </a:extLst>
          </p:cNvPr>
          <p:cNvSpPr/>
          <p:nvPr/>
        </p:nvSpPr>
        <p:spPr>
          <a:xfrm>
            <a:off x="6774873" y="3935306"/>
            <a:ext cx="1889126" cy="1964265"/>
          </a:xfrm>
          <a:prstGeom prst="round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a:p>
            <a:pPr algn="ctr"/>
            <a:endParaRPr lang="en-GB" dirty="0"/>
          </a:p>
          <a:p>
            <a:pPr algn="ctr"/>
            <a:endParaRPr lang="en-GB" dirty="0"/>
          </a:p>
          <a:p>
            <a:pPr algn="ctr"/>
            <a:endParaRPr lang="en-GB" dirty="0"/>
          </a:p>
          <a:p>
            <a:pPr algn="ctr"/>
            <a:endParaRPr lang="en-GB" dirty="0"/>
          </a:p>
          <a:p>
            <a:pPr algn="ctr"/>
            <a:r>
              <a:rPr lang="en-GB" dirty="0"/>
              <a:t>9 Warnings</a:t>
            </a:r>
          </a:p>
          <a:p>
            <a:pPr algn="ctr"/>
            <a:endParaRPr lang="en-GB" dirty="0"/>
          </a:p>
          <a:p>
            <a:pPr algn="ctr"/>
            <a:endParaRPr lang="en-GB" dirty="0"/>
          </a:p>
          <a:p>
            <a:pPr algn="ctr"/>
            <a:r>
              <a:rPr lang="en-GB" dirty="0"/>
              <a:t>(All Data Item Level validations) </a:t>
            </a:r>
          </a:p>
          <a:p>
            <a:pPr algn="ctr"/>
            <a:endParaRPr lang="en-GB" dirty="0"/>
          </a:p>
          <a:p>
            <a:pPr algn="ctr"/>
            <a:endParaRPr lang="en-GB" dirty="0"/>
          </a:p>
          <a:p>
            <a:pPr algn="ctr"/>
            <a:endParaRPr lang="en-GB" dirty="0"/>
          </a:p>
          <a:p>
            <a:pPr algn="ctr"/>
            <a:endParaRPr lang="en-GB" dirty="0"/>
          </a:p>
          <a:p>
            <a:pPr algn="ctr"/>
            <a:endParaRPr lang="en-GB" dirty="0"/>
          </a:p>
        </p:txBody>
      </p:sp>
      <p:sp>
        <p:nvSpPr>
          <p:cNvPr id="5" name="Rectangle: Rounded Corners 4">
            <a:extLst>
              <a:ext uri="{FF2B5EF4-FFF2-40B4-BE49-F238E27FC236}">
                <a16:creationId xmlns:a16="http://schemas.microsoft.com/office/drawing/2014/main" id="{58FE13BF-4972-0242-1981-511F1D61EE4D}"/>
              </a:ext>
            </a:extLst>
          </p:cNvPr>
          <p:cNvSpPr/>
          <p:nvPr/>
        </p:nvSpPr>
        <p:spPr>
          <a:xfrm>
            <a:off x="2273965" y="4504267"/>
            <a:ext cx="1566516" cy="1244752"/>
          </a:xfrm>
          <a:prstGeom prst="round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a:p>
            <a:pPr algn="ctr"/>
            <a:endParaRPr lang="en-GB" dirty="0"/>
          </a:p>
          <a:p>
            <a:pPr algn="ctr"/>
            <a:endParaRPr lang="en-GB" dirty="0"/>
          </a:p>
          <a:p>
            <a:pPr algn="ctr"/>
            <a:r>
              <a:rPr lang="en-GB" dirty="0"/>
              <a:t>(7) Additional File-Level Rejects tab</a:t>
            </a:r>
          </a:p>
          <a:p>
            <a:pPr algn="ctr"/>
            <a:endParaRPr lang="en-GB" dirty="0"/>
          </a:p>
          <a:p>
            <a:pPr algn="ctr"/>
            <a:endParaRPr lang="en-GB" dirty="0"/>
          </a:p>
          <a:p>
            <a:pPr algn="ctr"/>
            <a:endParaRPr lang="en-GB" dirty="0"/>
          </a:p>
        </p:txBody>
      </p:sp>
      <p:sp>
        <p:nvSpPr>
          <p:cNvPr id="6" name="Rectangle: Rounded Corners 5">
            <a:extLst>
              <a:ext uri="{FF2B5EF4-FFF2-40B4-BE49-F238E27FC236}">
                <a16:creationId xmlns:a16="http://schemas.microsoft.com/office/drawing/2014/main" id="{525B42D9-A5E1-3F61-23D8-483724C83521}"/>
              </a:ext>
            </a:extLst>
          </p:cNvPr>
          <p:cNvSpPr/>
          <p:nvPr/>
        </p:nvSpPr>
        <p:spPr>
          <a:xfrm>
            <a:off x="4004554" y="4507654"/>
            <a:ext cx="2421184" cy="1244753"/>
          </a:xfrm>
          <a:prstGeom prst="round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(92)</a:t>
            </a:r>
          </a:p>
          <a:p>
            <a:pPr algn="ctr"/>
            <a:r>
              <a:rPr lang="en-GB" dirty="0"/>
              <a:t>Data Item Level validations</a:t>
            </a:r>
          </a:p>
          <a:p>
            <a:pPr algn="ctr"/>
            <a:endParaRPr lang="en-GB" dirty="0"/>
          </a:p>
        </p:txBody>
      </p:sp>
    </p:spTree>
    <p:extLst>
      <p:ext uri="{BB962C8B-B14F-4D97-AF65-F5344CB8AC3E}">
        <p14:creationId xmlns:p14="http://schemas.microsoft.com/office/powerpoint/2010/main" val="24567010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046D06-711A-5158-0ED8-C3451E993A38}"/>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E20ABC60-15BC-36D6-EBF9-81F6E16C55A0}"/>
              </a:ext>
            </a:extLst>
          </p:cNvPr>
          <p:cNvSpPr>
            <a:spLocks noGrp="1"/>
          </p:cNvSpPr>
          <p:nvPr>
            <p:ph type="title"/>
          </p:nvPr>
        </p:nvSpPr>
        <p:spPr/>
        <p:txBody>
          <a:bodyPr>
            <a:normAutofit/>
          </a:bodyPr>
          <a:lstStyle/>
          <a:p>
            <a:pPr>
              <a:spcAft>
                <a:spcPts val="600"/>
              </a:spcAft>
              <a:buClr>
                <a:schemeClr val="tx1"/>
              </a:buClr>
              <a:defRPr/>
            </a:pPr>
            <a:r>
              <a:rPr kumimoji="0" lang="en-GB" sz="3200" b="1" i="0" u="none" strike="noStrike" cap="none" spc="0" normalizeH="0" baseline="0" noProof="0" dirty="0">
                <a:ln>
                  <a:noFill/>
                </a:ln>
                <a:effectLst/>
                <a:uLnTx/>
                <a:uFillTx/>
              </a:rPr>
              <a:t>DIDS v2.0 Validations – File Level Rejections</a:t>
            </a:r>
          </a:p>
        </p:txBody>
      </p:sp>
      <p:sp>
        <p:nvSpPr>
          <p:cNvPr id="12" name="TextBox 11">
            <a:extLst>
              <a:ext uri="{FF2B5EF4-FFF2-40B4-BE49-F238E27FC236}">
                <a16:creationId xmlns:a16="http://schemas.microsoft.com/office/drawing/2014/main" id="{4B03F406-F22E-9F1F-E982-08716FABF4B0}"/>
              </a:ext>
            </a:extLst>
          </p:cNvPr>
          <p:cNvSpPr txBox="1"/>
          <p:nvPr/>
        </p:nvSpPr>
        <p:spPr>
          <a:xfrm>
            <a:off x="432000" y="1425762"/>
            <a:ext cx="10400082" cy="766172"/>
          </a:xfrm>
          <a:prstGeom prst="rect">
            <a:avLst/>
          </a:prstGeom>
          <a:noFill/>
          <a:ln>
            <a:noFill/>
          </a:ln>
        </p:spPr>
        <p:txBody>
          <a:bodyPr wrap="square">
            <a:spAutoFit/>
          </a:bodyPr>
          <a:lstStyle/>
          <a:p>
            <a:pPr>
              <a:lnSpc>
                <a:spcPct val="107000"/>
              </a:lnSpc>
              <a:spcAft>
                <a:spcPts val="800"/>
              </a:spcAft>
            </a:pPr>
            <a:endParaRPr lang="en-GB" kern="100" dirty="0">
              <a:highlight>
                <a:srgbClr val="FFFF00"/>
              </a:highlight>
              <a:latin typeface="Arial" panose="020B0604020202020204" pitchFamily="34" charset="0"/>
              <a:cs typeface="Times New Roman" panose="02020603050405020304" pitchFamily="18" charset="0"/>
            </a:endParaRPr>
          </a:p>
          <a:p>
            <a:pPr>
              <a:lnSpc>
                <a:spcPct val="107000"/>
              </a:lnSpc>
              <a:spcAft>
                <a:spcPts val="800"/>
              </a:spcAft>
            </a:pPr>
            <a:endParaRPr lang="en-GB" dirty="0"/>
          </a:p>
        </p:txBody>
      </p:sp>
      <p:graphicFrame>
        <p:nvGraphicFramePr>
          <p:cNvPr id="2" name="Table 1">
            <a:extLst>
              <a:ext uri="{FF2B5EF4-FFF2-40B4-BE49-F238E27FC236}">
                <a16:creationId xmlns:a16="http://schemas.microsoft.com/office/drawing/2014/main" id="{FA27D147-E47D-E065-3557-85BE2010A810}"/>
              </a:ext>
            </a:extLst>
          </p:cNvPr>
          <p:cNvGraphicFramePr>
            <a:graphicFrameLocks noGrp="1"/>
          </p:cNvGraphicFramePr>
          <p:nvPr>
            <p:extLst>
              <p:ext uri="{D42A27DB-BD31-4B8C-83A1-F6EECF244321}">
                <p14:modId xmlns:p14="http://schemas.microsoft.com/office/powerpoint/2010/main" val="2299228010"/>
              </p:ext>
            </p:extLst>
          </p:nvPr>
        </p:nvGraphicFramePr>
        <p:xfrm>
          <a:off x="432000" y="1375051"/>
          <a:ext cx="10984748" cy="4934392"/>
        </p:xfrm>
        <a:graphic>
          <a:graphicData uri="http://schemas.openxmlformats.org/drawingml/2006/table">
            <a:tbl>
              <a:tblPr/>
              <a:tblGrid>
                <a:gridCol w="1158261">
                  <a:extLst>
                    <a:ext uri="{9D8B030D-6E8A-4147-A177-3AD203B41FA5}">
                      <a16:colId xmlns:a16="http://schemas.microsoft.com/office/drawing/2014/main" val="588661890"/>
                    </a:ext>
                  </a:extLst>
                </a:gridCol>
                <a:gridCol w="4591878">
                  <a:extLst>
                    <a:ext uri="{9D8B030D-6E8A-4147-A177-3AD203B41FA5}">
                      <a16:colId xmlns:a16="http://schemas.microsoft.com/office/drawing/2014/main" val="3421156231"/>
                    </a:ext>
                  </a:extLst>
                </a:gridCol>
                <a:gridCol w="5234609">
                  <a:extLst>
                    <a:ext uri="{9D8B030D-6E8A-4147-A177-3AD203B41FA5}">
                      <a16:colId xmlns:a16="http://schemas.microsoft.com/office/drawing/2014/main" val="1325826660"/>
                    </a:ext>
                  </a:extLst>
                </a:gridCol>
              </a:tblGrid>
              <a:tr h="337033">
                <a:tc>
                  <a:txBody>
                    <a:bodyPr/>
                    <a:lstStyle/>
                    <a:p>
                      <a:pPr algn="l" fontAlgn="t">
                        <a:buNone/>
                      </a:pPr>
                      <a:r>
                        <a:rPr lang="en-GB" sz="1400" b="1" i="0" u="none" strike="noStrike">
                          <a:solidFill>
                            <a:srgbClr val="000000"/>
                          </a:solidFill>
                          <a:effectLst/>
                          <a:latin typeface="Arial" panose="020B0604020202020204" pitchFamily="34" charset="0"/>
                        </a:rPr>
                        <a:t>Error Code</a:t>
                      </a:r>
                    </a:p>
                  </a:txBody>
                  <a:tcPr marL="72000" marR="3600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buNone/>
                      </a:pPr>
                      <a:r>
                        <a:rPr lang="en-GB" sz="1400" b="1" i="0" u="none" strike="noStrike">
                          <a:solidFill>
                            <a:srgbClr val="000000"/>
                          </a:solidFill>
                          <a:effectLst/>
                          <a:latin typeface="Arial" panose="020B0604020202020204" pitchFamily="34" charset="0"/>
                        </a:rPr>
                        <a:t>Validation Failure Message</a:t>
                      </a:r>
                    </a:p>
                  </a:txBody>
                  <a:tcPr marL="72000" marR="3600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buNone/>
                      </a:pPr>
                      <a:r>
                        <a:rPr lang="en-GB" sz="1400" b="1" i="0" u="none" strike="noStrike" dirty="0">
                          <a:solidFill>
                            <a:srgbClr val="000000"/>
                          </a:solidFill>
                          <a:effectLst/>
                          <a:latin typeface="Arial" panose="020B0604020202020204" pitchFamily="34" charset="0"/>
                        </a:rPr>
                        <a:t>Help Text</a:t>
                      </a:r>
                    </a:p>
                  </a:txBody>
                  <a:tcPr marL="72000" marR="3600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11339412"/>
                  </a:ext>
                </a:extLst>
              </a:tr>
              <a:tr h="601845">
                <a:tc>
                  <a:txBody>
                    <a:bodyPr/>
                    <a:lstStyle/>
                    <a:p>
                      <a:pPr algn="l" fontAlgn="t">
                        <a:buNone/>
                      </a:pPr>
                      <a:r>
                        <a:rPr lang="en-GB" sz="1100" b="0" i="0" u="none" strike="noStrike">
                          <a:solidFill>
                            <a:srgbClr val="000000"/>
                          </a:solidFill>
                          <a:effectLst/>
                          <a:latin typeface="Arial" panose="020B0604020202020204" pitchFamily="34" charset="0"/>
                        </a:rPr>
                        <a:t>DIDSREJ001</a:t>
                      </a:r>
                    </a:p>
                  </a:txBody>
                  <a:tcPr marL="72000" marR="3600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buNone/>
                      </a:pPr>
                      <a:r>
                        <a:rPr lang="en-GB" sz="1100" b="0" i="0" u="none" strike="noStrike">
                          <a:solidFill>
                            <a:srgbClr val="000000"/>
                          </a:solidFill>
                          <a:effectLst/>
                          <a:latin typeface="Arial" panose="020B0604020202020204" pitchFamily="34" charset="0"/>
                        </a:rPr>
                        <a:t>Submission file structure check.</a:t>
                      </a:r>
                      <a:br>
                        <a:rPr lang="en-GB" sz="1100" b="0" i="0" u="none" strike="noStrike">
                          <a:solidFill>
                            <a:srgbClr val="000000"/>
                          </a:solidFill>
                          <a:effectLst/>
                          <a:latin typeface="Arial" panose="020B0604020202020204" pitchFamily="34" charset="0"/>
                        </a:rPr>
                      </a:br>
                      <a:br>
                        <a:rPr lang="en-GB" sz="1100" b="0" i="0" u="none" strike="noStrike">
                          <a:solidFill>
                            <a:srgbClr val="000000"/>
                          </a:solidFill>
                          <a:effectLst/>
                          <a:latin typeface="Arial" panose="020B0604020202020204" pitchFamily="34" charset="0"/>
                        </a:rPr>
                      </a:br>
                      <a:endParaRPr lang="en-GB" sz="1100" b="0" i="0" u="none" strike="noStrike">
                        <a:solidFill>
                          <a:srgbClr val="000000"/>
                        </a:solidFill>
                        <a:effectLst/>
                        <a:latin typeface="Arial" panose="020B0604020202020204" pitchFamily="34" charset="0"/>
                      </a:endParaRPr>
                    </a:p>
                  </a:txBody>
                  <a:tcPr marL="72000" marR="3600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buNone/>
                      </a:pPr>
                      <a:r>
                        <a:rPr lang="en-GB" sz="1100" b="0" i="0" u="none" strike="noStrike">
                          <a:solidFill>
                            <a:srgbClr val="000000"/>
                          </a:solidFill>
                          <a:effectLst/>
                          <a:latin typeface="Arial" panose="020B0604020202020204" pitchFamily="34" charset="0"/>
                        </a:rPr>
                        <a:t>The submission file must not be altered in ANY way that affects the transmission of data. All the fields listed must be present and the field types must be exactly as specified. </a:t>
                      </a:r>
                    </a:p>
                  </a:txBody>
                  <a:tcPr marL="72000" marR="3600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49165099"/>
                  </a:ext>
                </a:extLst>
              </a:tr>
              <a:tr h="613882">
                <a:tc>
                  <a:txBody>
                    <a:bodyPr/>
                    <a:lstStyle/>
                    <a:p>
                      <a:pPr algn="l" fontAlgn="t">
                        <a:buNone/>
                      </a:pPr>
                      <a:r>
                        <a:rPr lang="en-GB" sz="1100" b="0" i="0" u="none" strike="noStrike">
                          <a:solidFill>
                            <a:srgbClr val="000000"/>
                          </a:solidFill>
                          <a:effectLst/>
                          <a:latin typeface="Arial" panose="020B0604020202020204" pitchFamily="34" charset="0"/>
                        </a:rPr>
                        <a:t>DIDSREJ007</a:t>
                      </a:r>
                    </a:p>
                  </a:txBody>
                  <a:tcPr marL="72000" marR="3600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buNone/>
                      </a:pPr>
                      <a:r>
                        <a:rPr lang="en-GB" sz="1100" b="0" i="0" u="none" strike="noStrike" dirty="0">
                          <a:solidFill>
                            <a:srgbClr val="000000"/>
                          </a:solidFill>
                          <a:effectLst/>
                          <a:latin typeface="Arial" panose="020B0604020202020204" pitchFamily="34" charset="0"/>
                        </a:rPr>
                        <a:t>Failed data consistency NHS Number check in the MPI group: An NHS Number can only be allocated to one person, therefore if a duplicate NHS Number is submitted then all other data items in the MPI group must match.</a:t>
                      </a:r>
                    </a:p>
                  </a:txBody>
                  <a:tcPr marL="72000" marR="3600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buNone/>
                      </a:pPr>
                      <a:r>
                        <a:rPr lang="en-GB" sz="1100" b="0" i="0" u="none" strike="noStrike">
                          <a:solidFill>
                            <a:srgbClr val="000000"/>
                          </a:solidFill>
                          <a:effectLst/>
                          <a:latin typeface="Arial" panose="020B0604020202020204" pitchFamily="34" charset="0"/>
                        </a:rPr>
                        <a:t>Duplicate NHS numbers are accepted (when the same patient has had two or more pieces of activity in the same reporting period) but the other MPI data items submitted must match.</a:t>
                      </a:r>
                    </a:p>
                  </a:txBody>
                  <a:tcPr marL="72000" marR="3600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97903632"/>
                  </a:ext>
                </a:extLst>
              </a:tr>
              <a:tr h="637956">
                <a:tc>
                  <a:txBody>
                    <a:bodyPr/>
                    <a:lstStyle/>
                    <a:p>
                      <a:pPr algn="l" fontAlgn="t">
                        <a:buNone/>
                      </a:pPr>
                      <a:r>
                        <a:rPr lang="en-GB" sz="1100" b="0" i="0" u="none" strike="noStrike">
                          <a:solidFill>
                            <a:srgbClr val="000000"/>
                          </a:solidFill>
                          <a:effectLst/>
                          <a:latin typeface="Arial" panose="020B0604020202020204" pitchFamily="34" charset="0"/>
                        </a:rPr>
                        <a:t>DIDSREJ008</a:t>
                      </a:r>
                    </a:p>
                  </a:txBody>
                  <a:tcPr marL="72000" marR="3600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buNone/>
                      </a:pPr>
                      <a:r>
                        <a:rPr lang="en-GB" sz="1100" b="0" i="0" u="none" strike="noStrike" dirty="0">
                          <a:solidFill>
                            <a:srgbClr val="000000"/>
                          </a:solidFill>
                          <a:effectLst/>
                          <a:latin typeface="Arial" panose="020B0604020202020204" pitchFamily="34" charset="0"/>
                        </a:rPr>
                        <a:t>Failed data consistency Local Patient Identifier (Extended) check in the MPI group: A Local Patient Identifier (Extended) can only be allocated to one person, therefore if a duplicate Local Patient Identifier (Extended) is submitted then all other data items in the MPI group must match.</a:t>
                      </a:r>
                    </a:p>
                  </a:txBody>
                  <a:tcPr marL="72000" marR="3600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buNone/>
                      </a:pPr>
                      <a:r>
                        <a:rPr lang="en-GB" sz="1100" b="0" i="0" u="none" strike="noStrike" dirty="0">
                          <a:solidFill>
                            <a:srgbClr val="000000"/>
                          </a:solidFill>
                          <a:effectLst/>
                          <a:latin typeface="Arial" panose="020B0604020202020204" pitchFamily="34" charset="0"/>
                        </a:rPr>
                        <a:t>Duplicate Local Patient Identifiers (Extended) are accepted (when the same patient has had two or more pieces of activity in the same reporting period) but the other MPI data items submitted must match.</a:t>
                      </a:r>
                    </a:p>
                  </a:txBody>
                  <a:tcPr marL="72000" marR="3600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60381615"/>
                  </a:ext>
                </a:extLst>
              </a:tr>
              <a:tr h="601845">
                <a:tc>
                  <a:txBody>
                    <a:bodyPr/>
                    <a:lstStyle/>
                    <a:p>
                      <a:pPr algn="l" fontAlgn="t">
                        <a:buNone/>
                      </a:pPr>
                      <a:r>
                        <a:rPr lang="en-GB" sz="1100" b="0" i="0" u="none" strike="noStrike">
                          <a:solidFill>
                            <a:srgbClr val="000000"/>
                          </a:solidFill>
                          <a:effectLst/>
                          <a:latin typeface="Arial" panose="020B0604020202020204" pitchFamily="34" charset="0"/>
                        </a:rPr>
                        <a:t>DIDSREJ009</a:t>
                      </a:r>
                    </a:p>
                  </a:txBody>
                  <a:tcPr marL="72000" marR="3600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buNone/>
                      </a:pPr>
                      <a:r>
                        <a:rPr lang="en-GB" sz="1100" b="0" i="0" u="none" strike="noStrike">
                          <a:solidFill>
                            <a:srgbClr val="000000"/>
                          </a:solidFill>
                          <a:effectLst/>
                          <a:latin typeface="Arial" panose="020B0604020202020204" pitchFamily="34" charset="0"/>
                        </a:rPr>
                        <a:t>Failed duplicate Radiological Accession Number (RAN) check in the Activity group. A RAN is allocated to more than one piece of activity.</a:t>
                      </a:r>
                    </a:p>
                  </a:txBody>
                  <a:tcPr marL="72000" marR="3600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buNone/>
                      </a:pPr>
                      <a:r>
                        <a:rPr lang="en-GB" sz="1100" b="0" i="0" u="none" strike="noStrike">
                          <a:solidFill>
                            <a:srgbClr val="000000"/>
                          </a:solidFill>
                          <a:effectLst/>
                          <a:latin typeface="Arial" panose="020B0604020202020204" pitchFamily="34" charset="0"/>
                        </a:rPr>
                        <a:t>Duplicate Radiological Accession Numbers cannot be accepted.</a:t>
                      </a:r>
                    </a:p>
                  </a:txBody>
                  <a:tcPr marL="72000" marR="3600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61997915"/>
                  </a:ext>
                </a:extLst>
              </a:tr>
              <a:tr h="604601">
                <a:tc>
                  <a:txBody>
                    <a:bodyPr/>
                    <a:lstStyle/>
                    <a:p>
                      <a:pPr algn="l" fontAlgn="t">
                        <a:buNone/>
                      </a:pPr>
                      <a:r>
                        <a:rPr lang="en-GB" sz="1100" b="0" i="0" u="none" strike="noStrike">
                          <a:solidFill>
                            <a:srgbClr val="000000"/>
                          </a:solidFill>
                          <a:effectLst/>
                          <a:latin typeface="Arial" panose="020B0604020202020204" pitchFamily="34" charset="0"/>
                        </a:rPr>
                        <a:t>DIDSREJ011</a:t>
                      </a:r>
                    </a:p>
                  </a:txBody>
                  <a:tcPr marL="72000" marR="3600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buNone/>
                      </a:pPr>
                      <a:r>
                        <a:rPr lang="en-GB" sz="1100" b="0" i="0" u="none" strike="noStrike" dirty="0">
                          <a:solidFill>
                            <a:srgbClr val="000000"/>
                          </a:solidFill>
                          <a:effectLst/>
                          <a:latin typeface="Arial" panose="020B0604020202020204" pitchFamily="34" charset="0"/>
                        </a:rPr>
                        <a:t>Failed data consistency Header data items check in the Header group. In a CSV file submission each row from the Header group must match.</a:t>
                      </a:r>
                    </a:p>
                  </a:txBody>
                  <a:tcPr marL="72000" marR="3600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buNone/>
                      </a:pPr>
                      <a:r>
                        <a:rPr lang="en-GB" sz="1100" b="0" i="0" u="none" strike="noStrike">
                          <a:solidFill>
                            <a:srgbClr val="000000"/>
                          </a:solidFill>
                          <a:effectLst/>
                          <a:latin typeface="Arial" panose="020B0604020202020204" pitchFamily="34" charset="0"/>
                        </a:rPr>
                        <a:t>Differences in submitted Header groups data items in any row of a CSV file submission cannot be accepted.</a:t>
                      </a:r>
                    </a:p>
                  </a:txBody>
                  <a:tcPr marL="72000" marR="3600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55049835"/>
                  </a:ext>
                </a:extLst>
              </a:tr>
              <a:tr h="601845">
                <a:tc>
                  <a:txBody>
                    <a:bodyPr/>
                    <a:lstStyle/>
                    <a:p>
                      <a:pPr algn="l" fontAlgn="t">
                        <a:buNone/>
                      </a:pPr>
                      <a:r>
                        <a:rPr lang="en-GB" sz="1100" b="0" i="0" u="none" strike="noStrike">
                          <a:solidFill>
                            <a:srgbClr val="000000"/>
                          </a:solidFill>
                          <a:effectLst/>
                          <a:latin typeface="Arial" panose="020B0604020202020204" pitchFamily="34" charset="0"/>
                        </a:rPr>
                        <a:t>DIDSREJ012</a:t>
                      </a:r>
                    </a:p>
                  </a:txBody>
                  <a:tcPr marL="72000" marR="3600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buNone/>
                      </a:pPr>
                      <a:r>
                        <a:rPr lang="en-GB" sz="1100" b="0" i="0" u="none" strike="noStrike" dirty="0">
                          <a:solidFill>
                            <a:srgbClr val="000000"/>
                          </a:solidFill>
                          <a:effectLst/>
                          <a:latin typeface="Arial" panose="020B0604020202020204" pitchFamily="34" charset="0"/>
                        </a:rPr>
                        <a:t>Failed CODED PROCEDURE (NICIP) and CODED PROCEDURE (SNOMED CT) as both have valid values.</a:t>
                      </a:r>
                    </a:p>
                  </a:txBody>
                  <a:tcPr marL="72000" marR="3600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buNone/>
                      </a:pPr>
                      <a:r>
                        <a:rPr lang="en-GB" sz="1100" b="0" i="0" u="none" strike="noStrike">
                          <a:solidFill>
                            <a:srgbClr val="000000"/>
                          </a:solidFill>
                          <a:effectLst/>
                          <a:latin typeface="Arial" panose="020B0604020202020204" pitchFamily="34" charset="0"/>
                        </a:rPr>
                        <a:t>Both CODED PROCEDURE (NICIP) and CODED PROCEDURE (SNOMED CT) have a valid value, one and only one of these data items must have a valid value.</a:t>
                      </a:r>
                    </a:p>
                  </a:txBody>
                  <a:tcPr marL="72000" marR="3600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13197696"/>
                  </a:ext>
                </a:extLst>
              </a:tr>
              <a:tr h="774103">
                <a:tc>
                  <a:txBody>
                    <a:bodyPr/>
                    <a:lstStyle/>
                    <a:p>
                      <a:pPr algn="l" fontAlgn="t">
                        <a:buNone/>
                      </a:pPr>
                      <a:r>
                        <a:rPr lang="en-GB" sz="1100" b="0" i="0" u="none" strike="noStrike">
                          <a:solidFill>
                            <a:srgbClr val="000000"/>
                          </a:solidFill>
                          <a:effectLst/>
                          <a:latin typeface="Arial" panose="020B0604020202020204" pitchFamily="34" charset="0"/>
                        </a:rPr>
                        <a:t>DIDSREJ013</a:t>
                      </a:r>
                    </a:p>
                  </a:txBody>
                  <a:tcPr marL="72000" marR="3600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buNone/>
                      </a:pPr>
                      <a:r>
                        <a:rPr lang="en-GB" sz="1100" b="0" i="0" u="none" strike="noStrike">
                          <a:solidFill>
                            <a:srgbClr val="000000"/>
                          </a:solidFill>
                          <a:effectLst/>
                          <a:latin typeface="Arial" panose="020B0604020202020204" pitchFamily="34" charset="0"/>
                        </a:rPr>
                        <a:t>Failed CODED PROCEDURE (NICIP) and CODED PROCEDURE (SNOMED CT) as both are missing.</a:t>
                      </a:r>
                    </a:p>
                  </a:txBody>
                  <a:tcPr marL="72000" marR="3600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buNone/>
                      </a:pPr>
                      <a:r>
                        <a:rPr lang="en-GB" sz="1100" b="0" i="0" u="none" strike="noStrike" dirty="0">
                          <a:solidFill>
                            <a:srgbClr val="000000"/>
                          </a:solidFill>
                          <a:effectLst/>
                          <a:latin typeface="Arial" panose="020B0604020202020204" pitchFamily="34" charset="0"/>
                        </a:rPr>
                        <a:t>Neither CODED PROCEDURE (NICIP) or CODED PROCEDURE (SNOMED CT) have a valid value, one and only one of these data items must have a valid value.</a:t>
                      </a:r>
                    </a:p>
                  </a:txBody>
                  <a:tcPr marL="72000" marR="3600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50353216"/>
                  </a:ext>
                </a:extLst>
              </a:tr>
            </a:tbl>
          </a:graphicData>
        </a:graphic>
      </p:graphicFrame>
    </p:spTree>
    <p:extLst>
      <p:ext uri="{BB962C8B-B14F-4D97-AF65-F5344CB8AC3E}">
        <p14:creationId xmlns:p14="http://schemas.microsoft.com/office/powerpoint/2010/main" val="3748948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D21A47-F4A5-CE95-68C2-20A2CFE343C9}"/>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625C6C2F-9796-0577-87AE-A00A72CD7C96}"/>
              </a:ext>
            </a:extLst>
          </p:cNvPr>
          <p:cNvSpPr>
            <a:spLocks noGrp="1"/>
          </p:cNvSpPr>
          <p:nvPr>
            <p:ph type="title"/>
          </p:nvPr>
        </p:nvSpPr>
        <p:spPr/>
        <p:txBody>
          <a:bodyPr>
            <a:normAutofit/>
          </a:bodyPr>
          <a:lstStyle/>
          <a:p>
            <a:pPr>
              <a:spcAft>
                <a:spcPts val="600"/>
              </a:spcAft>
              <a:buClr>
                <a:schemeClr val="tx1"/>
              </a:buClr>
              <a:defRPr/>
            </a:pPr>
            <a:r>
              <a:rPr kumimoji="0" lang="en-GB" sz="3200" b="1" i="0" u="none" strike="noStrike" cap="none" spc="0" normalizeH="0" baseline="0" noProof="0" dirty="0">
                <a:ln>
                  <a:noFill/>
                </a:ln>
                <a:effectLst/>
                <a:uLnTx/>
                <a:uFillTx/>
              </a:rPr>
              <a:t>DIDS v2.0 Validations </a:t>
            </a:r>
            <a:r>
              <a:rPr lang="en-GB" sz="3200" dirty="0"/>
              <a:t>-</a:t>
            </a:r>
            <a:r>
              <a:rPr kumimoji="0" lang="en-GB" sz="3200" b="1" i="0" u="none" strike="noStrike" cap="none" spc="0" normalizeH="0" baseline="0" noProof="0" dirty="0">
                <a:ln>
                  <a:noFill/>
                </a:ln>
                <a:effectLst/>
                <a:uLnTx/>
                <a:uFillTx/>
              </a:rPr>
              <a:t> Data Item Level Validations</a:t>
            </a:r>
          </a:p>
        </p:txBody>
      </p:sp>
      <p:sp>
        <p:nvSpPr>
          <p:cNvPr id="12" name="TextBox 11">
            <a:extLst>
              <a:ext uri="{FF2B5EF4-FFF2-40B4-BE49-F238E27FC236}">
                <a16:creationId xmlns:a16="http://schemas.microsoft.com/office/drawing/2014/main" id="{5D2FEE79-A3D4-9BD6-9A20-E5A389C39655}"/>
              </a:ext>
            </a:extLst>
          </p:cNvPr>
          <p:cNvSpPr txBox="1"/>
          <p:nvPr/>
        </p:nvSpPr>
        <p:spPr>
          <a:xfrm>
            <a:off x="432000" y="1425762"/>
            <a:ext cx="10400082" cy="3957815"/>
          </a:xfrm>
          <a:prstGeom prst="rect">
            <a:avLst/>
          </a:prstGeom>
          <a:noFill/>
          <a:ln>
            <a:noFill/>
          </a:ln>
        </p:spPr>
        <p:txBody>
          <a:bodyPr wrap="square">
            <a:spAutoFit/>
          </a:bodyPr>
          <a:lstStyle/>
          <a:p>
            <a:pPr>
              <a:lnSpc>
                <a:spcPct val="107000"/>
              </a:lnSpc>
              <a:spcAft>
                <a:spcPts val="800"/>
              </a:spcAft>
            </a:pPr>
            <a:r>
              <a:rPr lang="en-GB" kern="100" dirty="0">
                <a:latin typeface="Arial" panose="020B0604020202020204" pitchFamily="34" charset="0"/>
                <a:cs typeface="Times New Roman" panose="02020603050405020304" pitchFamily="18" charset="0"/>
              </a:rPr>
              <a:t>All Data Item level validations generally fall into one of 5 categories</a:t>
            </a:r>
          </a:p>
          <a:p>
            <a:pPr marL="285750" indent="-285750">
              <a:lnSpc>
                <a:spcPct val="107000"/>
              </a:lnSpc>
              <a:spcAft>
                <a:spcPts val="800"/>
              </a:spcAft>
              <a:buFont typeface="Arial" panose="020B0604020202020204" pitchFamily="34" charset="0"/>
              <a:buChar char="•"/>
            </a:pPr>
            <a:r>
              <a:rPr lang="en-GB" kern="100" dirty="0">
                <a:latin typeface="Arial" panose="020B0604020202020204" pitchFamily="34" charset="0"/>
                <a:cs typeface="Times New Roman" panose="02020603050405020304" pitchFamily="18" charset="0"/>
              </a:rPr>
              <a:t>Blank</a:t>
            </a:r>
          </a:p>
          <a:p>
            <a:pPr marL="285750" indent="-285750">
              <a:lnSpc>
                <a:spcPct val="107000"/>
              </a:lnSpc>
              <a:spcAft>
                <a:spcPts val="800"/>
              </a:spcAft>
              <a:buFont typeface="Arial" panose="020B0604020202020204" pitchFamily="34" charset="0"/>
              <a:buChar char="•"/>
            </a:pPr>
            <a:r>
              <a:rPr lang="en-GB" kern="100" dirty="0">
                <a:latin typeface="Arial" panose="020B0604020202020204" pitchFamily="34" charset="0"/>
                <a:cs typeface="Times New Roman" panose="02020603050405020304" pitchFamily="18" charset="0"/>
              </a:rPr>
              <a:t>Format</a:t>
            </a:r>
          </a:p>
          <a:p>
            <a:pPr marL="285750" indent="-285750">
              <a:lnSpc>
                <a:spcPct val="107000"/>
              </a:lnSpc>
              <a:spcAft>
                <a:spcPts val="800"/>
              </a:spcAft>
              <a:buFont typeface="Arial" panose="020B0604020202020204" pitchFamily="34" charset="0"/>
              <a:buChar char="•"/>
            </a:pPr>
            <a:r>
              <a:rPr lang="en-GB" kern="100" dirty="0">
                <a:latin typeface="Arial" panose="020B0604020202020204" pitchFamily="34" charset="0"/>
                <a:cs typeface="Times New Roman" panose="02020603050405020304" pitchFamily="18" charset="0"/>
              </a:rPr>
              <a:t>Incorrect National Codes</a:t>
            </a:r>
          </a:p>
          <a:p>
            <a:pPr marL="285750" indent="-285750">
              <a:lnSpc>
                <a:spcPct val="107000"/>
              </a:lnSpc>
              <a:spcAft>
                <a:spcPts val="800"/>
              </a:spcAft>
              <a:buFont typeface="Arial" panose="020B0604020202020204" pitchFamily="34" charset="0"/>
              <a:buChar char="•"/>
            </a:pPr>
            <a:r>
              <a:rPr lang="en-GB" kern="100" dirty="0">
                <a:latin typeface="Arial" panose="020B0604020202020204" pitchFamily="34" charset="0"/>
                <a:cs typeface="Times New Roman" panose="02020603050405020304" pitchFamily="18" charset="0"/>
              </a:rPr>
              <a:t>Logical date order</a:t>
            </a:r>
          </a:p>
          <a:p>
            <a:pPr marL="285750" indent="-285750">
              <a:lnSpc>
                <a:spcPct val="107000"/>
              </a:lnSpc>
              <a:spcAft>
                <a:spcPts val="800"/>
              </a:spcAft>
              <a:buFont typeface="Arial" panose="020B0604020202020204" pitchFamily="34" charset="0"/>
              <a:buChar char="•"/>
            </a:pPr>
            <a:r>
              <a:rPr lang="en-GB" kern="100" dirty="0">
                <a:latin typeface="Arial" panose="020B0604020202020204" pitchFamily="34" charset="0"/>
                <a:cs typeface="Times New Roman" panose="02020603050405020304" pitchFamily="18" charset="0"/>
              </a:rPr>
              <a:t>Incorrect Codes at time of activity (CODED PROCEDURE END TIMESTAMP)</a:t>
            </a:r>
          </a:p>
          <a:p>
            <a:pPr marL="742950" lvl="1" indent="-285750">
              <a:lnSpc>
                <a:spcPct val="107000"/>
              </a:lnSpc>
              <a:spcAft>
                <a:spcPts val="800"/>
              </a:spcAft>
              <a:buFont typeface="Arial" panose="020B0604020202020204" pitchFamily="34" charset="0"/>
              <a:buChar char="•"/>
            </a:pPr>
            <a:r>
              <a:rPr lang="en-GB" kern="100" dirty="0">
                <a:latin typeface="Arial" panose="020B0604020202020204" pitchFamily="34" charset="0"/>
                <a:cs typeface="Times New Roman" panose="02020603050405020304" pitchFamily="18" charset="0"/>
              </a:rPr>
              <a:t>Organisation Codes</a:t>
            </a:r>
          </a:p>
          <a:p>
            <a:pPr marL="742950" lvl="1" indent="-285750">
              <a:lnSpc>
                <a:spcPct val="107000"/>
              </a:lnSpc>
              <a:spcAft>
                <a:spcPts val="800"/>
              </a:spcAft>
              <a:buFont typeface="Arial" panose="020B0604020202020204" pitchFamily="34" charset="0"/>
              <a:buChar char="•"/>
            </a:pPr>
            <a:r>
              <a:rPr lang="en-GB" kern="100" dirty="0">
                <a:latin typeface="Arial" panose="020B0604020202020204" pitchFamily="34" charset="0"/>
                <a:cs typeface="Times New Roman" panose="02020603050405020304" pitchFamily="18" charset="0"/>
              </a:rPr>
              <a:t>SNOMED Codes</a:t>
            </a:r>
          </a:p>
          <a:p>
            <a:pPr marL="742950" lvl="1" indent="-285750">
              <a:lnSpc>
                <a:spcPct val="107000"/>
              </a:lnSpc>
              <a:spcAft>
                <a:spcPts val="800"/>
              </a:spcAft>
              <a:buFont typeface="Arial" panose="020B0604020202020204" pitchFamily="34" charset="0"/>
              <a:buChar char="•"/>
            </a:pPr>
            <a:r>
              <a:rPr lang="en-GB" kern="100" dirty="0">
                <a:latin typeface="Arial" panose="020B0604020202020204" pitchFamily="34" charset="0"/>
                <a:cs typeface="Times New Roman" panose="02020603050405020304" pitchFamily="18" charset="0"/>
              </a:rPr>
              <a:t>NICIP Codes</a:t>
            </a:r>
          </a:p>
          <a:p>
            <a:pPr>
              <a:lnSpc>
                <a:spcPct val="107000"/>
              </a:lnSpc>
              <a:spcAft>
                <a:spcPts val="800"/>
              </a:spcAft>
            </a:pPr>
            <a:endParaRPr lang="en-GB" dirty="0"/>
          </a:p>
        </p:txBody>
      </p:sp>
    </p:spTree>
    <p:extLst>
      <p:ext uri="{BB962C8B-B14F-4D97-AF65-F5344CB8AC3E}">
        <p14:creationId xmlns:p14="http://schemas.microsoft.com/office/powerpoint/2010/main" val="2394761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A06F9D-DB65-00C0-E19F-A40FCDE424EB}"/>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5655141E-027F-9380-3EE9-F47C747D8636}"/>
              </a:ext>
            </a:extLst>
          </p:cNvPr>
          <p:cNvSpPr>
            <a:spLocks noGrp="1"/>
          </p:cNvSpPr>
          <p:nvPr>
            <p:ph type="title"/>
          </p:nvPr>
        </p:nvSpPr>
        <p:spPr/>
        <p:txBody>
          <a:bodyPr>
            <a:normAutofit/>
          </a:bodyPr>
          <a:lstStyle/>
          <a:p>
            <a:pPr>
              <a:spcAft>
                <a:spcPts val="600"/>
              </a:spcAft>
              <a:buClr>
                <a:schemeClr val="tx1"/>
              </a:buClr>
              <a:defRPr/>
            </a:pPr>
            <a:r>
              <a:rPr kumimoji="0" lang="en-GB" sz="3200" b="1" i="0" u="none" strike="noStrike" cap="none" spc="0" normalizeH="0" baseline="0" noProof="0" dirty="0">
                <a:ln>
                  <a:noFill/>
                </a:ln>
                <a:effectLst/>
                <a:uLnTx/>
                <a:uFillTx/>
              </a:rPr>
              <a:t>DIDS v2.0 Validations - Blank </a:t>
            </a:r>
          </a:p>
        </p:txBody>
      </p:sp>
      <p:sp>
        <p:nvSpPr>
          <p:cNvPr id="12" name="TextBox 11">
            <a:extLst>
              <a:ext uri="{FF2B5EF4-FFF2-40B4-BE49-F238E27FC236}">
                <a16:creationId xmlns:a16="http://schemas.microsoft.com/office/drawing/2014/main" id="{25D792CA-9685-5758-27BE-91C6522EF145}"/>
              </a:ext>
            </a:extLst>
          </p:cNvPr>
          <p:cNvSpPr txBox="1"/>
          <p:nvPr/>
        </p:nvSpPr>
        <p:spPr>
          <a:xfrm>
            <a:off x="432000" y="1425762"/>
            <a:ext cx="10400082" cy="4048994"/>
          </a:xfrm>
          <a:prstGeom prst="rect">
            <a:avLst/>
          </a:prstGeom>
          <a:noFill/>
          <a:ln>
            <a:noFill/>
          </a:ln>
        </p:spPr>
        <p:txBody>
          <a:bodyPr wrap="square">
            <a:spAutoFit/>
          </a:bodyPr>
          <a:lstStyle/>
          <a:p>
            <a:pPr>
              <a:lnSpc>
                <a:spcPct val="107000"/>
              </a:lnSpc>
              <a:spcAft>
                <a:spcPts val="800"/>
              </a:spcAft>
            </a:pPr>
            <a:r>
              <a:rPr lang="en-GB" kern="100" dirty="0">
                <a:latin typeface="Arial" panose="020B0604020202020204" pitchFamily="34" charset="0"/>
                <a:cs typeface="Times New Roman" panose="02020603050405020304" pitchFamily="18" charset="0"/>
              </a:rPr>
              <a:t>All </a:t>
            </a:r>
            <a:r>
              <a:rPr lang="en-GB" b="1" kern="100" dirty="0">
                <a:latin typeface="Arial" panose="020B0604020202020204" pitchFamily="34" charset="0"/>
                <a:cs typeface="Times New Roman" panose="02020603050405020304" pitchFamily="18" charset="0"/>
              </a:rPr>
              <a:t>Mandatory</a:t>
            </a:r>
            <a:r>
              <a:rPr lang="en-GB" kern="100" dirty="0">
                <a:latin typeface="Arial" panose="020B0604020202020204" pitchFamily="34" charset="0"/>
                <a:cs typeface="Times New Roman" panose="02020603050405020304" pitchFamily="18" charset="0"/>
              </a:rPr>
              <a:t> data items have a Blank validation to ensure there has been data submitted.</a:t>
            </a:r>
          </a:p>
          <a:p>
            <a:pPr>
              <a:lnSpc>
                <a:spcPct val="107000"/>
              </a:lnSpc>
              <a:spcAft>
                <a:spcPts val="800"/>
              </a:spcAft>
            </a:pPr>
            <a:endParaRPr lang="en-GB" kern="100" dirty="0">
              <a:latin typeface="Arial" panose="020B0604020202020204" pitchFamily="34" charset="0"/>
              <a:cs typeface="Times New Roman" panose="02020603050405020304" pitchFamily="18" charset="0"/>
            </a:endParaRPr>
          </a:p>
          <a:p>
            <a:pPr>
              <a:lnSpc>
                <a:spcPct val="107000"/>
              </a:lnSpc>
              <a:spcAft>
                <a:spcPts val="800"/>
              </a:spcAft>
            </a:pPr>
            <a:r>
              <a:rPr lang="en-GB" kern="100" dirty="0">
                <a:latin typeface="Arial" panose="020B0604020202020204" pitchFamily="34" charset="0"/>
                <a:cs typeface="Times New Roman" panose="02020603050405020304" pitchFamily="18" charset="0"/>
              </a:rPr>
              <a:t>Example:</a:t>
            </a:r>
          </a:p>
          <a:p>
            <a:pPr>
              <a:lnSpc>
                <a:spcPct val="107000"/>
              </a:lnSpc>
              <a:spcAft>
                <a:spcPts val="800"/>
              </a:spcAft>
            </a:pPr>
            <a:endParaRPr lang="en-GB" kern="100" dirty="0">
              <a:latin typeface="Arial" panose="020B0604020202020204" pitchFamily="34" charset="0"/>
              <a:cs typeface="Times New Roman" panose="02020603050405020304" pitchFamily="18" charset="0"/>
            </a:endParaRPr>
          </a:p>
          <a:p>
            <a:pPr>
              <a:lnSpc>
                <a:spcPct val="107000"/>
              </a:lnSpc>
              <a:spcAft>
                <a:spcPts val="800"/>
              </a:spcAft>
            </a:pPr>
            <a:r>
              <a:rPr lang="en-GB" dirty="0"/>
              <a:t>File Rejected - [DIDS001001] </a:t>
            </a:r>
            <a:r>
              <a:rPr lang="en-GB" dirty="0" err="1"/>
              <a:t>local_patient_identifier_extended</a:t>
            </a:r>
            <a:r>
              <a:rPr lang="en-GB" dirty="0"/>
              <a:t> is blank. </a:t>
            </a:r>
            <a:br>
              <a:rPr lang="en-GB" dirty="0"/>
            </a:br>
            <a:br>
              <a:rPr lang="en-GB" dirty="0"/>
            </a:br>
            <a:r>
              <a:rPr lang="en-GB" dirty="0"/>
              <a:t>[DIDS001001] </a:t>
            </a:r>
            <a:r>
              <a:rPr lang="en-GB" dirty="0" err="1"/>
              <a:t>local_patient_identifier_extended</a:t>
            </a:r>
            <a:r>
              <a:rPr lang="en-GB" dirty="0"/>
              <a:t>=&lt;</a:t>
            </a:r>
            <a:r>
              <a:rPr lang="en-GB" dirty="0" err="1"/>
              <a:t>local_patient_identifier_extended</a:t>
            </a:r>
            <a:r>
              <a:rPr lang="en-GB" dirty="0"/>
              <a:t>&gt; </a:t>
            </a:r>
            <a:br>
              <a:rPr lang="en-GB" dirty="0"/>
            </a:br>
            <a:r>
              <a:rPr lang="en-GB" dirty="0"/>
              <a:t>[DIDS003001] </a:t>
            </a:r>
            <a:r>
              <a:rPr lang="en-GB" dirty="0" err="1"/>
              <a:t>radiological_accession_number</a:t>
            </a:r>
            <a:r>
              <a:rPr lang="en-GB" dirty="0"/>
              <a:t>=&lt;</a:t>
            </a:r>
            <a:r>
              <a:rPr lang="en-GB" dirty="0" err="1"/>
              <a:t>radiological_accession_number</a:t>
            </a:r>
            <a:r>
              <a:rPr lang="en-GB" dirty="0"/>
              <a:t>&gt; </a:t>
            </a:r>
          </a:p>
          <a:p>
            <a:pPr>
              <a:lnSpc>
                <a:spcPct val="107000"/>
              </a:lnSpc>
              <a:spcAft>
                <a:spcPts val="800"/>
              </a:spcAft>
            </a:pPr>
            <a:endParaRPr lang="en-GB" kern="100" dirty="0">
              <a:latin typeface="Arial" panose="020B0604020202020204" pitchFamily="34" charset="0"/>
              <a:cs typeface="Times New Roman" panose="02020603050405020304" pitchFamily="18" charset="0"/>
            </a:endParaRPr>
          </a:p>
          <a:p>
            <a:pPr>
              <a:lnSpc>
                <a:spcPct val="107000"/>
              </a:lnSpc>
              <a:spcAft>
                <a:spcPts val="800"/>
              </a:spcAft>
            </a:pPr>
            <a:r>
              <a:rPr lang="en-GB" kern="100" dirty="0">
                <a:latin typeface="Arial" panose="020B0604020202020204" pitchFamily="34" charset="0"/>
                <a:cs typeface="Times New Roman" panose="02020603050405020304" pitchFamily="18" charset="0"/>
              </a:rPr>
              <a:t>A unique error code will also be included in the report for reference.</a:t>
            </a:r>
          </a:p>
          <a:p>
            <a:pPr>
              <a:lnSpc>
                <a:spcPct val="107000"/>
              </a:lnSpc>
              <a:spcAft>
                <a:spcPts val="800"/>
              </a:spcAft>
            </a:pPr>
            <a:endParaRPr lang="en-GB" dirty="0"/>
          </a:p>
        </p:txBody>
      </p:sp>
    </p:spTree>
    <p:extLst>
      <p:ext uri="{BB962C8B-B14F-4D97-AF65-F5344CB8AC3E}">
        <p14:creationId xmlns:p14="http://schemas.microsoft.com/office/powerpoint/2010/main" val="29733814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164AB2-B80B-B193-0ACE-BCF2E4B73438}"/>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3AB87BB1-0A6B-4FD8-F62D-F40187B3B95B}"/>
              </a:ext>
            </a:extLst>
          </p:cNvPr>
          <p:cNvSpPr>
            <a:spLocks noGrp="1"/>
          </p:cNvSpPr>
          <p:nvPr>
            <p:ph type="title"/>
          </p:nvPr>
        </p:nvSpPr>
        <p:spPr/>
        <p:txBody>
          <a:bodyPr>
            <a:normAutofit/>
          </a:bodyPr>
          <a:lstStyle/>
          <a:p>
            <a:pPr>
              <a:spcAft>
                <a:spcPts val="600"/>
              </a:spcAft>
              <a:buClr>
                <a:schemeClr val="tx1"/>
              </a:buClr>
              <a:defRPr/>
            </a:pPr>
            <a:r>
              <a:rPr kumimoji="0" lang="en-GB" sz="3200" b="1" i="0" u="none" strike="noStrike" cap="none" spc="0" normalizeH="0" baseline="0" noProof="0" dirty="0">
                <a:ln>
                  <a:noFill/>
                </a:ln>
                <a:effectLst/>
                <a:uLnTx/>
                <a:uFillTx/>
              </a:rPr>
              <a:t>DIDS v2.0 Validations - Format </a:t>
            </a:r>
          </a:p>
        </p:txBody>
      </p:sp>
      <p:sp>
        <p:nvSpPr>
          <p:cNvPr id="12" name="TextBox 11">
            <a:extLst>
              <a:ext uri="{FF2B5EF4-FFF2-40B4-BE49-F238E27FC236}">
                <a16:creationId xmlns:a16="http://schemas.microsoft.com/office/drawing/2014/main" id="{262BE503-3F72-F9B9-51BF-34F191717CDA}"/>
              </a:ext>
            </a:extLst>
          </p:cNvPr>
          <p:cNvSpPr txBox="1"/>
          <p:nvPr/>
        </p:nvSpPr>
        <p:spPr>
          <a:xfrm>
            <a:off x="432000" y="1425762"/>
            <a:ext cx="10400082" cy="4345357"/>
          </a:xfrm>
          <a:prstGeom prst="rect">
            <a:avLst/>
          </a:prstGeom>
          <a:noFill/>
          <a:ln>
            <a:noFill/>
          </a:ln>
        </p:spPr>
        <p:txBody>
          <a:bodyPr wrap="square">
            <a:spAutoFit/>
          </a:bodyPr>
          <a:lstStyle/>
          <a:p>
            <a:pPr>
              <a:lnSpc>
                <a:spcPct val="107000"/>
              </a:lnSpc>
              <a:spcAft>
                <a:spcPts val="800"/>
              </a:spcAft>
            </a:pPr>
            <a:r>
              <a:rPr lang="en-GB" kern="100" dirty="0">
                <a:latin typeface="Arial" panose="020B0604020202020204" pitchFamily="34" charset="0"/>
                <a:cs typeface="Times New Roman" panose="02020603050405020304" pitchFamily="18" charset="0"/>
              </a:rPr>
              <a:t>All data items have a Format validation to ensure that any data submitted is in the format specified in the TOS.</a:t>
            </a:r>
          </a:p>
          <a:p>
            <a:pPr>
              <a:lnSpc>
                <a:spcPct val="107000"/>
              </a:lnSpc>
              <a:spcAft>
                <a:spcPts val="800"/>
              </a:spcAft>
            </a:pPr>
            <a:endParaRPr lang="en-GB" kern="100" dirty="0">
              <a:latin typeface="Arial" panose="020B0604020202020204" pitchFamily="34" charset="0"/>
              <a:cs typeface="Times New Roman" panose="02020603050405020304" pitchFamily="18" charset="0"/>
            </a:endParaRPr>
          </a:p>
          <a:p>
            <a:pPr>
              <a:lnSpc>
                <a:spcPct val="107000"/>
              </a:lnSpc>
              <a:spcAft>
                <a:spcPts val="800"/>
              </a:spcAft>
            </a:pPr>
            <a:r>
              <a:rPr lang="en-GB" kern="100" dirty="0">
                <a:latin typeface="Arial" panose="020B0604020202020204" pitchFamily="34" charset="0"/>
                <a:cs typeface="Times New Roman" panose="02020603050405020304" pitchFamily="18" charset="0"/>
              </a:rPr>
              <a:t>Example:</a:t>
            </a:r>
          </a:p>
          <a:p>
            <a:pPr>
              <a:lnSpc>
                <a:spcPct val="107000"/>
              </a:lnSpc>
              <a:spcAft>
                <a:spcPts val="800"/>
              </a:spcAft>
            </a:pPr>
            <a:endParaRPr lang="en-GB" kern="100" dirty="0">
              <a:latin typeface="Arial" panose="020B0604020202020204" pitchFamily="34" charset="0"/>
              <a:cs typeface="Times New Roman" panose="02020603050405020304" pitchFamily="18" charset="0"/>
            </a:endParaRPr>
          </a:p>
          <a:p>
            <a:pPr>
              <a:lnSpc>
                <a:spcPct val="107000"/>
              </a:lnSpc>
              <a:spcAft>
                <a:spcPts val="800"/>
              </a:spcAft>
            </a:pPr>
            <a:r>
              <a:rPr lang="en-GB" dirty="0"/>
              <a:t>File Rejected - [DIDS001001] </a:t>
            </a:r>
            <a:r>
              <a:rPr lang="en-GB" dirty="0" err="1"/>
              <a:t>local_patient_identifier_extended</a:t>
            </a:r>
            <a:r>
              <a:rPr lang="en-GB" dirty="0"/>
              <a:t> has an incorrect data format. </a:t>
            </a:r>
            <a:br>
              <a:rPr lang="en-GB" dirty="0"/>
            </a:br>
            <a:br>
              <a:rPr lang="en-GB" dirty="0"/>
            </a:br>
            <a:r>
              <a:rPr lang="en-GB" dirty="0"/>
              <a:t>[DIDS001001] </a:t>
            </a:r>
            <a:r>
              <a:rPr lang="en-GB" dirty="0" err="1"/>
              <a:t>local_patient_identifier_extended</a:t>
            </a:r>
            <a:r>
              <a:rPr lang="en-GB" dirty="0"/>
              <a:t>=&lt;</a:t>
            </a:r>
            <a:r>
              <a:rPr lang="en-GB" dirty="0" err="1"/>
              <a:t>local_patient_identifier_extended</a:t>
            </a:r>
            <a:r>
              <a:rPr lang="en-GB" dirty="0"/>
              <a:t>&gt; </a:t>
            </a:r>
            <a:br>
              <a:rPr lang="en-GB" dirty="0"/>
            </a:br>
            <a:r>
              <a:rPr lang="en-GB" dirty="0"/>
              <a:t>[DIDS003001] </a:t>
            </a:r>
            <a:r>
              <a:rPr lang="en-GB" dirty="0" err="1"/>
              <a:t>radiological_accession_number</a:t>
            </a:r>
            <a:r>
              <a:rPr lang="en-GB" dirty="0"/>
              <a:t>=&lt;</a:t>
            </a:r>
            <a:r>
              <a:rPr lang="en-GB" dirty="0" err="1"/>
              <a:t>radiological_accession_number</a:t>
            </a:r>
            <a:r>
              <a:rPr lang="en-GB" dirty="0"/>
              <a:t>&gt; </a:t>
            </a:r>
          </a:p>
          <a:p>
            <a:pPr>
              <a:lnSpc>
                <a:spcPct val="107000"/>
              </a:lnSpc>
              <a:spcAft>
                <a:spcPts val="800"/>
              </a:spcAft>
            </a:pPr>
            <a:endParaRPr lang="en-GB" kern="100" dirty="0">
              <a:latin typeface="Arial" panose="020B0604020202020204" pitchFamily="34" charset="0"/>
              <a:cs typeface="Times New Roman" panose="02020603050405020304" pitchFamily="18" charset="0"/>
            </a:endParaRPr>
          </a:p>
          <a:p>
            <a:pPr>
              <a:lnSpc>
                <a:spcPct val="107000"/>
              </a:lnSpc>
              <a:spcAft>
                <a:spcPts val="800"/>
              </a:spcAft>
            </a:pPr>
            <a:r>
              <a:rPr lang="en-GB" kern="100" dirty="0">
                <a:latin typeface="Arial" panose="020B0604020202020204" pitchFamily="34" charset="0"/>
                <a:cs typeface="Times New Roman" panose="02020603050405020304" pitchFamily="18" charset="0"/>
              </a:rPr>
              <a:t>A unique error code will also be included in the report for reference.</a:t>
            </a:r>
          </a:p>
          <a:p>
            <a:pPr>
              <a:lnSpc>
                <a:spcPct val="107000"/>
              </a:lnSpc>
              <a:spcAft>
                <a:spcPts val="800"/>
              </a:spcAft>
            </a:pPr>
            <a:endParaRPr lang="en-GB" dirty="0"/>
          </a:p>
        </p:txBody>
      </p:sp>
    </p:spTree>
    <p:extLst>
      <p:ext uri="{BB962C8B-B14F-4D97-AF65-F5344CB8AC3E}">
        <p14:creationId xmlns:p14="http://schemas.microsoft.com/office/powerpoint/2010/main" val="26726060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NHSD-Refresh-Theme-NOV1120B">
  <a:themeElements>
    <a:clrScheme name="Custom 2">
      <a:dk1>
        <a:srgbClr val="FFFFFF"/>
      </a:dk1>
      <a:lt1>
        <a:srgbClr val="231F20"/>
      </a:lt1>
      <a:dk2>
        <a:srgbClr val="005EB8"/>
      </a:dk2>
      <a:lt2>
        <a:srgbClr val="F4F6F8"/>
      </a:lt2>
      <a:accent1>
        <a:srgbClr val="003087"/>
      </a:accent1>
      <a:accent2>
        <a:srgbClr val="768692"/>
      </a:accent2>
      <a:accent3>
        <a:srgbClr val="C7CED3"/>
      </a:accent3>
      <a:accent4>
        <a:srgbClr val="99DDEB"/>
      </a:accent4>
      <a:accent5>
        <a:srgbClr val="80D2CC"/>
      </a:accent5>
      <a:accent6>
        <a:srgbClr val="425563"/>
      </a:accent6>
      <a:hlink>
        <a:srgbClr val="005EB8"/>
      </a:hlink>
      <a:folHlink>
        <a:srgbClr val="00308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HSD-PPT-Template-Refresh_NOV2020-B" id="{06B772CD-B1AE-2743-BE7F-0BA8B46714EA}" vid="{16F65E12-3586-BC44-90B1-43C17D38503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525" row="1">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699E4567-344A-4FBF-9871-D7AC109A0AB5}">
  <we:reference id="cdbb5c38-15c9-4da0-8eab-5227ff292266" version="3.1.0.0" store="EXCatalog" storeType="EXCatalog"/>
  <we:alternateReferences>
    <we:reference id="WA104380449" version="3.1.0.0" store="en-GB"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520f4a20-4746-48ff-b34c-a63b28e1f7b7">
      <Terms xmlns="http://schemas.microsoft.com/office/infopath/2007/PartnerControls"/>
    </lcf76f155ced4ddcb4097134ff3c332f>
    <TaxCatchAll xmlns="ee8f4621-373f-452a-bc28-6047e1581cf9"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AAFCCD7AF32954295364C2A4617FDA3" ma:contentTypeVersion="16" ma:contentTypeDescription="Create a new document." ma:contentTypeScope="" ma:versionID="06fc1e3db3eba13b6fdccd22d7a6cd35">
  <xsd:schema xmlns:xsd="http://www.w3.org/2001/XMLSchema" xmlns:xs="http://www.w3.org/2001/XMLSchema" xmlns:p="http://schemas.microsoft.com/office/2006/metadata/properties" xmlns:ns1="http://schemas.microsoft.com/sharepoint/v3" xmlns:ns2="520f4a20-4746-48ff-b34c-a63b28e1f7b7" xmlns:ns3="ee8f4621-373f-452a-bc28-6047e1581cf9" targetNamespace="http://schemas.microsoft.com/office/2006/metadata/properties" ma:root="true" ma:fieldsID="4d02d28609e3f3df06ccc601fb6606f8" ns1:_="" ns2:_="" ns3:_="">
    <xsd:import namespace="http://schemas.microsoft.com/sharepoint/v3"/>
    <xsd:import namespace="520f4a20-4746-48ff-b34c-a63b28e1f7b7"/>
    <xsd:import namespace="ee8f4621-373f-452a-bc28-6047e1581cf9"/>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1:_ip_UnifiedCompliancePolicyProperties" minOccurs="0"/>
                <xsd:element ref="ns1:_ip_UnifiedCompliancePolicyUIAction" minOccurs="0"/>
                <xsd:element ref="ns2:MediaServiceSearchProperties" minOccurs="0"/>
                <xsd:element ref="ns3:SharedWithUsers" minOccurs="0"/>
                <xsd:element ref="ns3:SharedWithDetail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1" nillable="true" ma:displayName="Unified Compliance Policy Properties" ma:hidden="true" ma:internalName="_ip_UnifiedCompliancePolicyProperties">
      <xsd:simpleType>
        <xsd:restriction base="dms:Note"/>
      </xsd:simpleType>
    </xsd:element>
    <xsd:element name="_ip_UnifiedCompliancePolicyUIAction" ma:index="12"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20f4a20-4746-48ff-b34c-a63b28e1f7b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OCR" ma:index="23"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e8f4621-373f-452a-bc28-6047e1581cf9"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8f3a7b2-5de2-4f1f-8783-bba782714c47}" ma:internalName="TaxCatchAll" ma:showField="CatchAllData" ma:web="ee8f4621-373f-452a-bc28-6047e1581cf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12B3C52-C4E5-4003-8240-632FDE102EAB}">
  <ds:schemaRefs>
    <ds:schemaRef ds:uri="http://purl.org/dc/elements/1.1/"/>
    <ds:schemaRef ds:uri="520f4a20-4746-48ff-b34c-a63b28e1f7b7"/>
    <ds:schemaRef ds:uri="http://schemas.microsoft.com/sharepoint/v3"/>
    <ds:schemaRef ds:uri="http://www.w3.org/XML/1998/namespace"/>
    <ds:schemaRef ds:uri="http://schemas.openxmlformats.org/package/2006/metadata/core-properties"/>
    <ds:schemaRef ds:uri="http://purl.org/dc/terms/"/>
    <ds:schemaRef ds:uri="http://schemas.microsoft.com/office/2006/documentManagement/types"/>
    <ds:schemaRef ds:uri="ee8f4621-373f-452a-bc28-6047e1581cf9"/>
    <ds:schemaRef ds:uri="http://schemas.microsoft.com/office/infopath/2007/PartnerControls"/>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B7B6D4F5-ECA0-4A22-A4DD-3335756FD664}">
  <ds:schemaRefs>
    <ds:schemaRef ds:uri="http://schemas.microsoft.com/sharepoint/v3/contenttype/forms"/>
  </ds:schemaRefs>
</ds:datastoreItem>
</file>

<file path=customXml/itemProps3.xml><?xml version="1.0" encoding="utf-8"?>
<ds:datastoreItem xmlns:ds="http://schemas.openxmlformats.org/officeDocument/2006/customXml" ds:itemID="{10104B77-1838-4DD3-99E2-08DE6CA89E9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520f4a20-4746-48ff-b34c-a63b28e1f7b7"/>
    <ds:schemaRef ds:uri="ee8f4621-373f-452a-bc28-6047e1581cf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
  <TotalTime>3409</TotalTime>
  <Words>4219</Words>
  <Application>Microsoft Office PowerPoint</Application>
  <PresentationFormat>Widescreen</PresentationFormat>
  <Paragraphs>467</Paragraphs>
  <Slides>38</Slides>
  <Notes>31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38</vt:i4>
      </vt:variant>
    </vt:vector>
  </HeadingPairs>
  <TitlesOfParts>
    <vt:vector size="41" baseType="lpstr">
      <vt:lpstr>Arial</vt:lpstr>
      <vt:lpstr>Calibri</vt:lpstr>
      <vt:lpstr>NHSD-Refresh-Theme-NOV1120B</vt:lpstr>
      <vt:lpstr>Diagnostic Imaging Data Set (DIDS) v2.0</vt:lpstr>
      <vt:lpstr>Housekeeping</vt:lpstr>
      <vt:lpstr>Webinars</vt:lpstr>
      <vt:lpstr>ISN Publication</vt:lpstr>
      <vt:lpstr>DIDS v2.0 Validations</vt:lpstr>
      <vt:lpstr>DIDS v2.0 Validations – File Level Rejections</vt:lpstr>
      <vt:lpstr>DIDS v2.0 Validations - Data Item Level Validations</vt:lpstr>
      <vt:lpstr>DIDS v2.0 Validations - Blank </vt:lpstr>
      <vt:lpstr>DIDS v2.0 Validations - Format </vt:lpstr>
      <vt:lpstr>DIDS v2.0 Validations - Date Order </vt:lpstr>
      <vt:lpstr>DIDS v2.0 Validations - National Codes</vt:lpstr>
      <vt:lpstr>DIDS v2.0 Validations - Incorrect Codes at time of activity </vt:lpstr>
      <vt:lpstr>DIDS v2.0 Validations</vt:lpstr>
      <vt:lpstr>Submission Methods</vt:lpstr>
      <vt:lpstr>DIDS v2.0 XML Schema on TRUD</vt:lpstr>
      <vt:lpstr>XML Schema</vt:lpstr>
      <vt:lpstr>XML Schema</vt:lpstr>
      <vt:lpstr>DIDS v2.0 CSV format on TRUD</vt:lpstr>
      <vt:lpstr>CSV File</vt:lpstr>
      <vt:lpstr>CSV File</vt:lpstr>
      <vt:lpstr>CSV File</vt:lpstr>
      <vt:lpstr>Submission timetable</vt:lpstr>
      <vt:lpstr> Submission timetable</vt:lpstr>
      <vt:lpstr>Wider supplier and provider engagement</vt:lpstr>
      <vt:lpstr>DIDS v2.0 User Guidance</vt:lpstr>
      <vt:lpstr>National Data Submission Portal (NDSP) &amp;  National Data Integration Tenant (NDIT)</vt:lpstr>
      <vt:lpstr>PowerPoint Presentation</vt:lpstr>
      <vt:lpstr>National Data Integration Tenant (NDIT)</vt:lpstr>
      <vt:lpstr>What will the National Data Submission Portal (NDSP) be? </vt:lpstr>
      <vt:lpstr>Principles </vt:lpstr>
      <vt:lpstr>NDSP for DIDS v2.0 Roadmap </vt:lpstr>
      <vt:lpstr>PowerPoint Presentation</vt:lpstr>
      <vt:lpstr>PowerPoint Presentation</vt:lpstr>
      <vt:lpstr>Help shape the NDIT platform</vt:lpstr>
      <vt:lpstr>Recommended actions to take now</vt:lpstr>
      <vt:lpstr>Future Webinars</vt:lpstr>
      <vt:lpstr>Questions?</vt:lpstr>
      <vt:lpstr>End slide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Gregory Wye</dc:creator>
  <cp:lastModifiedBy>WINTER, John (NHS ENGLAND)</cp:lastModifiedBy>
  <cp:revision>7</cp:revision>
  <dcterms:created xsi:type="dcterms:W3CDTF">2020-11-30T10:49:03Z</dcterms:created>
  <dcterms:modified xsi:type="dcterms:W3CDTF">2025-12-10T17:06:42Z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0x010100BAAFCCD7AF32954295364C2A4617FDA3</vt:lpwstr>
  </property>
  <property fmtid="{D5CDD505-2E9C-101B-9397-08002B2CF9AE}" pid="3" name="_dlc_DocIdItemGuid">
    <vt:lpwstr>56579ddb-1cdf-4035-9a3d-2da04fab6c26</vt:lpwstr>
  </property>
  <property fmtid="{D5CDD505-2E9C-101B-9397-08002B2CF9AE}" pid="4" name="MediaServiceImageTags">
    <vt:lpwstr/>
  </property>
</Properties>
</file>