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3"/>
  </p:notesMasterIdLst>
  <p:handoutMasterIdLst>
    <p:handoutMasterId r:id="rId34"/>
  </p:handoutMasterIdLst>
  <p:sldIdLst>
    <p:sldId id="2145707332" r:id="rId5"/>
    <p:sldId id="2145707333" r:id="rId6"/>
    <p:sldId id="2145707334" r:id="rId7"/>
    <p:sldId id="2145707329" r:id="rId8"/>
    <p:sldId id="2145707351" r:id="rId9"/>
    <p:sldId id="2145707352" r:id="rId10"/>
    <p:sldId id="2145707328" r:id="rId11"/>
    <p:sldId id="2145707350" r:id="rId12"/>
    <p:sldId id="2145707349" r:id="rId13"/>
    <p:sldId id="2145707336" r:id="rId14"/>
    <p:sldId id="2145707347" r:id="rId15"/>
    <p:sldId id="2145707346" r:id="rId16"/>
    <p:sldId id="2145707337" r:id="rId17"/>
    <p:sldId id="2145707340" r:id="rId18"/>
    <p:sldId id="2145707345" r:id="rId19"/>
    <p:sldId id="2145707338" r:id="rId20"/>
    <p:sldId id="2145707354" r:id="rId21"/>
    <p:sldId id="1923" r:id="rId22"/>
    <p:sldId id="2147482503" r:id="rId23"/>
    <p:sldId id="2147482501" r:id="rId24"/>
    <p:sldId id="2147482478" r:id="rId25"/>
    <p:sldId id="2147482480" r:id="rId26"/>
    <p:sldId id="2147482504" r:id="rId27"/>
    <p:sldId id="2147482505" r:id="rId28"/>
    <p:sldId id="2147482507" r:id="rId29"/>
    <p:sldId id="2147482508" r:id="rId30"/>
    <p:sldId id="2145707297" r:id="rId31"/>
    <p:sldId id="214570727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4F2DB5-064A-4D95-A292-4B84AD9925C2}" v="7" dt="2025-11-05T11:02:34.2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48"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RNER, Chris (NHS ENGLAND)" userId="7cda1dfa-5961-4094-b037-be3b05c15237" providerId="ADAL" clId="{FC7A0EB1-62A4-462C-9490-B1489B30A7E6}"/>
    <pc:docChg chg="custSel modSld">
      <pc:chgData name="TURNER, Chris (NHS ENGLAND)" userId="7cda1dfa-5961-4094-b037-be3b05c15237" providerId="ADAL" clId="{FC7A0EB1-62A4-462C-9490-B1489B30A7E6}" dt="2025-11-05T11:02:34.249" v="237"/>
      <pc:docMkLst>
        <pc:docMk/>
      </pc:docMkLst>
      <pc:sldChg chg="modSp mod">
        <pc:chgData name="TURNER, Chris (NHS ENGLAND)" userId="7cda1dfa-5961-4094-b037-be3b05c15237" providerId="ADAL" clId="{FC7A0EB1-62A4-462C-9490-B1489B30A7E6}" dt="2025-11-04T07:39:05.883" v="218"/>
        <pc:sldMkLst>
          <pc:docMk/>
          <pc:sldMk cId="2690326569" sldId="2145707297"/>
        </pc:sldMkLst>
        <pc:spChg chg="mod">
          <ac:chgData name="TURNER, Chris (NHS ENGLAND)" userId="7cda1dfa-5961-4094-b037-be3b05c15237" providerId="ADAL" clId="{FC7A0EB1-62A4-462C-9490-B1489B30A7E6}" dt="2025-11-04T07:39:05.883" v="218"/>
          <ac:spMkLst>
            <pc:docMk/>
            <pc:sldMk cId="2690326569" sldId="2145707297"/>
            <ac:spMk id="9" creationId="{142D412C-3933-4595-05A5-5FEA9315F8DC}"/>
          </ac:spMkLst>
        </pc:spChg>
      </pc:sldChg>
      <pc:sldChg chg="modSp mod">
        <pc:chgData name="TURNER, Chris (NHS ENGLAND)" userId="7cda1dfa-5961-4094-b037-be3b05c15237" providerId="ADAL" clId="{FC7A0EB1-62A4-462C-9490-B1489B30A7E6}" dt="2025-11-03T10:46:22.952" v="114" actId="20577"/>
        <pc:sldMkLst>
          <pc:docMk/>
          <pc:sldMk cId="1755778093" sldId="2145707329"/>
        </pc:sldMkLst>
        <pc:spChg chg="mod">
          <ac:chgData name="TURNER, Chris (NHS ENGLAND)" userId="7cda1dfa-5961-4094-b037-be3b05c15237" providerId="ADAL" clId="{FC7A0EB1-62A4-462C-9490-B1489B30A7E6}" dt="2025-11-03T10:46:22.952" v="114" actId="20577"/>
          <ac:spMkLst>
            <pc:docMk/>
            <pc:sldMk cId="1755778093" sldId="2145707329"/>
            <ac:spMk id="12" creationId="{55BAB970-4FEA-8844-E036-304F5BEB057B}"/>
          </ac:spMkLst>
        </pc:spChg>
      </pc:sldChg>
      <pc:sldChg chg="modSp mod">
        <pc:chgData name="TURNER, Chris (NHS ENGLAND)" userId="7cda1dfa-5961-4094-b037-be3b05c15237" providerId="ADAL" clId="{FC7A0EB1-62A4-462C-9490-B1489B30A7E6}" dt="2025-10-23T09:01:13.224" v="71" actId="20577"/>
        <pc:sldMkLst>
          <pc:docMk/>
          <pc:sldMk cId="1686533034" sldId="2145707332"/>
        </pc:sldMkLst>
        <pc:spChg chg="mod">
          <ac:chgData name="TURNER, Chris (NHS ENGLAND)" userId="7cda1dfa-5961-4094-b037-be3b05c15237" providerId="ADAL" clId="{FC7A0EB1-62A4-462C-9490-B1489B30A7E6}" dt="2025-10-23T09:01:13.224" v="71" actId="20577"/>
          <ac:spMkLst>
            <pc:docMk/>
            <pc:sldMk cId="1686533034" sldId="2145707332"/>
            <ac:spMk id="3" creationId="{2AB96998-8BA0-CF4D-B57F-DEBCAD1141C5}"/>
          </ac:spMkLst>
        </pc:spChg>
      </pc:sldChg>
      <pc:sldChg chg="modSp mod">
        <pc:chgData name="TURNER, Chris (NHS ENGLAND)" userId="7cda1dfa-5961-4094-b037-be3b05c15237" providerId="ADAL" clId="{FC7A0EB1-62A4-462C-9490-B1489B30A7E6}" dt="2025-10-21T08:54:47.885" v="67" actId="20577"/>
        <pc:sldMkLst>
          <pc:docMk/>
          <pc:sldMk cId="721886184" sldId="2145707333"/>
        </pc:sldMkLst>
        <pc:spChg chg="mod">
          <ac:chgData name="TURNER, Chris (NHS ENGLAND)" userId="7cda1dfa-5961-4094-b037-be3b05c15237" providerId="ADAL" clId="{FC7A0EB1-62A4-462C-9490-B1489B30A7E6}" dt="2025-10-21T08:54:47.885" v="67" actId="20577"/>
          <ac:spMkLst>
            <pc:docMk/>
            <pc:sldMk cId="721886184" sldId="2145707333"/>
            <ac:spMk id="2" creationId="{CE6B0DBA-5D8D-0D5F-D720-B929E9C25A28}"/>
          </ac:spMkLst>
        </pc:spChg>
      </pc:sldChg>
      <pc:sldChg chg="modSp mod">
        <pc:chgData name="TURNER, Chris (NHS ENGLAND)" userId="7cda1dfa-5961-4094-b037-be3b05c15237" providerId="ADAL" clId="{FC7A0EB1-62A4-462C-9490-B1489B30A7E6}" dt="2025-11-05T09:53:24.278" v="226" actId="27636"/>
        <pc:sldMkLst>
          <pc:docMk/>
          <pc:sldMk cId="656328933" sldId="2145707334"/>
        </pc:sldMkLst>
        <pc:spChg chg="mod">
          <ac:chgData name="TURNER, Chris (NHS ENGLAND)" userId="7cda1dfa-5961-4094-b037-be3b05c15237" providerId="ADAL" clId="{FC7A0EB1-62A4-462C-9490-B1489B30A7E6}" dt="2025-11-05T09:53:24.278" v="226" actId="27636"/>
          <ac:spMkLst>
            <pc:docMk/>
            <pc:sldMk cId="656328933" sldId="2145707334"/>
            <ac:spMk id="5" creationId="{A50EFC74-016E-7E88-288B-DDEABF130E4B}"/>
          </ac:spMkLst>
        </pc:spChg>
      </pc:sldChg>
      <pc:sldChg chg="modSp mod">
        <pc:chgData name="TURNER, Chris (NHS ENGLAND)" userId="7cda1dfa-5961-4094-b037-be3b05c15237" providerId="ADAL" clId="{FC7A0EB1-62A4-462C-9490-B1489B30A7E6}" dt="2025-10-23T11:51:46.518" v="108" actId="20577"/>
        <pc:sldMkLst>
          <pc:docMk/>
          <pc:sldMk cId="3608474826" sldId="2145707336"/>
        </pc:sldMkLst>
        <pc:spChg chg="mod">
          <ac:chgData name="TURNER, Chris (NHS ENGLAND)" userId="7cda1dfa-5961-4094-b037-be3b05c15237" providerId="ADAL" clId="{FC7A0EB1-62A4-462C-9490-B1489B30A7E6}" dt="2025-10-23T11:51:46.518" v="108" actId="20577"/>
          <ac:spMkLst>
            <pc:docMk/>
            <pc:sldMk cId="3608474826" sldId="2145707336"/>
            <ac:spMk id="12" creationId="{18C8DB5F-6670-448B-53DB-12F345444E6F}"/>
          </ac:spMkLst>
        </pc:spChg>
      </pc:sldChg>
      <pc:sldChg chg="modSp mod">
        <pc:chgData name="TURNER, Chris (NHS ENGLAND)" userId="7cda1dfa-5961-4094-b037-be3b05c15237" providerId="ADAL" clId="{FC7A0EB1-62A4-462C-9490-B1489B30A7E6}" dt="2025-10-21T08:45:51.267" v="4" actId="13926"/>
        <pc:sldMkLst>
          <pc:docMk/>
          <pc:sldMk cId="1604057702" sldId="2145707338"/>
        </pc:sldMkLst>
        <pc:spChg chg="mod">
          <ac:chgData name="TURNER, Chris (NHS ENGLAND)" userId="7cda1dfa-5961-4094-b037-be3b05c15237" providerId="ADAL" clId="{FC7A0EB1-62A4-462C-9490-B1489B30A7E6}" dt="2025-10-21T08:45:51.267" v="4" actId="13926"/>
          <ac:spMkLst>
            <pc:docMk/>
            <pc:sldMk cId="1604057702" sldId="2145707338"/>
            <ac:spMk id="12" creationId="{56CD2E06-B1ED-1F68-2657-5F24F626EDB0}"/>
          </ac:spMkLst>
        </pc:spChg>
      </pc:sldChg>
      <pc:sldChg chg="modSp mod">
        <pc:chgData name="TURNER, Chris (NHS ENGLAND)" userId="7cda1dfa-5961-4094-b037-be3b05c15237" providerId="ADAL" clId="{FC7A0EB1-62A4-462C-9490-B1489B30A7E6}" dt="2025-10-23T11:52:04.212" v="110" actId="6549"/>
        <pc:sldMkLst>
          <pc:docMk/>
          <pc:sldMk cId="2466421057" sldId="2145707345"/>
        </pc:sldMkLst>
        <pc:spChg chg="mod">
          <ac:chgData name="TURNER, Chris (NHS ENGLAND)" userId="7cda1dfa-5961-4094-b037-be3b05c15237" providerId="ADAL" clId="{FC7A0EB1-62A4-462C-9490-B1489B30A7E6}" dt="2025-10-23T11:52:04.212" v="110" actId="6549"/>
          <ac:spMkLst>
            <pc:docMk/>
            <pc:sldMk cId="2466421057" sldId="2145707345"/>
            <ac:spMk id="7" creationId="{FA700594-F83F-31A1-C768-4D517BFFE0C6}"/>
          </ac:spMkLst>
        </pc:spChg>
      </pc:sldChg>
      <pc:sldChg chg="modSp mod">
        <pc:chgData name="TURNER, Chris (NHS ENGLAND)" userId="7cda1dfa-5961-4094-b037-be3b05c15237" providerId="ADAL" clId="{FC7A0EB1-62A4-462C-9490-B1489B30A7E6}" dt="2025-11-03T16:54:48.894" v="158" actId="20577"/>
        <pc:sldMkLst>
          <pc:docMk/>
          <pc:sldMk cId="3301574729" sldId="2145707347"/>
        </pc:sldMkLst>
        <pc:spChg chg="mod">
          <ac:chgData name="TURNER, Chris (NHS ENGLAND)" userId="7cda1dfa-5961-4094-b037-be3b05c15237" providerId="ADAL" clId="{FC7A0EB1-62A4-462C-9490-B1489B30A7E6}" dt="2025-11-03T16:54:48.894" v="158" actId="20577"/>
          <ac:spMkLst>
            <pc:docMk/>
            <pc:sldMk cId="3301574729" sldId="2145707347"/>
            <ac:spMk id="12" creationId="{165CDDB7-E7CB-266F-E024-6C7736CA426D}"/>
          </ac:spMkLst>
        </pc:spChg>
      </pc:sldChg>
      <pc:sldChg chg="modSp mod">
        <pc:chgData name="TURNER, Chris (NHS ENGLAND)" userId="7cda1dfa-5961-4094-b037-be3b05c15237" providerId="ADAL" clId="{FC7A0EB1-62A4-462C-9490-B1489B30A7E6}" dt="2025-11-05T11:02:34.249" v="237"/>
        <pc:sldMkLst>
          <pc:docMk/>
          <pc:sldMk cId="1032951624" sldId="2145707349"/>
        </pc:sldMkLst>
        <pc:spChg chg="mod">
          <ac:chgData name="TURNER, Chris (NHS ENGLAND)" userId="7cda1dfa-5961-4094-b037-be3b05c15237" providerId="ADAL" clId="{FC7A0EB1-62A4-462C-9490-B1489B30A7E6}" dt="2025-11-05T11:02:34.249" v="237"/>
          <ac:spMkLst>
            <pc:docMk/>
            <pc:sldMk cId="1032951624" sldId="2145707349"/>
            <ac:spMk id="12" creationId="{5FFF4B5A-97E3-4F73-85C6-4E2B3E142440}"/>
          </ac:spMkLst>
        </pc:spChg>
      </pc:sldChg>
      <pc:sldChg chg="modSp mod">
        <pc:chgData name="TURNER, Chris (NHS ENGLAND)" userId="7cda1dfa-5961-4094-b037-be3b05c15237" providerId="ADAL" clId="{FC7A0EB1-62A4-462C-9490-B1489B30A7E6}" dt="2025-10-23T11:50:51.009" v="102" actId="20577"/>
        <pc:sldMkLst>
          <pc:docMk/>
          <pc:sldMk cId="3035119785" sldId="2145707351"/>
        </pc:sldMkLst>
        <pc:spChg chg="mod">
          <ac:chgData name="TURNER, Chris (NHS ENGLAND)" userId="7cda1dfa-5961-4094-b037-be3b05c15237" providerId="ADAL" clId="{FC7A0EB1-62A4-462C-9490-B1489B30A7E6}" dt="2025-10-21T08:44:41.492" v="0" actId="13926"/>
          <ac:spMkLst>
            <pc:docMk/>
            <pc:sldMk cId="3035119785" sldId="2145707351"/>
            <ac:spMk id="7" creationId="{C1D410E1-0DEA-B470-BFE3-CE9422680708}"/>
          </ac:spMkLst>
        </pc:spChg>
        <pc:spChg chg="mod">
          <ac:chgData name="TURNER, Chris (NHS ENGLAND)" userId="7cda1dfa-5961-4094-b037-be3b05c15237" providerId="ADAL" clId="{FC7A0EB1-62A4-462C-9490-B1489B30A7E6}" dt="2025-10-23T11:50:51.009" v="102" actId="20577"/>
          <ac:spMkLst>
            <pc:docMk/>
            <pc:sldMk cId="3035119785" sldId="2145707351"/>
            <ac:spMk id="12" creationId="{BD69811D-DE15-16A6-58D1-D7C1278FF57E}"/>
          </ac:spMkLst>
        </pc:spChg>
      </pc:sldChg>
      <pc:sldChg chg="modSp mod">
        <pc:chgData name="TURNER, Chris (NHS ENGLAND)" userId="7cda1dfa-5961-4094-b037-be3b05c15237" providerId="ADAL" clId="{FC7A0EB1-62A4-462C-9490-B1489B30A7E6}" dt="2025-10-21T08:45:55.970" v="5" actId="13926"/>
        <pc:sldMkLst>
          <pc:docMk/>
          <pc:sldMk cId="1959343316" sldId="2145707354"/>
        </pc:sldMkLst>
        <pc:spChg chg="mod">
          <ac:chgData name="TURNER, Chris (NHS ENGLAND)" userId="7cda1dfa-5961-4094-b037-be3b05c15237" providerId="ADAL" clId="{FC7A0EB1-62A4-462C-9490-B1489B30A7E6}" dt="2025-10-21T08:45:55.970" v="5" actId="13926"/>
          <ac:spMkLst>
            <pc:docMk/>
            <pc:sldMk cId="1959343316" sldId="2145707354"/>
            <ac:spMk id="12" creationId="{84419881-8529-C611-984E-C7E8C9EBAC36}"/>
          </ac:spMkLst>
        </pc:spChg>
      </pc:sldChg>
    </pc:docChg>
  </pc:docChgLst>
  <pc:docChgLst>
    <pc:chgData name="WINTER, John (NHS ENGLAND)" userId="3a7ae276-9ecf-48d6-970b-4f0a61388d59" providerId="ADAL" clId="{EEA982AB-0475-4B41-930A-B8E8A12C430A}"/>
    <pc:docChg chg="undo custSel modSld">
      <pc:chgData name="WINTER, John (NHS ENGLAND)" userId="3a7ae276-9ecf-48d6-970b-4f0a61388d59" providerId="ADAL" clId="{EEA982AB-0475-4B41-930A-B8E8A12C430A}" dt="2025-10-21T08:34:12.414" v="351" actId="13926"/>
      <pc:docMkLst>
        <pc:docMk/>
      </pc:docMkLst>
      <pc:sldChg chg="modSp mod">
        <pc:chgData name="WINTER, John (NHS ENGLAND)" userId="3a7ae276-9ecf-48d6-970b-4f0a61388d59" providerId="ADAL" clId="{EEA982AB-0475-4B41-930A-B8E8A12C430A}" dt="2025-10-21T08:34:12.414" v="351" actId="13926"/>
        <pc:sldMkLst>
          <pc:docMk/>
          <pc:sldMk cId="2690326569" sldId="2145707297"/>
        </pc:sldMkLst>
        <pc:spChg chg="mod">
          <ac:chgData name="WINTER, John (NHS ENGLAND)" userId="3a7ae276-9ecf-48d6-970b-4f0a61388d59" providerId="ADAL" clId="{EEA982AB-0475-4B41-930A-B8E8A12C430A}" dt="2025-10-21T08:34:12.414" v="351" actId="13926"/>
          <ac:spMkLst>
            <pc:docMk/>
            <pc:sldMk cId="2690326569" sldId="2145707297"/>
            <ac:spMk id="9" creationId="{142D412C-3933-4595-05A5-5FEA9315F8DC}"/>
          </ac:spMkLst>
        </pc:spChg>
      </pc:sldChg>
      <pc:sldChg chg="modSp mod">
        <pc:chgData name="WINTER, John (NHS ENGLAND)" userId="3a7ae276-9ecf-48d6-970b-4f0a61388d59" providerId="ADAL" clId="{EEA982AB-0475-4B41-930A-B8E8A12C430A}" dt="2025-10-21T08:33:26.090" v="350" actId="13926"/>
        <pc:sldMkLst>
          <pc:docMk/>
          <pc:sldMk cId="1604057702" sldId="2145707338"/>
        </pc:sldMkLst>
        <pc:spChg chg="mod">
          <ac:chgData name="WINTER, John (NHS ENGLAND)" userId="3a7ae276-9ecf-48d6-970b-4f0a61388d59" providerId="ADAL" clId="{EEA982AB-0475-4B41-930A-B8E8A12C430A}" dt="2025-10-21T08:33:26.090" v="350" actId="13926"/>
          <ac:spMkLst>
            <pc:docMk/>
            <pc:sldMk cId="1604057702" sldId="2145707338"/>
            <ac:spMk id="12" creationId="{56CD2E06-B1ED-1F68-2657-5F24F626EDB0}"/>
          </ac:spMkLst>
        </pc:spChg>
      </pc:sldChg>
      <pc:sldChg chg="modSp mod">
        <pc:chgData name="WINTER, John (NHS ENGLAND)" userId="3a7ae276-9ecf-48d6-970b-4f0a61388d59" providerId="ADAL" clId="{EEA982AB-0475-4B41-930A-B8E8A12C430A}" dt="2025-10-21T08:20:53.982" v="84" actId="6549"/>
        <pc:sldMkLst>
          <pc:docMk/>
          <pc:sldMk cId="3504011093" sldId="2145707340"/>
        </pc:sldMkLst>
        <pc:spChg chg="mod">
          <ac:chgData name="WINTER, John (NHS ENGLAND)" userId="3a7ae276-9ecf-48d6-970b-4f0a61388d59" providerId="ADAL" clId="{EEA982AB-0475-4B41-930A-B8E8A12C430A}" dt="2025-10-21T08:20:53.982" v="84" actId="6549"/>
          <ac:spMkLst>
            <pc:docMk/>
            <pc:sldMk cId="3504011093" sldId="2145707340"/>
            <ac:spMk id="12" creationId="{CFED8739-14AD-C6BC-D76E-A00D52D54657}"/>
          </ac:spMkLst>
        </pc:spChg>
      </pc:sldChg>
      <pc:sldChg chg="modSp mod modCm">
        <pc:chgData name="WINTER, John (NHS ENGLAND)" userId="3a7ae276-9ecf-48d6-970b-4f0a61388d59" providerId="ADAL" clId="{EEA982AB-0475-4B41-930A-B8E8A12C430A}" dt="2025-10-21T08:20:25.557" v="83" actId="13926"/>
        <pc:sldMkLst>
          <pc:docMk/>
          <pc:sldMk cId="3035119785" sldId="2145707351"/>
        </pc:sldMkLst>
        <pc:spChg chg="mod">
          <ac:chgData name="WINTER, John (NHS ENGLAND)" userId="3a7ae276-9ecf-48d6-970b-4f0a61388d59" providerId="ADAL" clId="{EEA982AB-0475-4B41-930A-B8E8A12C430A}" dt="2025-10-21T08:19:31.996" v="9" actId="13926"/>
          <ac:spMkLst>
            <pc:docMk/>
            <pc:sldMk cId="3035119785" sldId="2145707351"/>
            <ac:spMk id="7" creationId="{C1D410E1-0DEA-B470-BFE3-CE9422680708}"/>
          </ac:spMkLst>
        </pc:spChg>
        <pc:spChg chg="mod">
          <ac:chgData name="WINTER, John (NHS ENGLAND)" userId="3a7ae276-9ecf-48d6-970b-4f0a61388d59" providerId="ADAL" clId="{EEA982AB-0475-4B41-930A-B8E8A12C430A}" dt="2025-10-21T08:20:25.557" v="83" actId="13926"/>
          <ac:spMkLst>
            <pc:docMk/>
            <pc:sldMk cId="3035119785" sldId="2145707351"/>
            <ac:spMk id="12" creationId="{BD69811D-DE15-16A6-58D1-D7C1278FF57E}"/>
          </ac:spMkLst>
        </pc:spChg>
        <pc:extLst>
          <p:ext xmlns:p="http://schemas.openxmlformats.org/presentationml/2006/main" uri="{D6D511B9-2390-475A-947B-AFAB55BFBCF1}">
            <pc226:cmChg xmlns:pc226="http://schemas.microsoft.com/office/powerpoint/2022/06/main/command" chg="mod">
              <pc226:chgData name="WINTER, John (NHS ENGLAND)" userId="3a7ae276-9ecf-48d6-970b-4f0a61388d59" providerId="ADAL" clId="{EEA982AB-0475-4B41-930A-B8E8A12C430A}" dt="2025-10-21T08:20:19.496" v="82" actId="6549"/>
              <pc2:cmMkLst xmlns:pc2="http://schemas.microsoft.com/office/powerpoint/2019/9/main/command">
                <pc:docMk/>
                <pc:sldMk cId="3035119785" sldId="2145707351"/>
                <pc2:cmMk id="{E4AAE102-B8DE-4F45-96C3-4147C6EA2044}"/>
              </pc2:cmMkLst>
            </pc226:cmChg>
          </p:ext>
        </pc:extLst>
      </pc:sldChg>
      <pc:sldChg chg="modSp mod">
        <pc:chgData name="WINTER, John (NHS ENGLAND)" userId="3a7ae276-9ecf-48d6-970b-4f0a61388d59" providerId="ADAL" clId="{EEA982AB-0475-4B41-930A-B8E8A12C430A}" dt="2025-10-21T08:27:54.412" v="266" actId="6549"/>
        <pc:sldMkLst>
          <pc:docMk/>
          <pc:sldMk cId="1959343316" sldId="2145707354"/>
        </pc:sldMkLst>
        <pc:spChg chg="mod">
          <ac:chgData name="WINTER, John (NHS ENGLAND)" userId="3a7ae276-9ecf-48d6-970b-4f0a61388d59" providerId="ADAL" clId="{EEA982AB-0475-4B41-930A-B8E8A12C430A}" dt="2025-10-21T08:27:54.412" v="266" actId="6549"/>
          <ac:spMkLst>
            <pc:docMk/>
            <pc:sldMk cId="1959343316" sldId="2145707354"/>
            <ac:spMk id="12" creationId="{84419881-8529-C611-984E-C7E8C9EBAC3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05/11/2025</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05/11/2025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id.hscic.gov.uk/Main/Timetabl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BC631-5DAD-EDAC-C6AC-477896D2C6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125877-A824-A0C6-2CC6-8C9CB3ADD5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0D54C1-5D10-011D-A371-4A081EBFA50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998274C-FFF9-C4C4-82F3-0DDE06180A6A}"/>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249209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CD3DC-2AB1-1949-34E4-B820DE6D21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3A02B1-D6B1-5F8A-9D1E-BCCC425497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3E5102-D9DC-D8B0-7721-6923C901A34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B9063AE-7337-BA70-50C5-061A80F970BE}"/>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2534805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E4917-4427-A146-1D86-8378A40BED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1DA9F2-DF1E-78C1-4C6A-547010470D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E444A3-AEB8-2581-6518-FDDFBF2BBCD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9469F7A-5B1F-F82D-4E8A-115F1926A38D}"/>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2881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798FD-869A-0203-0BE1-7DCA1D682D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8C54D3-8847-35BC-7937-466A949855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1808DD-889F-46A1-5ED3-152684AC3C9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9A70A2A-6BFB-3E7A-0201-2C78689A0C21}"/>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382685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see DIDS v1.0 Timetable at </a:t>
            </a:r>
            <a:r>
              <a:rPr lang="nb-NO" dirty="0">
                <a:hlinkClick r:id="rId3"/>
              </a:rPr>
              <a:t>NHS Digital Diagnostic Imaging Dataset - Timetable</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189027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1D2B8-BE6A-333D-C088-1CC0BD8B55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5C9555-A3E0-FC87-3DFE-9A4B9B542F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B64EC6-9E08-E723-A911-C9D9A1D3C7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33182FE-B502-08AD-434A-38A02D24C4BD}"/>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2400327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E888C-B397-8E16-4ED2-4453016A26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56555C-6590-2F5D-436C-09D18C361E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462C3E-AA4B-F14A-3A07-3BD5136EE98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CCAC1D0-4B8F-02DB-4F41-E4761117479A}"/>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1969601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49E08-3DE3-0F6E-AA4C-E5626493C2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2DE208-B2C4-39B9-7D3B-14837E349E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0E0295-8D60-B80D-9626-8AB9556F82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ADCFEA0-291F-CD2E-5598-6BCBB8D1EFA3}"/>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3070907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21</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D409E-1A35-D291-7216-9CFF3046B5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BEEDB-53CE-B103-3C95-7DF9CEFE89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6513BE-9E38-DD7A-B3F0-1200F448593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E09E0F3-AAE5-1F18-99C0-255C16D5257F}"/>
              </a:ext>
            </a:extLst>
          </p:cNvPr>
          <p:cNvSpPr>
            <a:spLocks noGrp="1"/>
          </p:cNvSpPr>
          <p:nvPr>
            <p:ph type="sldNum" sz="quarter" idx="5"/>
          </p:nvPr>
        </p:nvSpPr>
        <p:spPr/>
        <p:txBody>
          <a:bodyPr/>
          <a:lstStyle/>
          <a:p>
            <a:fld id="{481461C5-21BA-4C05-9328-0EC55767EB3A}" type="slidenum">
              <a:rPr lang="en-GB" smtClean="0"/>
              <a:t>22</a:t>
            </a:fld>
            <a:endParaRPr lang="en-GB"/>
          </a:p>
        </p:txBody>
      </p:sp>
    </p:spTree>
    <p:extLst>
      <p:ext uri="{BB962C8B-B14F-4D97-AF65-F5344CB8AC3E}">
        <p14:creationId xmlns:p14="http://schemas.microsoft.com/office/powerpoint/2010/main" val="3386345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373E8-199F-EBFA-B3CD-5D094FEAC7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7660C-76EC-3ED0-C19E-9DFCBE83D2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D1765-48BC-CB15-BB7D-28B7AB037D4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FC21D4E-49F8-2260-DD27-380867BBCAF5}"/>
              </a:ext>
            </a:extLst>
          </p:cNvPr>
          <p:cNvSpPr>
            <a:spLocks noGrp="1"/>
          </p:cNvSpPr>
          <p:nvPr>
            <p:ph type="sldNum" sz="quarter" idx="5"/>
          </p:nvPr>
        </p:nvSpPr>
        <p:spPr/>
        <p:txBody>
          <a:bodyPr/>
          <a:lstStyle/>
          <a:p>
            <a:fld id="{481461C5-21BA-4C05-9328-0EC55767EB3A}" type="slidenum">
              <a:rPr lang="en-GB" smtClean="0"/>
              <a:t>23</a:t>
            </a:fld>
            <a:endParaRPr lang="en-GB"/>
          </a:p>
        </p:txBody>
      </p:sp>
    </p:spTree>
    <p:extLst>
      <p:ext uri="{BB962C8B-B14F-4D97-AF65-F5344CB8AC3E}">
        <p14:creationId xmlns:p14="http://schemas.microsoft.com/office/powerpoint/2010/main" val="1964895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F8E9-3162-7C17-1F76-F1C1D23D2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E6FED7-86AC-E48C-E4AC-AA43D1B17F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33BF11-111A-E776-F785-4FAB867A783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4D3E30C-033D-C990-5A71-2A2419224261}"/>
              </a:ext>
            </a:extLst>
          </p:cNvPr>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17843887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669D7-5900-EC4E-7AF9-2BD79C6335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C67134-B796-9AD0-4639-A77A542559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BEFE21-8B95-04B1-A9D5-0210981A4FD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B2C8522-F2A1-0F5F-8AAA-12352A675039}"/>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36969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8BE80-3108-C552-B36D-D1937B21B1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C17EF7-493F-0A13-7676-5E41FA6ED1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13C442-0AA3-B24F-AE97-571737ACCB9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42E4D5D-690B-404E-9D2B-3423D28251C7}"/>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70419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4012917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B8F21-4330-61C3-9146-19588CC821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AD8AD8-AF32-755F-C299-A25AE153EB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D1F072-F818-E252-A6E0-88C00E8C5DB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4E5EDF8-61F4-1A07-2480-6BAAA4AE7BD0}"/>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999542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D11142-B421-546B-F513-4F8DAD40A8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E079BD-B425-DB15-B851-DF3864894F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9D8088-E66E-1DA0-770C-6282A381594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CC5CEC8-6656-42A0-9297-913EA67786F4}"/>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1561777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183DF-135E-E7A4-59DD-C5EEE5A997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E2DDD8-081A-B8EA-7805-4D3302AB0D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284ECA-0BA4-E882-6138-43485C21CBB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87AEB40-C267-4D81-CEE3-7E8C79DA2CB7}"/>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994250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31593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946821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05/11/2025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 id="2147483942"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br01.safelinks.protection.outlook.com/?url=https%3A%2F%2Fdigital.nhs.uk%2Fdata-and-information%2Fdata-collections-and-data-sets%2Fdata-sets%2Fdiagnostic-imaging-dataset&amp;data=05%7C02%7Cjohnwinter%40nhs.net%7C052d3ca740af4849c88508ddd98c3f7c%7C37c354b285b047f5b22207b48d774ee3%7C0%7C0%7C638905918553152617%7CUnknown%7CTWFpbGZsb3d8eyJFbXB0eU1hcGkiOnRydWUsIlYiOiIwLjAuMDAwMCIsIlAiOiJXaW4zMiIsIkFOIjoiTWFpbCIsIldUIjoyfQ%3D%3D%7C0%7C%7C%7C&amp;sdata=mVbnkc9jj6K6EtrsuzXhbh5Ghh%2BYvfk2MpSAKLtVza8%3D&amp;reserved=0"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isd.digital.nhs.uk/trud/user/guest/group/0/home"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hyperlink" Target="https://gbr01.safelinks.protection.outlook.com/?url=https%3A%2F%2Fisd.digital.nhs.uk%2Ftrud%2Fusers%2Fauthenticated%2Ffilters%2F0%2Fcategories%2F1%2Fitems%2F1899%2Freleases&amp;data=05%7C02%7Cchristurner2%40nhs.net%7C529228e90ea642a7f60908de16357712%7C37c354b285b047f5b22207b48d774ee3%7C0%7C0%7C638972616035023138%7CUnknown%7CTWFpbGZsb3d8eyJFbXB0eU1hcGkiOnRydWUsIlYiOiIwLjAuMDAwMCIsIlAiOiJXaW4zMiIsIkFOIjoiTWFpbCIsIldUIjoyfQ%3D%3D%7C0%7C%7C%7C&amp;sdata=UoW4uvB7aeUX5ViiHwOUg7I4TFiBABIB5RcdmHBtt7Y%3D&amp;reserved=0" TargetMode="External"/><Relationship Id="rId4" Type="http://schemas.openxmlformats.org/officeDocument/2006/relationships/hyperlink" Target="https://gbr01.safelinks.protection.outlook.com/?url=https%3A%2F%2Fisd.digital.nhs.uk%2Ftrud%2Fusers%2Fauthenticated%2Ffilters%2F0%2Fcategories%2F36%2Fitems%2F248%2Freleases&amp;data=05%7C02%7Cchristurner2%40nhs.net%7C529228e90ea642a7f60908de16357712%7C37c354b285b047f5b22207b48d774ee3%7C0%7C0%7C638972616035051547%7CUnknown%7CTWFpbGZsb3d8eyJFbXB0eU1hcGkiOnRydWUsIlYiOiIwLjAuMDAwMCIsIlAiOiJXaW4zMiIsIkFOIjoiTWFpbCIsIldUIjoyfQ%3D%3D%7C0%7C%7C%7C&amp;sdata=twN5Db51TSmO80ILsMNMScPMUge3Rs37xH9uGHWzmKQ%3D&amp;reserved=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dids-data-product"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www.england.nhs.uk/digitaltechnology/nhs-federated-data-platform/security-privacy/the-nhss-safe-environment-for-national-data/"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gbr01.safelinks.protection.outlook.com/?url=https%3A%2F%2Fdigital.nhs.uk%2Fdata-and-information%2Fdata-collections-and-data-sets%2Fdata-sets%2Fdiagnostic-imaging-dataset&amp;data=05%7C02%7Cjohnwinter%40nhs.net%7C052d3ca740af4849c88508ddd98c3f7c%7C37c354b285b047f5b22207b48d774ee3%7C0%7C0%7C638905918553152617%7CUnknown%7CTWFpbGZsb3d8eyJFbXB0eU1hcGkiOnRydWUsIlYiOiIwLjAuMDAwMCIsIlAiOiJXaW4zMiIsIkFOIjoiTWFpbCIsIldUIjoyfQ%3D%3D%7C0%7C%7C%7C&amp;sdata=mVbnkc9jj6K6EtrsuzXhbh5Ghh%2BYvfk2MpSAKLtVza8%3D&amp;reserved=0"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26.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1.svg"/><Relationship Id="rId4" Type="http://schemas.openxmlformats.org/officeDocument/2006/relationships/image" Target="../media/image27.svg"/><Relationship Id="rId9"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hyperlink" Target="https://gbr01.safelinks.protection.outlook.com/?url=https%3A%2F%2Fwww.events.england.nhs.uk%2Fevents%2Fdids-v20-implementation-webinar-2&amp;data=05%7C02%7Cchristurner2%40nhs.net%7Cdd940383e1834f43615a08de1c500d63%7C37c354b285b047f5b22207b48d774ee3%7C0%7C0%7C638979327318150334%7CUnknown%7CTWFpbGZsb3d8eyJFbXB0eU1hcGkiOnRydWUsIlYiOiIwLjAuMDAwMCIsIlAiOiJXaW4zMiIsIkFOIjoiTWFpbCIsIldUIjoyfQ%3D%3D%7C0%7C%7C%7C&amp;sdata=7Uo7Rs56Jd93b38Hn4okiXBFA9uvr%2BFk2HiXrpb1Tww%3D&amp;reserved=0"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1</a:t>
            </a:r>
          </a:p>
          <a:p>
            <a:endParaRPr lang="en-GB" b="1" dirty="0"/>
          </a:p>
          <a:p>
            <a:r>
              <a:rPr lang="en-GB" b="1" dirty="0"/>
              <a:t>Date: 05/11/2025</a:t>
            </a:r>
          </a:p>
          <a:p>
            <a:r>
              <a:rPr lang="en-GB" b="1" dirty="0"/>
              <a:t>Time: 10:00am – 11:00am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77500" lnSpcReduction="20000"/>
          </a:bodyPr>
          <a:lstStyle/>
          <a:p>
            <a:pPr>
              <a:lnSpc>
                <a:spcPct val="120000"/>
              </a:lnSpc>
            </a:pPr>
            <a:r>
              <a:rPr lang="en-GB" dirty="0"/>
              <a:t>Presented by:</a:t>
            </a:r>
            <a:br>
              <a:rPr lang="en-GB" dirty="0"/>
            </a:br>
            <a:r>
              <a:rPr lang="en-GB" b="1" dirty="0"/>
              <a:t>Chris Turner: Data Design Service,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4962-7720-8735-3AD8-0E9489823F5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FEF370A-6F62-F8EF-70A7-298854001AD2}"/>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Further Documentation</a:t>
            </a:r>
          </a:p>
        </p:txBody>
      </p:sp>
      <p:sp>
        <p:nvSpPr>
          <p:cNvPr id="12" name="TextBox 11">
            <a:extLst>
              <a:ext uri="{FF2B5EF4-FFF2-40B4-BE49-F238E27FC236}">
                <a16:creationId xmlns:a16="http://schemas.microsoft.com/office/drawing/2014/main" id="{18C8DB5F-6670-448B-53DB-12F345444E6F}"/>
              </a:ext>
            </a:extLst>
          </p:cNvPr>
          <p:cNvSpPr txBox="1"/>
          <p:nvPr/>
        </p:nvSpPr>
        <p:spPr>
          <a:xfrm>
            <a:off x="432000" y="1425762"/>
            <a:ext cx="10400082" cy="3855223"/>
          </a:xfrm>
          <a:prstGeom prst="rect">
            <a:avLst/>
          </a:prstGeom>
          <a:noFill/>
          <a:ln>
            <a:noFill/>
          </a:ln>
        </p:spPr>
        <p:txBody>
          <a:bodyPr wrap="square">
            <a:spAutoFit/>
          </a:bodyPr>
          <a:lstStyle/>
          <a:p>
            <a:pPr>
              <a:lnSpc>
                <a:spcPct val="107000"/>
              </a:lnSpc>
              <a:spcAft>
                <a:spcPts val="800"/>
              </a:spcAft>
            </a:pPr>
            <a:r>
              <a:rPr lang="en-GB" dirty="0">
                <a:latin typeface="Arial" panose="020B0604020202020204" pitchFamily="34" charset="0"/>
              </a:rPr>
              <a:t>New DIDS web pages introduced to support v2.0:</a:t>
            </a:r>
          </a:p>
          <a:p>
            <a:pPr>
              <a:lnSpc>
                <a:spcPct val="107000"/>
              </a:lnSpc>
              <a:spcAft>
                <a:spcPts val="800"/>
              </a:spcAft>
            </a:pPr>
            <a:r>
              <a:rPr lang="en-US" u="sng" dirty="0">
                <a:hlinkClick r:id="rId3"/>
              </a:rPr>
              <a:t>https://digital.nhs.uk/data-and-information/data-collections-and-data-sets/data-sets/diagnostic-imaging-dataset</a:t>
            </a: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At the above link you’ll find the below documents for DIDS v2.0:</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Enhanced Technical Output Specification (ETOS)</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Data Model</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Data Mapping Guidance v1.0 to v2.0</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System Conformance Checklist</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User Guidance including Data scenarios (to follow)</a:t>
            </a:r>
          </a:p>
          <a:p>
            <a:pPr marL="285750"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p:txBody>
      </p:sp>
    </p:spTree>
    <p:extLst>
      <p:ext uri="{BB962C8B-B14F-4D97-AF65-F5344CB8AC3E}">
        <p14:creationId xmlns:p14="http://schemas.microsoft.com/office/powerpoint/2010/main" val="360847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98F0E-990C-9CE6-6D4F-AD10A6DDE73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750CA85-20AC-19C7-4339-F61F8B618530}"/>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Further Documentation</a:t>
            </a:r>
          </a:p>
        </p:txBody>
      </p:sp>
      <p:sp>
        <p:nvSpPr>
          <p:cNvPr id="12" name="TextBox 11">
            <a:extLst>
              <a:ext uri="{FF2B5EF4-FFF2-40B4-BE49-F238E27FC236}">
                <a16:creationId xmlns:a16="http://schemas.microsoft.com/office/drawing/2014/main" id="{165CDDB7-E7CB-266F-E024-6C7736CA426D}"/>
              </a:ext>
            </a:extLst>
          </p:cNvPr>
          <p:cNvSpPr txBox="1"/>
          <p:nvPr/>
        </p:nvSpPr>
        <p:spPr>
          <a:xfrm>
            <a:off x="432000" y="1425762"/>
            <a:ext cx="10400082" cy="4356770"/>
          </a:xfrm>
          <a:prstGeom prst="rect">
            <a:avLst/>
          </a:prstGeom>
          <a:noFill/>
          <a:ln>
            <a:noFill/>
          </a:ln>
        </p:spPr>
        <p:txBody>
          <a:bodyPr wrap="square">
            <a:spAutoFit/>
          </a:bodyPr>
          <a:lstStyle/>
          <a:p>
            <a:pPr>
              <a:lnSpc>
                <a:spcPct val="107000"/>
              </a:lnSpc>
              <a:spcAft>
                <a:spcPts val="800"/>
              </a:spcAft>
            </a:pPr>
            <a:r>
              <a:rPr lang="en-GB" dirty="0">
                <a:latin typeface="Arial" panose="020B0604020202020204" pitchFamily="34" charset="0"/>
              </a:rPr>
              <a:t>TRUD:</a:t>
            </a:r>
          </a:p>
          <a:p>
            <a:pPr>
              <a:lnSpc>
                <a:spcPct val="107000"/>
              </a:lnSpc>
              <a:spcAft>
                <a:spcPts val="800"/>
              </a:spcAft>
            </a:pPr>
            <a:r>
              <a:rPr lang="en-GB" dirty="0">
                <a:hlinkClick r:id="rId3"/>
              </a:rPr>
              <a:t>Home – NHS TRUD</a:t>
            </a:r>
            <a:endParaRPr lang="en-GB" u="sng" dirty="0"/>
          </a:p>
          <a:p>
            <a:pPr>
              <a:lnSpc>
                <a:spcPct val="107000"/>
              </a:lnSpc>
              <a:spcAft>
                <a:spcPts val="800"/>
              </a:spcAft>
            </a:pPr>
            <a:r>
              <a:rPr lang="en-GB" dirty="0">
                <a:latin typeface="Arial" panose="020B0604020202020204" pitchFamily="34" charset="0"/>
              </a:rPr>
              <a:t>At the above link you’ll find the below documents for DIDS v2.0:</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XML Schema </a:t>
            </a:r>
            <a:r>
              <a:rPr lang="en-GB" u="sng" dirty="0">
                <a:hlinkClick r:id="rId4"/>
              </a:rPr>
              <a:t>Diagnostic Imaging Data Set XML Schema – NHS TRUD</a:t>
            </a:r>
            <a:endParaRPr lang="en-GB" dirty="0">
              <a:latin typeface="Arial" panose="020B0604020202020204" pitchFamily="34" charset="0"/>
            </a:endParaRP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CSV Format </a:t>
            </a:r>
            <a:r>
              <a:rPr lang="en-GB" u="sng" dirty="0">
                <a:hlinkClick r:id="rId5"/>
              </a:rPr>
              <a:t>Diagnostic Imaging Data Set (DIDS) - CSV format – NHS TRUD</a:t>
            </a:r>
            <a:endParaRPr lang="en-GB" dirty="0">
              <a:latin typeface="Arial" panose="020B0604020202020204" pitchFamily="34" charset="0"/>
            </a:endParaRP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Both XML and CSV packs include supporting information including some example data </a:t>
            </a:r>
          </a:p>
          <a:p>
            <a:pPr marL="742950" lvl="1"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You’ll need a TRUD account to access the above files, available from the Home link above.</a:t>
            </a:r>
          </a:p>
          <a:p>
            <a:pPr>
              <a:lnSpc>
                <a:spcPct val="107000"/>
              </a:lnSpc>
              <a:spcAft>
                <a:spcPts val="800"/>
              </a:spcAft>
            </a:pP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We’ll go through the XML schema/CSV format in a </a:t>
            </a:r>
            <a:r>
              <a:rPr lang="en-GB">
                <a:latin typeface="Arial" panose="020B0604020202020204" pitchFamily="34" charset="0"/>
              </a:rPr>
              <a:t>future webinar.</a:t>
            </a:r>
            <a:endParaRPr lang="en-GB" dirty="0">
              <a:latin typeface="Arial" panose="020B0604020202020204" pitchFamily="34" charset="0"/>
            </a:endParaRPr>
          </a:p>
          <a:p>
            <a:pPr marL="285750"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p:txBody>
      </p:sp>
    </p:spTree>
    <p:extLst>
      <p:ext uri="{BB962C8B-B14F-4D97-AF65-F5344CB8AC3E}">
        <p14:creationId xmlns:p14="http://schemas.microsoft.com/office/powerpoint/2010/main" val="330157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1F048-237B-E912-F5E9-4410877C158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57AA67A-F9D7-D570-6723-E8A91582B99A}"/>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Further Documentation</a:t>
            </a:r>
          </a:p>
        </p:txBody>
      </p:sp>
      <p:sp>
        <p:nvSpPr>
          <p:cNvPr id="12" name="TextBox 11">
            <a:extLst>
              <a:ext uri="{FF2B5EF4-FFF2-40B4-BE49-F238E27FC236}">
                <a16:creationId xmlns:a16="http://schemas.microsoft.com/office/drawing/2014/main" id="{B39420DC-5C90-9192-18E8-82492A857BA7}"/>
              </a:ext>
            </a:extLst>
          </p:cNvPr>
          <p:cNvSpPr txBox="1"/>
          <p:nvPr/>
        </p:nvSpPr>
        <p:spPr>
          <a:xfrm>
            <a:off x="432000" y="1425762"/>
            <a:ext cx="10400082" cy="4653133"/>
          </a:xfrm>
          <a:prstGeom prst="rect">
            <a:avLst/>
          </a:prstGeom>
          <a:noFill/>
          <a:ln>
            <a:noFill/>
          </a:ln>
        </p:spPr>
        <p:txBody>
          <a:bodyPr wrap="square">
            <a:spAutoFit/>
          </a:bodyPr>
          <a:lstStyle/>
          <a:p>
            <a:pPr>
              <a:lnSpc>
                <a:spcPct val="107000"/>
              </a:lnSpc>
              <a:spcAft>
                <a:spcPts val="800"/>
              </a:spcAft>
            </a:pPr>
            <a:r>
              <a:rPr lang="en-GB" dirty="0">
                <a:latin typeface="Arial" panose="020B0604020202020204" pitchFamily="34" charset="0"/>
              </a:rPr>
              <a:t>Data products:</a:t>
            </a:r>
          </a:p>
          <a:p>
            <a:pPr>
              <a:lnSpc>
                <a:spcPct val="107000"/>
              </a:lnSpc>
              <a:spcAft>
                <a:spcPts val="800"/>
              </a:spcAft>
            </a:pPr>
            <a:r>
              <a:rPr lang="en-GB" dirty="0">
                <a:hlinkClick r:id="rId3"/>
              </a:rPr>
              <a:t>Diagnostic Imaging Data Set (DIDS) data product - NHS England Digital</a:t>
            </a: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This page provides information on the DIDS data product, including:</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ATOS</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Published DIDS data</a:t>
            </a:r>
          </a:p>
          <a:p>
            <a:pPr marL="742950" lvl="1"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marL="742950" lvl="1"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marL="742950" lvl="1"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A Data Provision Notice (DPN) for DIDS v2.0 will be published in due course ahead of the collection commencing.</a:t>
            </a:r>
          </a:p>
          <a:p>
            <a:pPr marL="742950" lvl="1"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a:p>
            <a:pPr marL="285750" indent="-285750">
              <a:lnSpc>
                <a:spcPct val="107000"/>
              </a:lnSpc>
              <a:spcAft>
                <a:spcPts val="800"/>
              </a:spcAft>
              <a:buFont typeface="Arial" panose="020B0604020202020204" pitchFamily="34" charset="0"/>
              <a:buChar char="•"/>
            </a:pPr>
            <a:endParaRPr lang="en-GB" dirty="0">
              <a:latin typeface="Arial" panose="020B0604020202020204" pitchFamily="34" charset="0"/>
            </a:endParaRPr>
          </a:p>
        </p:txBody>
      </p:sp>
    </p:spTree>
    <p:extLst>
      <p:ext uri="{BB962C8B-B14F-4D97-AF65-F5344CB8AC3E}">
        <p14:creationId xmlns:p14="http://schemas.microsoft.com/office/powerpoint/2010/main" val="2330427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FC304-C85A-40D5-E01B-2B4429950C7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4AA2008-2105-5131-6704-B6FDE2B0176D}"/>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TOS v ETOS</a:t>
            </a:r>
          </a:p>
        </p:txBody>
      </p:sp>
      <p:sp>
        <p:nvSpPr>
          <p:cNvPr id="12" name="TextBox 11">
            <a:extLst>
              <a:ext uri="{FF2B5EF4-FFF2-40B4-BE49-F238E27FC236}">
                <a16:creationId xmlns:a16="http://schemas.microsoft.com/office/drawing/2014/main" id="{C1B4957F-9F24-C587-62A3-B29655DC1824}"/>
              </a:ext>
            </a:extLst>
          </p:cNvPr>
          <p:cNvSpPr txBox="1"/>
          <p:nvPr/>
        </p:nvSpPr>
        <p:spPr>
          <a:xfrm>
            <a:off x="432000" y="1425762"/>
            <a:ext cx="10400082" cy="2954720"/>
          </a:xfrm>
          <a:prstGeom prst="rect">
            <a:avLst/>
          </a:prstGeom>
          <a:noFill/>
          <a:ln>
            <a:noFill/>
          </a:ln>
        </p:spPr>
        <p:txBody>
          <a:bodyPr wrap="square">
            <a:spAutoFit/>
          </a:bodyPr>
          <a:lstStyle/>
          <a:p>
            <a:pPr>
              <a:lnSpc>
                <a:spcPct val="107000"/>
              </a:lnSpc>
              <a:spcAft>
                <a:spcPts val="800"/>
              </a:spcAft>
            </a:pPr>
            <a:r>
              <a:rPr lang="en-GB" dirty="0">
                <a:latin typeface="Arial" panose="020B0604020202020204" pitchFamily="34" charset="0"/>
              </a:rPr>
              <a:t>The Technical Output Specification is part of the Information Standard and can only be changed via a corrigendum or a new Information Standard.</a:t>
            </a:r>
          </a:p>
          <a:p>
            <a:pPr>
              <a:lnSpc>
                <a:spcPct val="107000"/>
              </a:lnSpc>
              <a:spcAft>
                <a:spcPts val="800"/>
              </a:spcAft>
            </a:pPr>
            <a:endParaRPr lang="en-GB" dirty="0">
              <a:latin typeface="Arial" panose="020B0604020202020204" pitchFamily="34" charset="0"/>
            </a:endParaRPr>
          </a:p>
          <a:p>
            <a:pPr>
              <a:lnSpc>
                <a:spcPct val="107000"/>
              </a:lnSpc>
              <a:spcAft>
                <a:spcPts val="800"/>
              </a:spcAft>
            </a:pPr>
            <a:r>
              <a:rPr lang="en-GB" dirty="0">
                <a:latin typeface="Arial" panose="020B0604020202020204" pitchFamily="34" charset="0"/>
              </a:rPr>
              <a:t>The Enhanced Technical Output Specification includes some extra information:</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Data Item validations</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NHS Data Dictionary links</a:t>
            </a:r>
          </a:p>
          <a:p>
            <a:pPr>
              <a:lnSpc>
                <a:spcPct val="107000"/>
              </a:lnSpc>
              <a:spcAft>
                <a:spcPts val="800"/>
              </a:spcAft>
            </a:pPr>
            <a:r>
              <a:rPr lang="en-GB" dirty="0">
                <a:latin typeface="Arial" panose="020B0604020202020204" pitchFamily="34" charset="0"/>
              </a:rPr>
              <a:t>This allows us to alter validations and links if needed without the need for an Information Standard uplift</a:t>
            </a:r>
          </a:p>
        </p:txBody>
      </p:sp>
    </p:spTree>
    <p:extLst>
      <p:ext uri="{BB962C8B-B14F-4D97-AF65-F5344CB8AC3E}">
        <p14:creationId xmlns:p14="http://schemas.microsoft.com/office/powerpoint/2010/main" val="175396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B09BD-DFA3-E9DC-7CFB-690340D888E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6BD2700-75FD-229E-DE4E-56A002D5F41A}"/>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Key Timelines</a:t>
            </a:r>
          </a:p>
        </p:txBody>
      </p:sp>
      <p:sp>
        <p:nvSpPr>
          <p:cNvPr id="12" name="TextBox 11">
            <a:extLst>
              <a:ext uri="{FF2B5EF4-FFF2-40B4-BE49-F238E27FC236}">
                <a16:creationId xmlns:a16="http://schemas.microsoft.com/office/drawing/2014/main" id="{CFED8739-14AD-C6BC-D76E-A00D52D54657}"/>
              </a:ext>
            </a:extLst>
          </p:cNvPr>
          <p:cNvSpPr txBox="1"/>
          <p:nvPr/>
        </p:nvSpPr>
        <p:spPr>
          <a:xfrm>
            <a:off x="432000" y="1425762"/>
            <a:ext cx="10400082" cy="3456267"/>
          </a:xfrm>
          <a:prstGeom prst="rect">
            <a:avLst/>
          </a:prstGeom>
          <a:noFill/>
          <a:ln>
            <a:noFill/>
          </a:ln>
        </p:spPr>
        <p:txBody>
          <a:bodyPr wrap="square">
            <a:spAutoFit/>
          </a:bodyPr>
          <a:lstStyle/>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Webinars – Autumn 2025 to Spring 2026 (2025 dates confirmed in this webinar, 2026 dates will be confirmed by end of January 2026)</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Readiness questionnaire – Planned for February 2026</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Local collection of data -  from 1 April 2026</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National submission of data to NHSE - from 1 May 2026</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Hard Cut Over by Activity date to v2.0</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All activity up to and including 31/03/2026 must be submitted in DIDS v1.0</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All activity from 01/04/2026 onwards must be sent in DIDS v2.0</a:t>
            </a:r>
          </a:p>
          <a:p>
            <a:pPr>
              <a:lnSpc>
                <a:spcPct val="107000"/>
              </a:lnSpc>
              <a:spcAft>
                <a:spcPts val="800"/>
              </a:spcAft>
            </a:pPr>
            <a:endParaRPr lang="en-GB" dirty="0">
              <a:latin typeface="Arial" panose="020B0604020202020204" pitchFamily="34" charset="0"/>
            </a:endParaRPr>
          </a:p>
        </p:txBody>
      </p:sp>
    </p:spTree>
    <p:extLst>
      <p:ext uri="{BB962C8B-B14F-4D97-AF65-F5344CB8AC3E}">
        <p14:creationId xmlns:p14="http://schemas.microsoft.com/office/powerpoint/2010/main" val="350401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 </a:t>
            </a:r>
            <a:r>
              <a:rPr kumimoji="0" lang="en-GB" sz="3200" b="1" i="0" u="none" strike="noStrike" cap="none" spc="0" normalizeH="0" baseline="0" noProof="0">
                <a:ln>
                  <a:noFill/>
                </a:ln>
                <a:effectLst/>
                <a:uLnTx/>
                <a:uFillTx/>
              </a:rPr>
              <a:t>v2.0 Activity</a:t>
            </a:r>
            <a:r>
              <a:rPr lang="en-GB" sz="3200"/>
              <a:t> </a:t>
            </a:r>
            <a:r>
              <a:rPr lang="en-GB" sz="3200" dirty="0"/>
              <a:t>Cut-Over Dates</a:t>
            </a:r>
            <a:endParaRPr kumimoji="0" lang="en-GB" sz="3200" b="1" i="0" u="none" strike="noStrike" cap="none" spc="0" normalizeH="0" baseline="0" noProof="0" dirty="0">
              <a:ln>
                <a:noFill/>
              </a:ln>
              <a:effectLst/>
              <a:uLnTx/>
              <a:uFillTx/>
            </a:endParaRPr>
          </a:p>
        </p:txBody>
      </p:sp>
      <p:cxnSp>
        <p:nvCxnSpPr>
          <p:cNvPr id="2" name="Straight Arrow Connector 1">
            <a:extLst>
              <a:ext uri="{FF2B5EF4-FFF2-40B4-BE49-F238E27FC236}">
                <a16:creationId xmlns:a16="http://schemas.microsoft.com/office/drawing/2014/main" id="{FA1CC82F-E7CD-4B70-D817-91199DE4E5A7}"/>
              </a:ext>
            </a:extLst>
          </p:cNvPr>
          <p:cNvCxnSpPr>
            <a:cxnSpLocks/>
          </p:cNvCxnSpPr>
          <p:nvPr/>
        </p:nvCxnSpPr>
        <p:spPr>
          <a:xfrm>
            <a:off x="5917772" y="6110352"/>
            <a:ext cx="43591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Rounded Corners 2">
            <a:extLst>
              <a:ext uri="{FF2B5EF4-FFF2-40B4-BE49-F238E27FC236}">
                <a16:creationId xmlns:a16="http://schemas.microsoft.com/office/drawing/2014/main" id="{95155E7D-346B-5C88-5668-CD57F022F32E}"/>
              </a:ext>
            </a:extLst>
          </p:cNvPr>
          <p:cNvSpPr/>
          <p:nvPr/>
        </p:nvSpPr>
        <p:spPr>
          <a:xfrm>
            <a:off x="736177" y="1533211"/>
            <a:ext cx="3401869" cy="129612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DIDS v1.0 data in v1 schema </a:t>
            </a:r>
          </a:p>
          <a:p>
            <a:pPr algn="ctr"/>
            <a:r>
              <a:rPr lang="en-GB" dirty="0">
                <a:solidFill>
                  <a:schemeClr val="bg1"/>
                </a:solidFill>
              </a:rPr>
              <a:t>DIAGNOSTIC TEST DATE &lt;=31/03/2026</a:t>
            </a:r>
          </a:p>
        </p:txBody>
      </p:sp>
      <p:sp>
        <p:nvSpPr>
          <p:cNvPr id="4" name="Rectangle: Rounded Corners 3">
            <a:extLst>
              <a:ext uri="{FF2B5EF4-FFF2-40B4-BE49-F238E27FC236}">
                <a16:creationId xmlns:a16="http://schemas.microsoft.com/office/drawing/2014/main" id="{701BA7C1-AFD3-3EFB-5152-6F91B037C082}"/>
              </a:ext>
            </a:extLst>
          </p:cNvPr>
          <p:cNvSpPr/>
          <p:nvPr/>
        </p:nvSpPr>
        <p:spPr>
          <a:xfrm>
            <a:off x="5346915" y="1533211"/>
            <a:ext cx="2805194" cy="129611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DIDS legacy portal</a:t>
            </a:r>
          </a:p>
        </p:txBody>
      </p:sp>
      <p:cxnSp>
        <p:nvCxnSpPr>
          <p:cNvPr id="5" name="Straight Arrow Connector 4">
            <a:extLst>
              <a:ext uri="{FF2B5EF4-FFF2-40B4-BE49-F238E27FC236}">
                <a16:creationId xmlns:a16="http://schemas.microsoft.com/office/drawing/2014/main" id="{4D1208C8-282B-BEFD-4031-C8956AB31BC6}"/>
              </a:ext>
            </a:extLst>
          </p:cNvPr>
          <p:cNvCxnSpPr>
            <a:cxnSpLocks/>
          </p:cNvCxnSpPr>
          <p:nvPr/>
        </p:nvCxnSpPr>
        <p:spPr>
          <a:xfrm>
            <a:off x="736177" y="3315939"/>
            <a:ext cx="7328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926D7B4-C692-7CFB-25DF-DFC5A010ACE9}"/>
              </a:ext>
            </a:extLst>
          </p:cNvPr>
          <p:cNvCxnSpPr>
            <a:cxnSpLocks/>
            <a:stCxn id="3" idx="3"/>
            <a:endCxn id="4" idx="1"/>
          </p:cNvCxnSpPr>
          <p:nvPr/>
        </p:nvCxnSpPr>
        <p:spPr>
          <a:xfrm flipV="1">
            <a:off x="4138046" y="2181270"/>
            <a:ext cx="1208869" cy="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Rectangle: Rounded Corners 7">
            <a:extLst>
              <a:ext uri="{FF2B5EF4-FFF2-40B4-BE49-F238E27FC236}">
                <a16:creationId xmlns:a16="http://schemas.microsoft.com/office/drawing/2014/main" id="{70DFA551-D5FE-A2D5-E9E2-AABFE479C39E}"/>
              </a:ext>
            </a:extLst>
          </p:cNvPr>
          <p:cNvSpPr/>
          <p:nvPr/>
        </p:nvSpPr>
        <p:spPr>
          <a:xfrm>
            <a:off x="1437861" y="3881205"/>
            <a:ext cx="3490605" cy="130185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DIDS v2.0 data in v2.0 schema</a:t>
            </a:r>
          </a:p>
          <a:p>
            <a:pPr algn="ctr"/>
            <a:r>
              <a:rPr lang="en-GB" dirty="0">
                <a:solidFill>
                  <a:schemeClr val="bg1"/>
                </a:solidFill>
              </a:rPr>
              <a:t>CODED PROCEDURE END TIMESTAMP &gt;=</a:t>
            </a:r>
            <a:r>
              <a:rPr lang="en-GB" sz="1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GB" dirty="0">
                <a:solidFill>
                  <a:schemeClr val="bg1"/>
                </a:solidFill>
                <a:latin typeface="Arial" panose="020B0604020202020204" pitchFamily="34" charset="0"/>
                <a:ea typeface="Times New Roman" panose="02020603050405020304" pitchFamily="18" charset="0"/>
                <a:cs typeface="Arial" panose="020B0604020202020204" pitchFamily="34" charset="0"/>
              </a:rPr>
              <a:t>2026-04-01T</a:t>
            </a:r>
            <a:r>
              <a:rPr lang="en-GB" sz="1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00:00:00 </a:t>
            </a:r>
            <a:r>
              <a:rPr lang="en-GB" dirty="0">
                <a:solidFill>
                  <a:schemeClr val="bg1"/>
                </a:solidFill>
                <a:latin typeface="Arial" panose="020B0604020202020204" pitchFamily="34" charset="0"/>
                <a:ea typeface="Times New Roman" panose="02020603050405020304" pitchFamily="18" charset="0"/>
                <a:cs typeface="Arial" panose="020B0604020202020204" pitchFamily="34" charset="0"/>
              </a:rPr>
              <a:t>+01:00 </a:t>
            </a:r>
            <a:endParaRPr lang="en-GB" dirty="0">
              <a:solidFill>
                <a:schemeClr val="bg1"/>
              </a:solidFill>
            </a:endParaRPr>
          </a:p>
        </p:txBody>
      </p:sp>
      <p:sp>
        <p:nvSpPr>
          <p:cNvPr id="9" name="Rectangle: Rounded Corners 8">
            <a:extLst>
              <a:ext uri="{FF2B5EF4-FFF2-40B4-BE49-F238E27FC236}">
                <a16:creationId xmlns:a16="http://schemas.microsoft.com/office/drawing/2014/main" id="{7D8560E7-0EF6-43BB-1D17-E26D1AE06FE2}"/>
              </a:ext>
            </a:extLst>
          </p:cNvPr>
          <p:cNvSpPr/>
          <p:nvPr/>
        </p:nvSpPr>
        <p:spPr>
          <a:xfrm>
            <a:off x="5917772" y="3878642"/>
            <a:ext cx="2931760" cy="130185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NDIT </a:t>
            </a:r>
          </a:p>
          <a:p>
            <a:pPr algn="ctr"/>
            <a:r>
              <a:rPr lang="en-GB" dirty="0">
                <a:solidFill>
                  <a:schemeClr val="bg1"/>
                </a:solidFill>
              </a:rPr>
              <a:t>(National Data Integration Tenant) </a:t>
            </a:r>
          </a:p>
        </p:txBody>
      </p:sp>
      <p:cxnSp>
        <p:nvCxnSpPr>
          <p:cNvPr id="10" name="Straight Arrow Connector 9">
            <a:extLst>
              <a:ext uri="{FF2B5EF4-FFF2-40B4-BE49-F238E27FC236}">
                <a16:creationId xmlns:a16="http://schemas.microsoft.com/office/drawing/2014/main" id="{8029D5DD-F145-5AC5-7771-FA4E8C7ED258}"/>
              </a:ext>
            </a:extLst>
          </p:cNvPr>
          <p:cNvCxnSpPr>
            <a:cxnSpLocks/>
            <a:stCxn id="8" idx="3"/>
            <a:endCxn id="9" idx="1"/>
          </p:cNvCxnSpPr>
          <p:nvPr/>
        </p:nvCxnSpPr>
        <p:spPr>
          <a:xfrm flipV="1">
            <a:off x="4928466" y="4529570"/>
            <a:ext cx="989306" cy="25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Speech Bubble: Rectangle with Corners Rounded 10">
            <a:extLst>
              <a:ext uri="{FF2B5EF4-FFF2-40B4-BE49-F238E27FC236}">
                <a16:creationId xmlns:a16="http://schemas.microsoft.com/office/drawing/2014/main" id="{21292CC9-7757-352E-4CC0-F29D51536569}"/>
              </a:ext>
            </a:extLst>
          </p:cNvPr>
          <p:cNvSpPr/>
          <p:nvPr/>
        </p:nvSpPr>
        <p:spPr>
          <a:xfrm>
            <a:off x="8307090" y="2487666"/>
            <a:ext cx="2321153" cy="791660"/>
          </a:xfrm>
          <a:prstGeom prst="wedgeRoundRectCallout">
            <a:avLst>
              <a:gd name="adj1" fmla="val -20443"/>
              <a:gd name="adj2" fmla="val 69196"/>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rPr>
              <a:t>Submitted as per DIDS v1.0 timetable  information  </a:t>
            </a:r>
          </a:p>
        </p:txBody>
      </p:sp>
      <p:sp>
        <p:nvSpPr>
          <p:cNvPr id="13" name="Speech Bubble: Rectangle with Corners Rounded 12">
            <a:extLst>
              <a:ext uri="{FF2B5EF4-FFF2-40B4-BE49-F238E27FC236}">
                <a16:creationId xmlns:a16="http://schemas.microsoft.com/office/drawing/2014/main" id="{F1A4DC6E-068C-BDBE-6A38-FD80B39B242A}"/>
              </a:ext>
            </a:extLst>
          </p:cNvPr>
          <p:cNvSpPr/>
          <p:nvPr/>
        </p:nvSpPr>
        <p:spPr>
          <a:xfrm flipH="1">
            <a:off x="4378261" y="5314798"/>
            <a:ext cx="1766810" cy="737151"/>
          </a:xfrm>
          <a:prstGeom prst="wedgeRoundRectCallou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rPr>
              <a:t>Submitted from</a:t>
            </a:r>
          </a:p>
          <a:p>
            <a:pPr algn="ctr"/>
            <a:r>
              <a:rPr lang="en-GB" sz="1600" dirty="0">
                <a:solidFill>
                  <a:schemeClr val="bg1"/>
                </a:solidFill>
              </a:rPr>
              <a:t>01/05/2026 onwards </a:t>
            </a:r>
          </a:p>
        </p:txBody>
      </p:sp>
    </p:spTree>
    <p:extLst>
      <p:ext uri="{BB962C8B-B14F-4D97-AF65-F5344CB8AC3E}">
        <p14:creationId xmlns:p14="http://schemas.microsoft.com/office/powerpoint/2010/main" val="2466421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9DA42-22B1-00DF-5DC0-DAA851706C3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48881B6-E94A-F2CE-05DA-09F0ABF181E3}"/>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Submission Documentation</a:t>
            </a:r>
          </a:p>
        </p:txBody>
      </p:sp>
      <p:sp>
        <p:nvSpPr>
          <p:cNvPr id="12" name="TextBox 11">
            <a:extLst>
              <a:ext uri="{FF2B5EF4-FFF2-40B4-BE49-F238E27FC236}">
                <a16:creationId xmlns:a16="http://schemas.microsoft.com/office/drawing/2014/main" id="{56CD2E06-B1ED-1F68-2657-5F24F626EDB0}"/>
              </a:ext>
            </a:extLst>
          </p:cNvPr>
          <p:cNvSpPr txBox="1"/>
          <p:nvPr/>
        </p:nvSpPr>
        <p:spPr>
          <a:xfrm>
            <a:off x="432000" y="1425762"/>
            <a:ext cx="10400082" cy="1860446"/>
          </a:xfrm>
          <a:prstGeom prst="rect">
            <a:avLst/>
          </a:prstGeom>
          <a:noFill/>
          <a:ln>
            <a:noFill/>
          </a:ln>
        </p:spPr>
        <p:txBody>
          <a:bodyPr wrap="square">
            <a:spAutoFit/>
          </a:bodyPr>
          <a:lstStyle/>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Link to </a:t>
            </a:r>
            <a:r>
              <a:rPr lang="en-GB" dirty="0">
                <a:latin typeface="Arial" panose="020B0604020202020204" pitchFamily="34" charset="0"/>
                <a:hlinkClick r:id="rId3"/>
              </a:rPr>
              <a:t>NDIT information</a:t>
            </a:r>
            <a:endParaRPr lang="en-GB" dirty="0">
              <a:latin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rPr>
              <a:t>TRUD links for XML and CSV packs: v2.0 represents an opportunity to consider a change in submission format so think about which best suits you</a:t>
            </a:r>
          </a:p>
          <a:p>
            <a:pPr marL="285750" indent="-285750">
              <a:lnSpc>
                <a:spcPct val="107000"/>
              </a:lnSpc>
              <a:spcAft>
                <a:spcPts val="800"/>
              </a:spcAft>
              <a:buFont typeface="Arial" panose="020B0604020202020204" pitchFamily="34" charset="0"/>
              <a:buChar char="•"/>
            </a:pPr>
            <a:r>
              <a:rPr lang="en-GB" dirty="0">
                <a:latin typeface="Arial" panose="020B0604020202020204" pitchFamily="34" charset="0"/>
                <a:hlinkClick r:id="rId4"/>
              </a:rPr>
              <a:t>Submission timetable</a:t>
            </a:r>
            <a:r>
              <a:rPr lang="en-GB" dirty="0">
                <a:latin typeface="Arial" panose="020B0604020202020204" pitchFamily="34" charset="0"/>
              </a:rPr>
              <a:t>, with submission windows for v2.0</a:t>
            </a:r>
          </a:p>
          <a:p>
            <a:pPr>
              <a:lnSpc>
                <a:spcPct val="107000"/>
              </a:lnSpc>
              <a:spcAft>
                <a:spcPts val="800"/>
              </a:spcAft>
            </a:pPr>
            <a:endParaRPr lang="en-GB" dirty="0">
              <a:latin typeface="Arial" panose="020B0604020202020204" pitchFamily="34" charset="0"/>
            </a:endParaRPr>
          </a:p>
        </p:txBody>
      </p:sp>
    </p:spTree>
    <p:extLst>
      <p:ext uri="{BB962C8B-B14F-4D97-AF65-F5344CB8AC3E}">
        <p14:creationId xmlns:p14="http://schemas.microsoft.com/office/powerpoint/2010/main" val="1604057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56AB7-0D93-9D4D-DF6B-5FA759AFA86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55A8228-67CE-C5F4-7BDA-6929C3471EE2}"/>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Recommended actions to take now</a:t>
            </a:r>
          </a:p>
        </p:txBody>
      </p:sp>
      <p:sp>
        <p:nvSpPr>
          <p:cNvPr id="12" name="TextBox 11">
            <a:extLst>
              <a:ext uri="{FF2B5EF4-FFF2-40B4-BE49-F238E27FC236}">
                <a16:creationId xmlns:a16="http://schemas.microsoft.com/office/drawing/2014/main" id="{84419881-8529-C611-984E-C7E8C9EBAC36}"/>
              </a:ext>
            </a:extLst>
          </p:cNvPr>
          <p:cNvSpPr txBox="1"/>
          <p:nvPr/>
        </p:nvSpPr>
        <p:spPr>
          <a:xfrm>
            <a:off x="432000" y="1425762"/>
            <a:ext cx="10400082" cy="3693319"/>
          </a:xfrm>
          <a:prstGeom prst="rect">
            <a:avLst/>
          </a:prstGeom>
          <a:noFill/>
          <a:ln>
            <a:noFill/>
          </a:ln>
        </p:spPr>
        <p:txBody>
          <a:bodyPr wrap="square">
            <a:spAutoFit/>
          </a:bodyPr>
          <a:lstStyle/>
          <a:p>
            <a:pPr marL="457200" indent="-457200">
              <a:buAutoNum type="arabicPeriod"/>
            </a:pPr>
            <a:r>
              <a:rPr lang="en-GB" dirty="0"/>
              <a:t>Be aware of the location of the Information Standard documents for DIDS v2.0 and relevant supporting documents.</a:t>
            </a:r>
          </a:p>
          <a:p>
            <a:pPr marL="457200" indent="-457200">
              <a:buAutoNum type="arabicPeriod"/>
            </a:pPr>
            <a:endParaRPr lang="en-GB" dirty="0"/>
          </a:p>
          <a:p>
            <a:pPr marL="457200" indent="-457200">
              <a:buAutoNum type="arabicPeriod"/>
            </a:pPr>
            <a:r>
              <a:rPr lang="en-GB" dirty="0"/>
              <a:t>Familiarise yourself with these documents, including the TOS which contains the new and amended data items for DIDS v2.0.</a:t>
            </a:r>
          </a:p>
          <a:p>
            <a:pPr marL="457200" indent="-457200">
              <a:buAutoNum type="arabicPeriod"/>
            </a:pPr>
            <a:endParaRPr lang="en-GB" dirty="0"/>
          </a:p>
          <a:p>
            <a:pPr marL="457200" indent="-457200">
              <a:buFontTx/>
              <a:buAutoNum type="arabicPeriod"/>
            </a:pPr>
            <a:r>
              <a:rPr lang="en-GB" dirty="0"/>
              <a:t>Identify relevant stakeholders in your organisation and make them aware of the DIDS v2.0 requirements.</a:t>
            </a:r>
          </a:p>
          <a:p>
            <a:pPr marL="457200" indent="-457200">
              <a:buAutoNum type="arabicPeriod"/>
            </a:pPr>
            <a:endParaRPr lang="en-GB" dirty="0"/>
          </a:p>
          <a:p>
            <a:pPr marL="457200" indent="-457200">
              <a:buAutoNum type="arabicPeriod"/>
            </a:pPr>
            <a:r>
              <a:rPr lang="en-GB" dirty="0"/>
              <a:t>If you are a care provider or IT system provider have a look at the validations in the ETOS.</a:t>
            </a:r>
          </a:p>
          <a:p>
            <a:pPr marL="457200" indent="-457200">
              <a:buAutoNum type="arabicPeriod"/>
            </a:pPr>
            <a:endParaRPr lang="en-GB" dirty="0"/>
          </a:p>
          <a:p>
            <a:pPr marL="457200" indent="-457200">
              <a:buAutoNum type="arabicPeriod"/>
            </a:pPr>
            <a:r>
              <a:rPr lang="en-GB" dirty="0"/>
              <a:t>Look out for an invite for the next implementation webinar on 18 November where we will go through the data set in more detail.</a:t>
            </a:r>
            <a:endParaRPr lang="en-GB" dirty="0">
              <a:latin typeface="Arial" panose="020B0604020202020204" pitchFamily="34" charset="0"/>
            </a:endParaRPr>
          </a:p>
        </p:txBody>
      </p:sp>
    </p:spTree>
    <p:extLst>
      <p:ext uri="{BB962C8B-B14F-4D97-AF65-F5344CB8AC3E}">
        <p14:creationId xmlns:p14="http://schemas.microsoft.com/office/powerpoint/2010/main" val="1959343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2475732"/>
            <a:ext cx="5334318" cy="2507695"/>
          </a:xfrm>
        </p:spPr>
        <p:txBody>
          <a:bodyPr/>
          <a:lstStyle/>
          <a:p>
            <a:r>
              <a:rPr lang="en-GB" sz="4000"/>
              <a:t>National Data Submission Portal (NDSP) &amp;</a:t>
            </a:r>
            <a:br>
              <a:rPr lang="en-GB" sz="4000"/>
            </a:br>
            <a:br>
              <a:rPr lang="en-GB" sz="4000"/>
            </a:br>
            <a:r>
              <a:rPr lang="en-GB" sz="4000"/>
              <a:t>National Data Integration Tenant (NDIT)</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5752842"/>
            <a:ext cx="7973051" cy="1024967"/>
          </a:xfrm>
        </p:spPr>
        <p:txBody>
          <a:bodyPr vert="horz" lIns="0" tIns="0" rIns="0" bIns="0" rtlCol="0" anchor="t">
            <a:normAutofit/>
          </a:bodyPr>
          <a:lstStyle/>
          <a:p>
            <a:r>
              <a:rPr lang="en-GB" b="1" dirty="0"/>
              <a:t>Robyn McNally &amp; Sarah Thew</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6265326"/>
            <a:ext cx="6259513" cy="592674"/>
          </a:xfrm>
        </p:spPr>
        <p:txBody>
          <a:bodyPr>
            <a:normAutofit/>
          </a:bodyPr>
          <a:lstStyle/>
          <a:p>
            <a:pPr>
              <a:lnSpc>
                <a:spcPct val="120000"/>
              </a:lnSpc>
            </a:pPr>
            <a:r>
              <a:rPr lang="en-GB"/>
              <a:t>October 2025</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D49543E-3A79-0FBD-B0C9-8C5DBE8D3390}"/>
              </a:ext>
            </a:extLst>
          </p:cNvPr>
          <p:cNvSpPr>
            <a:spLocks noGrp="1"/>
          </p:cNvSpPr>
          <p:nvPr>
            <p:ph type="body" sz="quarter" idx="14"/>
          </p:nvPr>
        </p:nvSpPr>
        <p:spPr>
          <a:xfrm>
            <a:off x="882932" y="2520000"/>
            <a:ext cx="6948488" cy="1964914"/>
          </a:xfrm>
        </p:spPr>
        <p:txBody>
          <a:bodyPr/>
          <a:lstStyle/>
          <a:p>
            <a:pPr>
              <a:lnSpc>
                <a:spcPct val="100000"/>
              </a:lnSpc>
            </a:pPr>
            <a:r>
              <a:rPr lang="en-GB" sz="2400" b="0"/>
              <a:t>The </a:t>
            </a:r>
            <a:r>
              <a:rPr lang="en-GB" sz="2400"/>
              <a:t>National Data Integration Tenant (NDIT) </a:t>
            </a:r>
            <a:r>
              <a:rPr lang="en-GB" sz="2400" b="0"/>
              <a:t>will be the secure national safe haven for data collection, processing and management for NHS England, including for the processing of identifiable data.</a:t>
            </a:r>
          </a:p>
        </p:txBody>
      </p:sp>
    </p:spTree>
    <p:extLst>
      <p:ext uri="{BB962C8B-B14F-4D97-AF65-F5344CB8AC3E}">
        <p14:creationId xmlns:p14="http://schemas.microsoft.com/office/powerpoint/2010/main" val="184832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and there will time for questions at the end of </a:t>
            </a:r>
            <a:r>
              <a:rPr lang="en-US" sz="1600">
                <a:latin typeface="Arial"/>
              </a:rPr>
              <a:t>the slides, </a:t>
            </a:r>
            <a:r>
              <a:rPr lang="en-US" sz="1600" dirty="0">
                <a:latin typeface="Arial"/>
              </a:rPr>
              <a:t>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43B7F-34FA-D85D-9BC4-D15BA0B411E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81DC40DB-B3CC-6858-5E7B-85650D84F0AB}"/>
              </a:ext>
            </a:extLst>
          </p:cNvPr>
          <p:cNvSpPr>
            <a:spLocks noGrp="1"/>
          </p:cNvSpPr>
          <p:nvPr>
            <p:ph type="title"/>
          </p:nvPr>
        </p:nvSpPr>
        <p:spPr>
          <a:xfrm>
            <a:off x="432000" y="432000"/>
            <a:ext cx="11404154" cy="865186"/>
          </a:xfrm>
        </p:spPr>
        <p:txBody>
          <a:bodyPr/>
          <a:lstStyle/>
          <a:p>
            <a:r>
              <a:rPr lang="en-GB"/>
              <a:t>National Data Integration Tenant (NDIT)</a:t>
            </a:r>
            <a:endParaRPr lang="en-GB" spc="-40"/>
          </a:p>
        </p:txBody>
      </p:sp>
      <p:sp>
        <p:nvSpPr>
          <p:cNvPr id="5" name="Content Placeholder 4">
            <a:extLst>
              <a:ext uri="{FF2B5EF4-FFF2-40B4-BE49-F238E27FC236}">
                <a16:creationId xmlns:a16="http://schemas.microsoft.com/office/drawing/2014/main" id="{1C46E6DF-1610-A1AD-C3F7-80BDC91DFCB2}"/>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NDIT forms a core part of the NHS England’s national data infrastructure, utilising Palantir Foundry technology and tooling.</a:t>
            </a:r>
          </a:p>
          <a:p>
            <a:pPr marL="457200" indent="-457200">
              <a:lnSpc>
                <a:spcPct val="120000"/>
              </a:lnSpc>
              <a:buFont typeface="Arial" panose="020B0604020202020204" pitchFamily="34" charset="0"/>
              <a:buChar char="•"/>
            </a:pPr>
            <a:r>
              <a:rPr lang="en-GB" sz="3200" kern="100">
                <a:effectLst/>
                <a:latin typeface="Arial" panose="020B0604020202020204" pitchFamily="34" charset="0"/>
                <a:ea typeface="Aptos" panose="020B0004020202020204" pitchFamily="34" charset="0"/>
                <a:cs typeface="Arial" panose="020B0604020202020204" pitchFamily="34" charset="0"/>
              </a:rPr>
              <a:t>NHS England remains the data controller or processor for all data within NDIT, following all legal and governance standards.</a:t>
            </a:r>
            <a:endParaRPr lang="en-GB" sz="3200"/>
          </a:p>
          <a:p>
            <a:pPr marL="457200" indent="-457200">
              <a:lnSpc>
                <a:spcPct val="120000"/>
              </a:lnSpc>
              <a:buFont typeface="Arial" panose="020B0604020202020204" pitchFamily="34" charset="0"/>
              <a:buChar char="•"/>
            </a:pPr>
            <a:r>
              <a:rPr lang="en-GB" sz="3200"/>
              <a:t>Over time, NDIT will replace other NHS England data collection, processing and management platforms and products, becoming the single ‘national safe haven for data’.</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417367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will the National Data Submission Portal (NDSP) be?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4E99C-0A0E-541B-7166-96F01A0A2E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7D7D63-F5A8-AE73-F3E4-CBE07F0A1893}"/>
              </a:ext>
            </a:extLst>
          </p:cNvPr>
          <p:cNvSpPr>
            <a:spLocks noGrp="1"/>
          </p:cNvSpPr>
          <p:nvPr>
            <p:ph type="title"/>
          </p:nvPr>
        </p:nvSpPr>
        <p:spPr>
          <a:xfrm>
            <a:off x="630936" y="639520"/>
            <a:ext cx="3429000" cy="1719072"/>
          </a:xfrm>
        </p:spPr>
        <p:txBody>
          <a:bodyPr anchor="ctr">
            <a:normAutofit/>
          </a:bodyPr>
          <a:lstStyle/>
          <a:p>
            <a:r>
              <a:rPr lang="en-GB" sz="4800" b="1"/>
              <a:t>Principles </a:t>
            </a:r>
          </a:p>
        </p:txBody>
      </p:sp>
      <p:sp>
        <p:nvSpPr>
          <p:cNvPr id="5" name="Content Placeholder 4">
            <a:extLst>
              <a:ext uri="{FF2B5EF4-FFF2-40B4-BE49-F238E27FC236}">
                <a16:creationId xmlns:a16="http://schemas.microsoft.com/office/drawing/2014/main" id="{9B810048-069C-6A42-2A8F-8583252E2C47}"/>
              </a:ext>
            </a:extLst>
          </p:cNvPr>
          <p:cNvSpPr>
            <a:spLocks noGrp="1"/>
          </p:cNvSpPr>
          <p:nvPr>
            <p:ph idx="1"/>
          </p:nvPr>
        </p:nvSpPr>
        <p:spPr>
          <a:xfrm>
            <a:off x="630936" y="2358592"/>
            <a:ext cx="3429000" cy="3410712"/>
          </a:xfrm>
        </p:spPr>
        <p:txBody>
          <a:bodyPr anchor="t">
            <a:normAutofit/>
          </a:bodyPr>
          <a:lstStyle/>
          <a:p>
            <a:pPr>
              <a:lnSpc>
                <a:spcPct val="150000"/>
              </a:lnSpc>
            </a:pPr>
            <a:r>
              <a:rPr lang="en-GB" sz="2200"/>
              <a:t>Accessible</a:t>
            </a:r>
          </a:p>
          <a:p>
            <a:pPr>
              <a:lnSpc>
                <a:spcPct val="150000"/>
              </a:lnSpc>
            </a:pPr>
            <a:r>
              <a:rPr lang="en-GB" sz="2200"/>
              <a:t>Scalable</a:t>
            </a:r>
          </a:p>
          <a:p>
            <a:pPr>
              <a:lnSpc>
                <a:spcPct val="150000"/>
              </a:lnSpc>
            </a:pPr>
            <a:r>
              <a:rPr lang="en-GB" sz="2200"/>
              <a:t>Secure</a:t>
            </a:r>
          </a:p>
          <a:p>
            <a:pPr>
              <a:lnSpc>
                <a:spcPct val="150000"/>
              </a:lnSpc>
            </a:pPr>
            <a:r>
              <a:rPr lang="en-GB" sz="2200"/>
              <a:t>Reusable components</a:t>
            </a:r>
          </a:p>
          <a:p>
            <a:pPr>
              <a:lnSpc>
                <a:spcPct val="150000"/>
              </a:lnSpc>
            </a:pPr>
            <a:r>
              <a:rPr lang="en-GB" sz="2200"/>
              <a:t>NHS Design System</a:t>
            </a:r>
          </a:p>
        </p:txBody>
      </p:sp>
      <p:pic>
        <p:nvPicPr>
          <p:cNvPr id="6" name="Picture 5">
            <a:extLst>
              <a:ext uri="{FF2B5EF4-FFF2-40B4-BE49-F238E27FC236}">
                <a16:creationId xmlns:a16="http://schemas.microsoft.com/office/drawing/2014/main" id="{05D3481C-060A-9E88-DDE5-2CEE359DA680}"/>
              </a:ext>
            </a:extLst>
          </p:cNvPr>
          <p:cNvPicPr>
            <a:picLocks noChangeAspect="1"/>
          </p:cNvPicPr>
          <p:nvPr/>
        </p:nvPicPr>
        <p:blipFill>
          <a:blip r:embed="rId3"/>
          <a:srcRect t="1452"/>
          <a:stretch>
            <a:fillRect/>
          </a:stretch>
        </p:blipFill>
        <p:spPr>
          <a:xfrm>
            <a:off x="4654296" y="1057734"/>
            <a:ext cx="6903720" cy="4813456"/>
          </a:xfrm>
          <a:prstGeom prst="rect">
            <a:avLst/>
          </a:prstGeom>
          <a:ln w="3175">
            <a:solidFill>
              <a:schemeClr val="tx1"/>
            </a:solidFill>
          </a:ln>
        </p:spPr>
      </p:pic>
    </p:spTree>
    <p:extLst>
      <p:ext uri="{BB962C8B-B14F-4D97-AF65-F5344CB8AC3E}">
        <p14:creationId xmlns:p14="http://schemas.microsoft.com/office/powerpoint/2010/main" val="3011581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18E0B-A26F-E61E-03EA-5BF838861A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ECB324-5ACB-7970-34FB-7DD5D95411BF}"/>
              </a:ext>
            </a:extLst>
          </p:cNvPr>
          <p:cNvSpPr>
            <a:spLocks noGrp="1"/>
          </p:cNvSpPr>
          <p:nvPr>
            <p:ph type="title"/>
          </p:nvPr>
        </p:nvSpPr>
        <p:spPr>
          <a:xfrm>
            <a:off x="838200" y="106553"/>
            <a:ext cx="10144874" cy="1719072"/>
          </a:xfrm>
        </p:spPr>
        <p:txBody>
          <a:bodyPr anchor="ctr">
            <a:normAutofit/>
          </a:bodyPr>
          <a:lstStyle/>
          <a:p>
            <a:r>
              <a:rPr lang="en-GB" sz="4800" b="1"/>
              <a:t>NDSP for DIDS v2.0 Roadmap </a:t>
            </a:r>
          </a:p>
        </p:txBody>
      </p:sp>
      <p:graphicFrame>
        <p:nvGraphicFramePr>
          <p:cNvPr id="7" name="Content Placeholder 6">
            <a:extLst>
              <a:ext uri="{FF2B5EF4-FFF2-40B4-BE49-F238E27FC236}">
                <a16:creationId xmlns:a16="http://schemas.microsoft.com/office/drawing/2014/main" id="{22EF84CF-34E1-4CE0-654A-B9F3C3681988}"/>
              </a:ext>
            </a:extLst>
          </p:cNvPr>
          <p:cNvGraphicFramePr>
            <a:graphicFrameLocks noGrp="1"/>
          </p:cNvGraphicFramePr>
          <p:nvPr>
            <p:ph idx="1"/>
          </p:nvPr>
        </p:nvGraphicFramePr>
        <p:xfrm>
          <a:off x="838200" y="1825625"/>
          <a:ext cx="10515600" cy="34798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930108877"/>
                    </a:ext>
                  </a:extLst>
                </a:gridCol>
                <a:gridCol w="2628900">
                  <a:extLst>
                    <a:ext uri="{9D8B030D-6E8A-4147-A177-3AD203B41FA5}">
                      <a16:colId xmlns:a16="http://schemas.microsoft.com/office/drawing/2014/main" val="208532745"/>
                    </a:ext>
                  </a:extLst>
                </a:gridCol>
                <a:gridCol w="2628900">
                  <a:extLst>
                    <a:ext uri="{9D8B030D-6E8A-4147-A177-3AD203B41FA5}">
                      <a16:colId xmlns:a16="http://schemas.microsoft.com/office/drawing/2014/main" val="3024861711"/>
                    </a:ext>
                  </a:extLst>
                </a:gridCol>
                <a:gridCol w="2628900">
                  <a:extLst>
                    <a:ext uri="{9D8B030D-6E8A-4147-A177-3AD203B41FA5}">
                      <a16:colId xmlns:a16="http://schemas.microsoft.com/office/drawing/2014/main" val="2660450790"/>
                    </a:ext>
                  </a:extLst>
                </a:gridCol>
              </a:tblGrid>
              <a:tr h="370840">
                <a:tc>
                  <a:txBody>
                    <a:bodyPr/>
                    <a:lstStyle/>
                    <a:p>
                      <a:pPr algn="ctr"/>
                      <a:r>
                        <a:rPr lang="en-GB">
                          <a:solidFill>
                            <a:schemeClr val="bg1"/>
                          </a:solidFill>
                        </a:rPr>
                        <a:t>Done</a:t>
                      </a:r>
                    </a:p>
                  </a:txBody>
                  <a:tcPr/>
                </a:tc>
                <a:tc>
                  <a:txBody>
                    <a:bodyPr/>
                    <a:lstStyle/>
                    <a:p>
                      <a:pPr algn="ctr"/>
                      <a:r>
                        <a:rPr lang="en-GB">
                          <a:solidFill>
                            <a:schemeClr val="bg1"/>
                          </a:solidFill>
                        </a:rPr>
                        <a:t>In progress</a:t>
                      </a:r>
                    </a:p>
                  </a:txBody>
                  <a:tcPr/>
                </a:tc>
                <a:tc>
                  <a:txBody>
                    <a:bodyPr/>
                    <a:lstStyle/>
                    <a:p>
                      <a:pPr algn="ctr"/>
                      <a:r>
                        <a:rPr lang="en-GB">
                          <a:solidFill>
                            <a:schemeClr val="bg1"/>
                          </a:solidFill>
                        </a:rPr>
                        <a:t>Next</a:t>
                      </a:r>
                    </a:p>
                  </a:txBody>
                  <a:tcPr/>
                </a:tc>
                <a:tc>
                  <a:txBody>
                    <a:bodyPr/>
                    <a:lstStyle/>
                    <a:p>
                      <a:pPr algn="ctr"/>
                      <a:r>
                        <a:rPr lang="en-GB">
                          <a:solidFill>
                            <a:schemeClr val="bg1"/>
                          </a:solidFill>
                        </a:rPr>
                        <a:t>Before go live</a:t>
                      </a:r>
                    </a:p>
                  </a:txBody>
                  <a:tcPr/>
                </a:tc>
                <a:extLst>
                  <a:ext uri="{0D108BD9-81ED-4DB2-BD59-A6C34878D82A}">
                    <a16:rowId xmlns:a16="http://schemas.microsoft.com/office/drawing/2014/main" val="3009747806"/>
                  </a:ext>
                </a:extLst>
              </a:tr>
              <a:tr h="370840">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Submission portal</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File upload</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Data validation engine</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Permissions management</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Validation feedback</a:t>
                      </a:r>
                    </a:p>
                    <a:p>
                      <a:pPr marL="285750" indent="-285750" algn="ctr">
                        <a:buFont typeface="Arial" panose="020B0604020202020204" pitchFamily="34" charset="0"/>
                        <a:buChar char="•"/>
                      </a:pPr>
                      <a:endParaRPr lang="en-GB">
                        <a:solidFill>
                          <a:schemeClr val="tx1"/>
                        </a:solidFill>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solidFill>
                            <a:schemeClr val="tx1"/>
                          </a:solidFill>
                        </a:rPr>
                        <a:t>API submission functionality</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Collection management functionality (for NHSE staff) </a:t>
                      </a:r>
                    </a:p>
                    <a:p>
                      <a:pPr marL="285750" indent="-285750" algn="ctr">
                        <a:buFont typeface="Arial" panose="020B0604020202020204" pitchFamily="34" charset="0"/>
                        <a:buChar char="•"/>
                      </a:pPr>
                      <a:endParaRPr lang="en-GB">
                        <a:solidFill>
                          <a:schemeClr val="tx1"/>
                        </a:solidFill>
                      </a:endParaRP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Iterations based on user testing</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Full guidance &amp; training</a:t>
                      </a:r>
                    </a:p>
                  </a:txBody>
                  <a:tcPr>
                    <a:solidFill>
                      <a:schemeClr val="bg1"/>
                    </a:solidFill>
                  </a:tcPr>
                </a:tc>
                <a:extLst>
                  <a:ext uri="{0D108BD9-81ED-4DB2-BD59-A6C34878D82A}">
                    <a16:rowId xmlns:a16="http://schemas.microsoft.com/office/drawing/2014/main" val="3888038377"/>
                  </a:ext>
                </a:extLst>
              </a:tr>
            </a:tbl>
          </a:graphicData>
        </a:graphic>
      </p:graphicFrame>
    </p:spTree>
    <p:extLst>
      <p:ext uri="{BB962C8B-B14F-4D97-AF65-F5344CB8AC3E}">
        <p14:creationId xmlns:p14="http://schemas.microsoft.com/office/powerpoint/2010/main" val="13076093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demo</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a:lstStyle/>
          <a:p>
            <a:pPr>
              <a:lnSpc>
                <a:spcPct val="100000"/>
              </a:lnSpc>
            </a:pPr>
            <a:r>
              <a:rPr lang="en-GB" sz="6600"/>
              <a:t>User research – call for participants</a:t>
            </a:r>
            <a:endParaRPr lang="en-GB" sz="6600" b="0">
              <a:latin typeface="+mj-lt"/>
            </a:endParaRP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28C4-12A6-3C40-5F47-2021D97B5AA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791E6B9-334B-A102-0758-01E180F0B012}"/>
              </a:ext>
            </a:extLst>
          </p:cNvPr>
          <p:cNvSpPr>
            <a:spLocks noGrp="1"/>
          </p:cNvSpPr>
          <p:nvPr>
            <p:ph type="title"/>
          </p:nvPr>
        </p:nvSpPr>
        <p:spPr>
          <a:xfrm>
            <a:off x="432000" y="432000"/>
            <a:ext cx="11404154" cy="865186"/>
          </a:xfrm>
        </p:spPr>
        <p:txBody>
          <a:bodyPr/>
          <a:lstStyle/>
          <a:p>
            <a:r>
              <a:rPr lang="en-GB" spc="-40"/>
              <a:t>Help shape the NDIT platform</a:t>
            </a:r>
          </a:p>
        </p:txBody>
      </p:sp>
      <p:sp>
        <p:nvSpPr>
          <p:cNvPr id="5" name="Content Placeholder 4">
            <a:extLst>
              <a:ext uri="{FF2B5EF4-FFF2-40B4-BE49-F238E27FC236}">
                <a16:creationId xmlns:a16="http://schemas.microsoft.com/office/drawing/2014/main" id="{EBCC0F3F-8C87-7903-F572-2BBC3A452E18}"/>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We have an ongoing user research programme supporting the design and development of NDIT.</a:t>
            </a:r>
          </a:p>
          <a:p>
            <a:pPr marL="457200" indent="-457200">
              <a:lnSpc>
                <a:spcPct val="120000"/>
              </a:lnSpc>
              <a:buFont typeface="Arial" panose="020B0604020202020204" pitchFamily="34" charset="0"/>
              <a:buChar char="•"/>
            </a:pPr>
            <a:r>
              <a:rPr lang="en-GB" sz="3200"/>
              <a:t>It is very important to have your involvement in this work:</a:t>
            </a:r>
          </a:p>
          <a:p>
            <a:pPr marL="1143000" lvl="1" indent="-457200">
              <a:lnSpc>
                <a:spcPct val="120000"/>
              </a:lnSpc>
            </a:pPr>
            <a:r>
              <a:rPr lang="en-GB" sz="3200"/>
              <a:t>Understanding your needs and challenges</a:t>
            </a:r>
          </a:p>
          <a:p>
            <a:pPr marL="1143000" lvl="1" indent="-457200">
              <a:lnSpc>
                <a:spcPct val="120000"/>
              </a:lnSpc>
            </a:pPr>
            <a:r>
              <a:rPr lang="en-GB" sz="3200"/>
              <a:t>Testing and improving designs.</a:t>
            </a:r>
          </a:p>
          <a:p>
            <a:pPr marL="457200" indent="-457200">
              <a:lnSpc>
                <a:spcPct val="120000"/>
              </a:lnSpc>
              <a:buFont typeface="Arial" panose="020B0604020202020204" pitchFamily="34" charset="0"/>
              <a:buChar char="•"/>
            </a:pPr>
            <a:r>
              <a:rPr lang="en-GB" sz="3200"/>
              <a:t>Some of you have already started to get involved – thank you! </a:t>
            </a:r>
          </a:p>
          <a:p>
            <a:pPr marL="457200" indent="-457200">
              <a:lnSpc>
                <a:spcPct val="120000"/>
              </a:lnSpc>
              <a:buFont typeface="Arial" panose="020B0604020202020204" pitchFamily="34" charset="0"/>
              <a:buChar char="•"/>
            </a:pPr>
            <a:r>
              <a:rPr lang="en-GB" sz="3200"/>
              <a:t>If you’re interested in participating, look out for our email invitations, or please send me an email: Sarah.thew2@nhs.net</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200930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400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1640064" y="994275"/>
            <a:ext cx="11404154" cy="865186"/>
          </a:xfrm>
        </p:spPr>
        <p:txBody>
          <a:bodyPr>
            <a:normAutofit/>
          </a:bodyPr>
          <a:lstStyle/>
          <a:p>
            <a:r>
              <a:rPr lang="en-GB" sz="4000"/>
              <a:t>Questions?</a:t>
            </a:r>
            <a:endParaRPr lang="en-GB" sz="4000" spc="-4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lnSpcReduction="10000"/>
          </a:bodyPr>
          <a:lstStyle/>
          <a:p>
            <a:pPr marL="0" indent="0">
              <a:buNone/>
            </a:pPr>
            <a:r>
              <a:rPr lang="en-GB" sz="1700" dirty="0">
                <a:solidFill>
                  <a:schemeClr val="tx1"/>
                </a:solidFill>
                <a:effectLst/>
                <a:ea typeface="Calibri" panose="020F0502020204030204" pitchFamily="34" charset="0"/>
                <a:cs typeface="Times New Roman" panose="02020603050405020304" pitchFamily="18" charset="0"/>
              </a:rPr>
              <a:t>This is the first in </a:t>
            </a:r>
            <a:r>
              <a:rPr lang="en-GB" sz="1700" dirty="0">
                <a:ea typeface="Calibri" panose="020F0502020204030204" pitchFamily="34" charset="0"/>
                <a:cs typeface="Times New Roman" panose="02020603050405020304" pitchFamily="18" charset="0"/>
              </a:rPr>
              <a:t>a series of </a:t>
            </a:r>
            <a:r>
              <a:rPr lang="en-GB" sz="1700" dirty="0">
                <a:solidFill>
                  <a:schemeClr val="tx1"/>
                </a:solidFill>
                <a:effectLst/>
                <a:ea typeface="Calibri" panose="020F0502020204030204" pitchFamily="34" charset="0"/>
                <a:cs typeface="Times New Roman" panose="02020603050405020304" pitchFamily="18" charset="0"/>
              </a:rPr>
              <a:t>planned webinars which is relevant to all providers, suppliers and services that are or may be in scope to submit the Diagnostic Imaging Data Set (DIDS). </a:t>
            </a:r>
          </a:p>
          <a:p>
            <a:pPr marL="0" indent="0">
              <a:buNone/>
            </a:pPr>
            <a:endParaRPr lang="en-GB" sz="1700" dirty="0">
              <a:solidFill>
                <a:schemeClr val="tx1"/>
              </a:solidFill>
              <a:effectLst/>
              <a:ea typeface="Calibri" panose="020F0502020204030204" pitchFamily="34" charset="0"/>
              <a:cs typeface="Times New Roman" panose="02020603050405020304" pitchFamily="18" charset="0"/>
            </a:endParaRPr>
          </a:p>
          <a:p>
            <a:pPr marL="0" lvl="0" indent="0">
              <a:lnSpc>
                <a:spcPct val="115000"/>
              </a:lnSpc>
              <a:spcAft>
                <a:spcPts val="300"/>
              </a:spcAft>
              <a:buNone/>
            </a:pPr>
            <a:r>
              <a:rPr lang="en-GB" sz="1700" dirty="0">
                <a:solidFill>
                  <a:schemeClr val="tx1"/>
                </a:solidFill>
                <a:effectLst/>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7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7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7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700" dirty="0">
              <a:solidFill>
                <a:schemeClr val="tx1"/>
              </a:solidFill>
              <a:highlight>
                <a:srgbClr val="FFFF00"/>
              </a:highlight>
              <a:ea typeface="Calibri" panose="020F0502020204030204" pitchFamily="34" charset="0"/>
              <a:cs typeface="Calibri" panose="020F0502020204030204" pitchFamily="34" charset="0"/>
            </a:endParaRPr>
          </a:p>
          <a:p>
            <a:pPr lvl="0">
              <a:lnSpc>
                <a:spcPct val="115000"/>
              </a:lnSpc>
              <a:spcAft>
                <a:spcPts val="300"/>
              </a:spcAft>
            </a:pPr>
            <a:r>
              <a:rPr lang="en-GB" sz="1700" dirty="0">
                <a:solidFill>
                  <a:schemeClr val="tx1"/>
                </a:solidFill>
                <a:ea typeface="Calibri" panose="020F0502020204030204" pitchFamily="34" charset="0"/>
                <a:cs typeface="Calibri" panose="020F0502020204030204" pitchFamily="34" charset="0"/>
              </a:rPr>
              <a:t>The focus of this webinar will be primarily to discuss </a:t>
            </a:r>
            <a:r>
              <a:rPr lang="en-GB" sz="1700" dirty="0">
                <a:ea typeface="Calibri" panose="020F0502020204030204" pitchFamily="34" charset="0"/>
                <a:cs typeface="Calibri" panose="020F0502020204030204" pitchFamily="34" charset="0"/>
              </a:rPr>
              <a:t>the launch of the Information </a:t>
            </a:r>
            <a:r>
              <a:rPr lang="en-GB" sz="1700" dirty="0">
                <a:solidFill>
                  <a:schemeClr val="tx1"/>
                </a:solidFill>
                <a:ea typeface="Calibri" panose="020F0502020204030204" pitchFamily="34" charset="0"/>
                <a:cs typeface="Calibri" panose="020F0502020204030204" pitchFamily="34" charset="0"/>
              </a:rPr>
              <a:t>Standard for DIDS v2.0</a:t>
            </a:r>
            <a:r>
              <a:rPr lang="en-GB" sz="1700" dirty="0">
                <a:ea typeface="Calibri" panose="020F0502020204030204" pitchFamily="34" charset="0"/>
                <a:cs typeface="Calibri" panose="020F0502020204030204" pitchFamily="34" charset="0"/>
              </a:rPr>
              <a:t> and what guidance and documentation is available</a:t>
            </a:r>
            <a:r>
              <a:rPr lang="en-GB" sz="1700" dirty="0">
                <a:solidFill>
                  <a:schemeClr val="tx1"/>
                </a:solidFill>
                <a:ea typeface="Calibri" panose="020F0502020204030204" pitchFamily="34" charset="0"/>
                <a:cs typeface="Calibri" panose="020F0502020204030204" pitchFamily="34" charset="0"/>
              </a:rPr>
              <a:t>.</a:t>
            </a:r>
          </a:p>
          <a:p>
            <a:pPr marL="0" lvl="0" indent="0">
              <a:lnSpc>
                <a:spcPct val="115000"/>
              </a:lnSpc>
              <a:spcAft>
                <a:spcPts val="300"/>
              </a:spcAft>
              <a:buNone/>
            </a:pPr>
            <a:endParaRPr lang="en-GB" sz="1700" dirty="0">
              <a:ea typeface="Calibri" panose="020F0502020204030204" pitchFamily="34" charset="0"/>
              <a:cs typeface="Calibri" panose="020F0502020204030204" pitchFamily="34" charset="0"/>
            </a:endParaRPr>
          </a:p>
          <a:p>
            <a:pPr marL="0" lvl="0" indent="0">
              <a:lnSpc>
                <a:spcPct val="115000"/>
              </a:lnSpc>
              <a:spcAft>
                <a:spcPts val="300"/>
              </a:spcAft>
              <a:buNone/>
            </a:pPr>
            <a:r>
              <a:rPr lang="en-GB" sz="1700" dirty="0">
                <a:solidFill>
                  <a:schemeClr val="tx1"/>
                </a:solidFill>
                <a:ea typeface="Calibri" panose="020F0502020204030204" pitchFamily="34" charset="0"/>
                <a:cs typeface="Calibri" panose="020F0502020204030204" pitchFamily="34" charset="0"/>
              </a:rPr>
              <a:t>Future webinar dates:</a:t>
            </a:r>
          </a:p>
          <a:p>
            <a:pPr marL="1028700" lvl="1" indent="-342900">
              <a:lnSpc>
                <a:spcPct val="115000"/>
              </a:lnSpc>
              <a:spcAft>
                <a:spcPts val="300"/>
              </a:spcAft>
            </a:pPr>
            <a:r>
              <a:rPr lang="en-GB" sz="1700" dirty="0">
                <a:solidFill>
                  <a:schemeClr val="tx1"/>
                </a:solidFill>
                <a:ea typeface="Calibri" panose="020F0502020204030204" pitchFamily="34" charset="0"/>
                <a:cs typeface="Calibri" panose="020F0502020204030204" pitchFamily="34" charset="0"/>
              </a:rPr>
              <a:t>18 November 2025 – 10:00am – 11:30am </a:t>
            </a:r>
            <a:r>
              <a:rPr lang="en-GB" sz="1700" u="sng" dirty="0">
                <a:hlinkClick r:id="rId3"/>
              </a:rPr>
              <a:t>DIDS v2.0 Implementation Webinar 2 | NHS England Events</a:t>
            </a:r>
            <a:r>
              <a:rPr lang="en-GB" sz="1700" dirty="0"/>
              <a:t> </a:t>
            </a:r>
            <a:endParaRPr lang="en-GB" sz="1700" dirty="0">
              <a:solidFill>
                <a:schemeClr val="tx1"/>
              </a:solidFill>
              <a:ea typeface="Calibri" panose="020F0502020204030204" pitchFamily="34" charset="0"/>
              <a:cs typeface="Calibri" panose="020F0502020204030204" pitchFamily="34" charset="0"/>
            </a:endParaRPr>
          </a:p>
          <a:p>
            <a:pPr marL="1028700" lvl="1" indent="-342900">
              <a:lnSpc>
                <a:spcPct val="115000"/>
              </a:lnSpc>
              <a:spcAft>
                <a:spcPts val="300"/>
              </a:spcAft>
            </a:pPr>
            <a:r>
              <a:rPr lang="en-GB" sz="1700" dirty="0">
                <a:ea typeface="Calibri" panose="020F0502020204030204" pitchFamily="34" charset="0"/>
                <a:cs typeface="Calibri" panose="020F0502020204030204" pitchFamily="34" charset="0"/>
              </a:rPr>
              <a:t>11 December 2025 – 10:00am – 11:30am</a:t>
            </a:r>
            <a:endParaRPr lang="en-GB" sz="1700" dirty="0">
              <a:solidFill>
                <a:schemeClr val="tx1"/>
              </a:solidFill>
              <a:ea typeface="Calibri" panose="020F0502020204030204" pitchFamily="34" charset="0"/>
              <a:cs typeface="Calibri" panose="020F0502020204030204" pitchFamily="34" charset="0"/>
            </a:endParaRPr>
          </a:p>
          <a:p>
            <a:pPr marL="0" lvl="0" indent="0">
              <a:lnSpc>
                <a:spcPct val="115000"/>
              </a:lnSpc>
              <a:spcAft>
                <a:spcPts val="300"/>
              </a:spcAft>
              <a:buNone/>
            </a:pPr>
            <a:endParaRPr lang="en-GB" sz="1900" dirty="0">
              <a:solidFill>
                <a:schemeClr val="tx1"/>
              </a:solidFill>
              <a:ea typeface="Calibri" panose="020F0502020204030204" pitchFamily="34" charset="0"/>
              <a:cs typeface="Calibri" panose="020F0502020204030204" pitchFamily="34" charset="0"/>
            </a:endParaRPr>
          </a:p>
          <a:p>
            <a:pPr marL="0" lvl="0" indent="0">
              <a:lnSpc>
                <a:spcPct val="115000"/>
              </a:lnSpc>
              <a:spcAft>
                <a:spcPts val="300"/>
              </a:spcAft>
              <a:buNone/>
            </a:pPr>
            <a:endParaRPr lang="en-GB" sz="1900" dirty="0">
              <a:solidFill>
                <a:schemeClr val="tx1"/>
              </a:solidFill>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p:txBody>
          <a:bodyPr/>
          <a:lstStyle/>
          <a:p>
            <a:r>
              <a:rPr lang="en-GB"/>
              <a:t>DIDS v2.0 – Development Overview</a:t>
            </a:r>
          </a:p>
        </p:txBody>
      </p:sp>
      <p:sp>
        <p:nvSpPr>
          <p:cNvPr id="10" name="TextBox 9">
            <a:extLst>
              <a:ext uri="{FF2B5EF4-FFF2-40B4-BE49-F238E27FC236}">
                <a16:creationId xmlns:a16="http://schemas.microsoft.com/office/drawing/2014/main" id="{1F0B2561-5DC1-FE8E-D203-D6E4423B0078}"/>
              </a:ext>
            </a:extLst>
          </p:cNvPr>
          <p:cNvSpPr txBox="1"/>
          <p:nvPr/>
        </p:nvSpPr>
        <p:spPr>
          <a:xfrm>
            <a:off x="431999" y="1318356"/>
            <a:ext cx="5128907" cy="3908762"/>
          </a:xfrm>
          <a:prstGeom prst="rect">
            <a:avLst/>
          </a:prstGeom>
          <a:noFill/>
          <a:ln>
            <a:solidFill>
              <a:schemeClr val="accent1"/>
            </a:solidFill>
          </a:ln>
        </p:spPr>
        <p:txBody>
          <a:bodyPr wrap="square">
            <a:spAutoFit/>
          </a:bodyPr>
          <a:lstStyle/>
          <a:p>
            <a:pPr marL="0" indent="0">
              <a:buFont typeface="Arial" panose="020B0604020202020204" pitchFamily="34" charset="0"/>
              <a:buNone/>
            </a:pPr>
            <a:r>
              <a:rPr lang="en-GB" sz="2400" b="1" u="sng" dirty="0">
                <a:solidFill>
                  <a:schemeClr val="tx1"/>
                </a:solidFill>
              </a:rPr>
              <a:t>Overview (Planned Timelines)</a:t>
            </a:r>
          </a:p>
          <a:p>
            <a:pPr marL="0" indent="0">
              <a:buFont typeface="Arial" panose="020B0604020202020204" pitchFamily="34" charset="0"/>
              <a:buNone/>
            </a:pPr>
            <a:endParaRPr lang="en-GB" sz="2400" b="1" u="sng" dirty="0">
              <a:solidFill>
                <a:schemeClr val="tx1"/>
              </a:solidFill>
            </a:endParaRPr>
          </a:p>
          <a:p>
            <a:pPr marL="285750" indent="-285750">
              <a:buFont typeface="Arial" panose="020B0604020202020204" pitchFamily="34" charset="0"/>
              <a:buChar char="•"/>
            </a:pPr>
            <a:r>
              <a:rPr lang="en-GB" sz="1400" dirty="0"/>
              <a:t>Data Alliance Partnership Board (DAPB) process started in January 2024</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We previously gave the view of activity potentially collected from 1 April 2025 and indicated that data would be submitted from 1 May 2025 (for v2.0)</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Then DIDS v2.0 was moved to activity collected no earlier than June 2025, with data submitted no earlier than July 2025</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a:t>DIDS v2.0 activity </a:t>
            </a:r>
            <a:r>
              <a:rPr lang="en-GB" sz="1400" dirty="0"/>
              <a:t>will now be collected from 1 April 2026, with data submitted from 1 May 2026. </a:t>
            </a:r>
          </a:p>
          <a:p>
            <a:endParaRPr lang="en-GB" sz="1800" strike="sngStrike" dirty="0">
              <a:solidFill>
                <a:schemeClr val="tx1"/>
              </a:solidFill>
            </a:endParaRPr>
          </a:p>
        </p:txBody>
      </p:sp>
      <p:sp>
        <p:nvSpPr>
          <p:cNvPr id="12" name="TextBox 11">
            <a:extLst>
              <a:ext uri="{FF2B5EF4-FFF2-40B4-BE49-F238E27FC236}">
                <a16:creationId xmlns:a16="http://schemas.microsoft.com/office/drawing/2014/main" id="{55BAB970-4FEA-8844-E036-304F5BEB057B}"/>
              </a:ext>
            </a:extLst>
          </p:cNvPr>
          <p:cNvSpPr txBox="1"/>
          <p:nvPr/>
        </p:nvSpPr>
        <p:spPr>
          <a:xfrm>
            <a:off x="5825473" y="1318356"/>
            <a:ext cx="4875980" cy="4124206"/>
          </a:xfrm>
          <a:prstGeom prst="rect">
            <a:avLst/>
          </a:prstGeom>
          <a:noFill/>
          <a:ln>
            <a:solidFill>
              <a:schemeClr val="accent1"/>
            </a:solidFill>
          </a:ln>
        </p:spPr>
        <p:txBody>
          <a:bodyPr wrap="square">
            <a:spAutoFit/>
          </a:bodyPr>
          <a:lstStyle/>
          <a:p>
            <a:pPr marL="0" indent="0">
              <a:buFont typeface="Arial" panose="020B0604020202020204" pitchFamily="34" charset="0"/>
              <a:buNone/>
            </a:pPr>
            <a:r>
              <a:rPr lang="en-GB" sz="2400" b="1" u="sng" dirty="0">
                <a:solidFill>
                  <a:schemeClr val="tx1"/>
                </a:solidFill>
              </a:rPr>
              <a:t>Development Process</a:t>
            </a:r>
          </a:p>
          <a:p>
            <a:pPr marL="0" indent="0">
              <a:buNone/>
            </a:pPr>
            <a:endParaRPr lang="en-GB" sz="1400" u="none" dirty="0">
              <a:solidFill>
                <a:schemeClr val="tx1"/>
              </a:solidFill>
            </a:endParaRPr>
          </a:p>
          <a:p>
            <a:pPr marL="285750" indent="-285750">
              <a:buFont typeface="Arial" panose="020B0604020202020204" pitchFamily="34" charset="0"/>
              <a:buChar char="•"/>
            </a:pPr>
            <a:r>
              <a:rPr lang="en-GB" sz="1400" b="0" u="none" dirty="0">
                <a:solidFill>
                  <a:schemeClr val="tx1"/>
                </a:solidFill>
              </a:rPr>
              <a:t>30 requirements logged</a:t>
            </a:r>
          </a:p>
          <a:p>
            <a:endParaRPr lang="en-GB" sz="1400" b="0" u="none" dirty="0">
              <a:solidFill>
                <a:schemeClr val="tx1"/>
              </a:solidFill>
            </a:endParaRPr>
          </a:p>
          <a:p>
            <a:pPr marL="820738" lvl="1" indent="-285750">
              <a:buFont typeface="Arial" panose="020B0604020202020204" pitchFamily="34" charset="0"/>
              <a:buChar char="•"/>
            </a:pPr>
            <a:r>
              <a:rPr lang="en-GB" sz="1400" dirty="0">
                <a:solidFill>
                  <a:schemeClr val="tx1"/>
                </a:solidFill>
              </a:rPr>
              <a:t>NHSE</a:t>
            </a:r>
          </a:p>
          <a:p>
            <a:pPr marL="820738" lvl="1" indent="-285750">
              <a:buFont typeface="Arial" panose="020B0604020202020204" pitchFamily="34" charset="0"/>
              <a:buChar char="•"/>
            </a:pPr>
            <a:r>
              <a:rPr lang="en-GB" sz="1400" b="0" u="none" dirty="0">
                <a:solidFill>
                  <a:schemeClr val="tx1"/>
                </a:solidFill>
              </a:rPr>
              <a:t>Data Dictionary</a:t>
            </a:r>
          </a:p>
          <a:p>
            <a:pPr marL="820738" lvl="1" indent="-285750">
              <a:buFont typeface="Arial" panose="020B0604020202020204" pitchFamily="34" charset="0"/>
              <a:buChar char="•"/>
            </a:pPr>
            <a:r>
              <a:rPr lang="en-GB" sz="1400" dirty="0">
                <a:solidFill>
                  <a:schemeClr val="tx1"/>
                </a:solidFill>
              </a:rPr>
              <a:t>Care providers &amp; IT </a:t>
            </a:r>
            <a:r>
              <a:rPr lang="en-GB" sz="1400" dirty="0"/>
              <a:t>providers</a:t>
            </a:r>
            <a:endParaRPr lang="en-GB" sz="1400" dirty="0">
              <a:solidFill>
                <a:schemeClr val="tx1"/>
              </a:solidFill>
            </a:endParaRPr>
          </a:p>
          <a:p>
            <a:pPr marL="534988" lvl="1"/>
            <a:endParaRPr lang="en-GB" sz="1400" u="none" dirty="0">
              <a:solidFill>
                <a:schemeClr val="tx1"/>
              </a:solidFill>
            </a:endParaRPr>
          </a:p>
          <a:p>
            <a:pPr marL="0" indent="0">
              <a:buNone/>
            </a:pPr>
            <a:r>
              <a:rPr lang="en-GB" sz="1400" u="none" dirty="0">
                <a:solidFill>
                  <a:schemeClr val="tx1"/>
                </a:solidFill>
              </a:rPr>
              <a:t>Requirements Elaboration - Complete:</a:t>
            </a:r>
          </a:p>
          <a:p>
            <a:pPr marL="0" indent="0">
              <a:buNone/>
            </a:pPr>
            <a:endParaRPr lang="en-GB" sz="1400" u="none" dirty="0">
              <a:solidFill>
                <a:schemeClr val="tx1"/>
              </a:solidFill>
            </a:endParaRPr>
          </a:p>
          <a:p>
            <a:pPr marL="285750" indent="-285750">
              <a:buFont typeface="Arial" panose="020B0604020202020204" pitchFamily="34" charset="0"/>
              <a:buChar char="•"/>
            </a:pPr>
            <a:r>
              <a:rPr lang="en-GB" sz="1400" b="0" u="none" dirty="0">
                <a:solidFill>
                  <a:schemeClr val="tx1"/>
                </a:solidFill>
              </a:rPr>
              <a:t>Engagement with NHSE, NHS Data Model &amp; Dictionary, Terminology teams and all stakeholders</a:t>
            </a:r>
          </a:p>
          <a:p>
            <a:endParaRPr lang="en-GB" sz="1400" b="0" u="none" dirty="0">
              <a:solidFill>
                <a:schemeClr val="tx1"/>
              </a:solidFill>
            </a:endParaRPr>
          </a:p>
          <a:p>
            <a:pPr marL="285750" indent="-285750">
              <a:buFont typeface="Arial" panose="020B0604020202020204" pitchFamily="34" charset="0"/>
              <a:buChar char="•"/>
            </a:pPr>
            <a:r>
              <a:rPr lang="en-GB" sz="1400" b="0" u="none" dirty="0">
                <a:solidFill>
                  <a:schemeClr val="tx1"/>
                </a:solidFill>
              </a:rPr>
              <a:t>Series of consultation ERGs and webinars</a:t>
            </a:r>
          </a:p>
          <a:p>
            <a:endParaRPr lang="en-GB" sz="1400" b="0" u="none" dirty="0">
              <a:solidFill>
                <a:schemeClr val="tx1"/>
              </a:solidFill>
            </a:endParaRPr>
          </a:p>
          <a:p>
            <a:pPr marL="285750" indent="-285750">
              <a:buFont typeface="Arial" panose="020B0604020202020204" pitchFamily="34" charset="0"/>
              <a:buChar char="•"/>
            </a:pPr>
            <a:r>
              <a:rPr lang="en-GB" sz="1400" b="0" u="none" dirty="0">
                <a:solidFill>
                  <a:schemeClr val="tx1"/>
                </a:solidFill>
              </a:rPr>
              <a:t>Online Public Consultation (w/ draft specification)</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solidFill>
                  <a:schemeClr val="tx1"/>
                </a:solidFill>
              </a:rPr>
              <a:t>ISN Publication </a:t>
            </a:r>
            <a:r>
              <a:rPr lang="en-GB" sz="1400" dirty="0"/>
              <a:t>23</a:t>
            </a:r>
            <a:r>
              <a:rPr lang="en-GB" sz="1400" dirty="0">
                <a:solidFill>
                  <a:schemeClr val="tx1"/>
                </a:solidFill>
              </a:rPr>
              <a:t> October 2025</a:t>
            </a:r>
          </a:p>
        </p:txBody>
      </p:sp>
    </p:spTree>
    <p:extLst>
      <p:ext uri="{BB962C8B-B14F-4D97-AF65-F5344CB8AC3E}">
        <p14:creationId xmlns:p14="http://schemas.microsoft.com/office/powerpoint/2010/main" val="175577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FC04E-0071-593B-3C16-6F55577F39C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1D410E1-0DEA-B470-BFE3-CE9422680708}"/>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Changes to DIDS for v2.0 </a:t>
            </a:r>
          </a:p>
        </p:txBody>
      </p:sp>
      <p:sp>
        <p:nvSpPr>
          <p:cNvPr id="12" name="TextBox 11">
            <a:extLst>
              <a:ext uri="{FF2B5EF4-FFF2-40B4-BE49-F238E27FC236}">
                <a16:creationId xmlns:a16="http://schemas.microsoft.com/office/drawing/2014/main" id="{BD69811D-DE15-16A6-58D1-D7C1278FF57E}"/>
              </a:ext>
            </a:extLst>
          </p:cNvPr>
          <p:cNvSpPr txBox="1"/>
          <p:nvPr/>
        </p:nvSpPr>
        <p:spPr>
          <a:xfrm>
            <a:off x="431999" y="1425762"/>
            <a:ext cx="11617125" cy="1938992"/>
          </a:xfrm>
          <a:prstGeom prst="rect">
            <a:avLst/>
          </a:prstGeom>
          <a:noFill/>
          <a:ln>
            <a:noFill/>
          </a:ln>
        </p:spPr>
        <p:txBody>
          <a:bodyPr wrap="square">
            <a:spAutoFit/>
          </a:bodyPr>
          <a:lstStyle/>
          <a:p>
            <a:r>
              <a:rPr lang="en-GB" dirty="0"/>
              <a:t>The high-level changes to DIDS v2.0 are on the following slides. </a:t>
            </a:r>
          </a:p>
          <a:p>
            <a:endParaRPr lang="en-GB" dirty="0"/>
          </a:p>
          <a:p>
            <a:r>
              <a:rPr lang="en-GB" dirty="0"/>
              <a:t>In the next webinar (18 November) we’ll go through the data groups and data items in more details.</a:t>
            </a:r>
          </a:p>
          <a:p>
            <a:endParaRPr lang="en-GB" dirty="0"/>
          </a:p>
          <a:p>
            <a:r>
              <a:rPr lang="en-GB" dirty="0"/>
              <a:t>DIDS v2.0 contains 39 data items split over 4 data groups.</a:t>
            </a:r>
          </a:p>
          <a:p>
            <a:endParaRPr lang="en-GB" dirty="0"/>
          </a:p>
          <a:p>
            <a:r>
              <a:rPr lang="en-GB" sz="1200" dirty="0"/>
              <a:t> </a:t>
            </a:r>
          </a:p>
        </p:txBody>
      </p:sp>
    </p:spTree>
    <p:extLst>
      <p:ext uri="{BB962C8B-B14F-4D97-AF65-F5344CB8AC3E}">
        <p14:creationId xmlns:p14="http://schemas.microsoft.com/office/powerpoint/2010/main" val="3035119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7893-9E0A-FEA2-2873-B3D6A43801D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1562191-98F3-F53F-6EB6-DB413193F329}"/>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Changes to DIDS for v2.0 </a:t>
            </a:r>
          </a:p>
        </p:txBody>
      </p:sp>
      <p:sp>
        <p:nvSpPr>
          <p:cNvPr id="12" name="TextBox 11">
            <a:extLst>
              <a:ext uri="{FF2B5EF4-FFF2-40B4-BE49-F238E27FC236}">
                <a16:creationId xmlns:a16="http://schemas.microsoft.com/office/drawing/2014/main" id="{5E411A1F-7153-9269-BC2F-8AADD7A61BBF}"/>
              </a:ext>
            </a:extLst>
          </p:cNvPr>
          <p:cNvSpPr txBox="1"/>
          <p:nvPr/>
        </p:nvSpPr>
        <p:spPr>
          <a:xfrm>
            <a:off x="431999" y="1425762"/>
            <a:ext cx="11617125" cy="3323987"/>
          </a:xfrm>
          <a:prstGeom prst="rect">
            <a:avLst/>
          </a:prstGeom>
          <a:noFill/>
          <a:ln>
            <a:noFill/>
          </a:ln>
        </p:spPr>
        <p:txBody>
          <a:bodyPr wrap="square">
            <a:spAutoFit/>
          </a:bodyPr>
          <a:lstStyle/>
          <a:p>
            <a:r>
              <a:rPr lang="en-GB" dirty="0"/>
              <a:t>Updated meta data relating to the submission file.</a:t>
            </a:r>
          </a:p>
          <a:p>
            <a:endParaRPr lang="en-GB" dirty="0"/>
          </a:p>
          <a:p>
            <a:r>
              <a:rPr lang="en-GB" dirty="0"/>
              <a:t>Improving the ability of the data set to capture detail about the referral for the patient, including the addition of:</a:t>
            </a:r>
          </a:p>
          <a:p>
            <a:endParaRPr lang="en-GB" dirty="0"/>
          </a:p>
          <a:p>
            <a:pPr marL="742950" lvl="1" indent="-285750">
              <a:buFont typeface="Arial" panose="020B0604020202020204" pitchFamily="34" charset="0"/>
              <a:buChar char="•"/>
            </a:pPr>
            <a:r>
              <a:rPr lang="en-GB" dirty="0"/>
              <a:t>A new national code to capture where the source of the referral is from a Screening Programme.</a:t>
            </a:r>
          </a:p>
          <a:p>
            <a:pPr marL="742950" lvl="1" indent="-285750">
              <a:buFont typeface="Arial" panose="020B0604020202020204" pitchFamily="34" charset="0"/>
              <a:buChar char="•"/>
            </a:pPr>
            <a:r>
              <a:rPr lang="en-GB" dirty="0"/>
              <a:t>A new data item (TREATMENT FUNCTION CODE (REFERRAL FOR DIAGNOSTIC IMAGING)) to capture the Treatment Function Code of the referring service.</a:t>
            </a:r>
          </a:p>
          <a:p>
            <a:pPr marL="742950" lvl="1" indent="-285750">
              <a:buFont typeface="Arial" panose="020B0604020202020204" pitchFamily="34" charset="0"/>
              <a:buChar char="•"/>
            </a:pPr>
            <a:r>
              <a:rPr lang="en-GB" dirty="0"/>
              <a:t>A new data item (DIAGNOSTIC TEST REQUEST TIME) to capture the time the Diagnostic test request was made.</a:t>
            </a:r>
          </a:p>
          <a:p>
            <a:pPr marL="742950" lvl="1" indent="-285750">
              <a:buFont typeface="Arial" panose="020B0604020202020204" pitchFamily="34" charset="0"/>
              <a:buChar char="•"/>
            </a:pPr>
            <a:r>
              <a:rPr lang="en-GB" dirty="0"/>
              <a:t>A new data item (DIAGNOSTIC TEST REQUEST RECEIVED TIME) to capture the time the Diagnostic test request was received.</a:t>
            </a:r>
          </a:p>
          <a:p>
            <a:r>
              <a:rPr lang="en-GB" sz="1200" dirty="0"/>
              <a:t> </a:t>
            </a:r>
          </a:p>
        </p:txBody>
      </p:sp>
    </p:spTree>
    <p:extLst>
      <p:ext uri="{BB962C8B-B14F-4D97-AF65-F5344CB8AC3E}">
        <p14:creationId xmlns:p14="http://schemas.microsoft.com/office/powerpoint/2010/main" val="216434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lang="en-GB" sz="3200" dirty="0"/>
              <a:t>Changes to DIDS for v2.0</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12DE86D6-9C24-A91D-A38C-8E0E255943FB}"/>
              </a:ext>
            </a:extLst>
          </p:cNvPr>
          <p:cNvSpPr txBox="1"/>
          <p:nvPr/>
        </p:nvSpPr>
        <p:spPr>
          <a:xfrm>
            <a:off x="431999" y="1343466"/>
            <a:ext cx="11617125" cy="5016758"/>
          </a:xfrm>
          <a:prstGeom prst="rect">
            <a:avLst/>
          </a:prstGeom>
          <a:noFill/>
          <a:ln>
            <a:noFill/>
          </a:ln>
        </p:spPr>
        <p:txBody>
          <a:bodyPr wrap="square">
            <a:spAutoFit/>
          </a:bodyPr>
          <a:lstStyle/>
          <a:p>
            <a:r>
              <a:rPr lang="en-GB" sz="1600" dirty="0"/>
              <a:t>Improving the ability of the data set to capture detail about the imaging activity for the patient, including:</a:t>
            </a:r>
          </a:p>
          <a:p>
            <a:endParaRPr lang="en-GB" sz="1600" dirty="0"/>
          </a:p>
          <a:p>
            <a:pPr marL="628650" lvl="1" indent="-171450">
              <a:buFont typeface="Arial" panose="020B0604020202020204" pitchFamily="34" charset="0"/>
              <a:buChar char="•"/>
            </a:pPr>
            <a:r>
              <a:rPr lang="en-GB" sz="1600" dirty="0"/>
              <a:t>Replacing the DIAGNOSTIC TEST DATE data item with two timestamp data items (CODED PROCEDURE START TIMESTAMP and CODED PROCEDURE END TIMESTAMP) to more accurately measure the time for image acquisition.</a:t>
            </a:r>
          </a:p>
          <a:p>
            <a:pPr marL="628650" lvl="1" indent="-171450">
              <a:buFont typeface="Arial" panose="020B0604020202020204" pitchFamily="34" charset="0"/>
              <a:buChar char="•"/>
            </a:pPr>
            <a:r>
              <a:rPr lang="en-GB" sz="1600" dirty="0"/>
              <a:t>A new data item (SERVICE REPORT ISSUE TIMESTAMP) to record more accurately the time the imaging report was available.</a:t>
            </a:r>
          </a:p>
          <a:p>
            <a:pPr marL="628650" lvl="1" indent="-171450">
              <a:buFont typeface="Arial" panose="020B0604020202020204" pitchFamily="34" charset="0"/>
              <a:buChar char="•"/>
            </a:pPr>
            <a:r>
              <a:rPr lang="en-GB" sz="1600" dirty="0"/>
              <a:t>A new data item (DIAGNOSTIC IMAGING CANCER INDICATION CODE) which indicates if the imaging showed a suspected or confirmed cancer and requires following up to better understand the stages of cancer or reoccurrence, demands in the system and delays in pathways.</a:t>
            </a:r>
          </a:p>
          <a:p>
            <a:pPr marL="628650" lvl="1" indent="-171450">
              <a:buFont typeface="Arial" panose="020B0604020202020204" pitchFamily="34" charset="0"/>
              <a:buChar char="•"/>
            </a:pPr>
            <a:r>
              <a:rPr lang="en-GB" sz="1600" dirty="0"/>
              <a:t>A new data item (GENERAL ANAESTHETIC ADMINISTERED INDICATOR) to identify patients that need a general anaesthetic in order to carry out the procedure.</a:t>
            </a:r>
          </a:p>
          <a:p>
            <a:pPr marL="628650" lvl="1" indent="-171450">
              <a:buFont typeface="Arial" panose="020B0604020202020204" pitchFamily="34" charset="0"/>
              <a:buChar char="•"/>
            </a:pPr>
            <a:r>
              <a:rPr lang="en-GB" sz="1600" dirty="0"/>
              <a:t>A new data item (REFERRER RADIOLOGY PROCEDURE EVALUATION INDICATOR) to improve accuracy of data regarding reporting turnaround times by identifying examination records which do not have a formal radiology report issued by the Radiology Department.</a:t>
            </a:r>
          </a:p>
          <a:p>
            <a:pPr marL="628650" lvl="1" indent="-171450">
              <a:buFont typeface="Arial" panose="020B0604020202020204" pitchFamily="34" charset="0"/>
              <a:buChar char="•"/>
            </a:pPr>
            <a:r>
              <a:rPr lang="en-GB" sz="1600" dirty="0"/>
              <a:t>A new data item (DIAGNOSTIC IMAGING ACTIVITY CATEGORY) to record the category of activity to understand if the activity relates to a diagnostic waiting list, is planned or unscheduled.</a:t>
            </a:r>
          </a:p>
          <a:p>
            <a:pPr marL="628650" lvl="1" indent="-171450">
              <a:buFont typeface="Arial" panose="020B0604020202020204" pitchFamily="34" charset="0"/>
              <a:buChar char="•"/>
            </a:pPr>
            <a:r>
              <a:rPr lang="en-GB" sz="1600" dirty="0"/>
              <a:t>A new data item (DIAGNOSTIC IMAGING WAITING LIST CLOCK START DATE) to record the date the waiting list started.</a:t>
            </a:r>
          </a:p>
          <a:p>
            <a:pPr marL="628650" lvl="1" indent="-171450">
              <a:buFont typeface="Arial" panose="020B0604020202020204" pitchFamily="34" charset="0"/>
              <a:buChar char="•"/>
            </a:pPr>
            <a:r>
              <a:rPr lang="en-GB" sz="1600" dirty="0"/>
              <a:t>A new data item (PLANNED DIAGNOSTIC DUE DATE) to record the date the planned activity was due.</a:t>
            </a:r>
          </a:p>
        </p:txBody>
      </p:sp>
    </p:spTree>
    <p:extLst>
      <p:ext uri="{BB962C8B-B14F-4D97-AF65-F5344CB8AC3E}">
        <p14:creationId xmlns:p14="http://schemas.microsoft.com/office/powerpoint/2010/main" val="361085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E68525-D595-E36C-511A-1DB96C5A296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B842FF0-0014-C240-BA50-00FE79125F07}"/>
              </a:ext>
            </a:extLst>
          </p:cNvPr>
          <p:cNvSpPr>
            <a:spLocks noGrp="1"/>
          </p:cNvSpPr>
          <p:nvPr>
            <p:ph type="title"/>
          </p:nvPr>
        </p:nvSpPr>
        <p:spPr/>
        <p:txBody>
          <a:bodyPr>
            <a:normAutofit/>
          </a:bodyPr>
          <a:lstStyle/>
          <a:p>
            <a:pPr>
              <a:spcAft>
                <a:spcPts val="600"/>
              </a:spcAft>
              <a:buClr>
                <a:schemeClr val="tx1"/>
              </a:buClr>
              <a:defRPr/>
            </a:pPr>
            <a:r>
              <a:rPr lang="en-GB" sz="3200" dirty="0"/>
              <a:t>Changes to DIDS for v2.0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9F1018B3-8A9C-205F-7086-654BA8657AC2}"/>
              </a:ext>
            </a:extLst>
          </p:cNvPr>
          <p:cNvSpPr txBox="1"/>
          <p:nvPr/>
        </p:nvSpPr>
        <p:spPr>
          <a:xfrm>
            <a:off x="431999" y="1425762"/>
            <a:ext cx="11617125" cy="4770537"/>
          </a:xfrm>
          <a:prstGeom prst="rect">
            <a:avLst/>
          </a:prstGeom>
          <a:noFill/>
          <a:ln>
            <a:noFill/>
          </a:ln>
        </p:spPr>
        <p:txBody>
          <a:bodyPr wrap="square">
            <a:spAutoFit/>
          </a:bodyPr>
          <a:lstStyle/>
          <a:p>
            <a:r>
              <a:rPr lang="en-GB" sz="1600" dirty="0"/>
              <a:t>Update out of date data items as highlighted by the NHS Data Model and Dictionary Service, to ensure alignment with other data sets and Data Dictionary editorial principles. These include renaming of data items, updates to descriptions and definitions, value lists and codes.</a:t>
            </a:r>
          </a:p>
          <a:p>
            <a:endParaRPr lang="en-GB" sz="1600" dirty="0"/>
          </a:p>
          <a:p>
            <a:r>
              <a:rPr lang="en-GB" sz="1600" dirty="0"/>
              <a:t>Transfer the submission mechanism from the current DIDS Portal to the National Data Integration Tenant (NDIT) (including subsequent processing).</a:t>
            </a:r>
          </a:p>
          <a:p>
            <a:endParaRPr lang="en-GB" sz="1600" dirty="0"/>
          </a:p>
          <a:p>
            <a:r>
              <a:rPr lang="en-GB" sz="1600" dirty="0"/>
              <a:t>Discontinue the interim “local codes mapping” service to enforce either a National Interim Clinical Imaging Procedure Codes (NICIP) or SNOMED CT code to be submitted.</a:t>
            </a:r>
          </a:p>
          <a:p>
            <a:endParaRPr lang="en-GB" sz="1600" dirty="0"/>
          </a:p>
          <a:p>
            <a:r>
              <a:rPr lang="en-GB" sz="1600" dirty="0"/>
              <a:t>Increase the timeliness of submissions and use of data by moving to a 3-month window to submit data with no exceptions (following the first 12 months of submissions which will have a 6-month window as standard, to support the sector in the implementation of the other changes).</a:t>
            </a:r>
          </a:p>
          <a:p>
            <a:endParaRPr lang="en-GB" sz="1600" dirty="0"/>
          </a:p>
          <a:p>
            <a:r>
              <a:rPr lang="en-GB" sz="1600" dirty="0"/>
              <a:t>Capturing all activity in DIDS v2.0 (rather than only the most complex where multiple activities take place as part of the same patient event).</a:t>
            </a:r>
          </a:p>
          <a:p>
            <a:endParaRPr lang="en-GB" sz="1600" dirty="0"/>
          </a:p>
          <a:p>
            <a:r>
              <a:rPr lang="en-GB" sz="1600" dirty="0"/>
              <a:t>Publication of a TOS (Technical Output Specification) and ETOS (Enhanced Technical Output Specification) documents in line with Data Design Service best practice.</a:t>
            </a:r>
          </a:p>
        </p:txBody>
      </p:sp>
    </p:spTree>
    <p:extLst>
      <p:ext uri="{BB962C8B-B14F-4D97-AF65-F5344CB8AC3E}">
        <p14:creationId xmlns:p14="http://schemas.microsoft.com/office/powerpoint/2010/main" val="1974042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5313E-9B47-3F00-1BF3-CAD87CE35EB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670AD66-4993-2675-B55B-63EA72440EC3}"/>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Information Standard Publication</a:t>
            </a:r>
          </a:p>
        </p:txBody>
      </p:sp>
      <p:sp>
        <p:nvSpPr>
          <p:cNvPr id="12" name="TextBox 11">
            <a:extLst>
              <a:ext uri="{FF2B5EF4-FFF2-40B4-BE49-F238E27FC236}">
                <a16:creationId xmlns:a16="http://schemas.microsoft.com/office/drawing/2014/main" id="{5FFF4B5A-97E3-4F73-85C6-4E2B3E142440}"/>
              </a:ext>
            </a:extLst>
          </p:cNvPr>
          <p:cNvSpPr txBox="1"/>
          <p:nvPr/>
        </p:nvSpPr>
        <p:spPr>
          <a:xfrm>
            <a:off x="432000" y="1425762"/>
            <a:ext cx="10400082" cy="2915991"/>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DIDS v2.0 was published 23/10/2025</a:t>
            </a:r>
          </a:p>
          <a:p>
            <a:pPr>
              <a:lnSpc>
                <a:spcPct val="107000"/>
              </a:lnSpc>
              <a:spcAft>
                <a:spcPts val="800"/>
              </a:spcAft>
            </a:pPr>
            <a:r>
              <a:rPr lang="en-GB" dirty="0">
                <a:hlinkClick r:id="rId3"/>
              </a:rPr>
              <a:t>DAPB1577: Diagnostic Imaging Data Set - NHS England Digital</a:t>
            </a:r>
            <a:endParaRPr lang="en-GB" dirty="0">
              <a:latin typeface="Arial" panose="020B0604020202020204" pitchFamily="34" charset="0"/>
            </a:endParaRPr>
          </a:p>
          <a:p>
            <a:r>
              <a:rPr lang="en-GB" dirty="0">
                <a:latin typeface="Arial" panose="020B0604020202020204" pitchFamily="34" charset="0"/>
              </a:rPr>
              <a:t>At the above link you’ll find the:</a:t>
            </a:r>
          </a:p>
          <a:p>
            <a:endParaRPr lang="en-GB" dirty="0">
              <a:latin typeface="Arial" panose="020B0604020202020204" pitchFamily="34" charset="0"/>
            </a:endParaRP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Technical Output Specification (TOS)</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Change Specification</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Requirements Specification</a:t>
            </a:r>
          </a:p>
          <a:p>
            <a:pPr marL="742950" lvl="1" indent="-285750">
              <a:lnSpc>
                <a:spcPct val="107000"/>
              </a:lnSpc>
              <a:spcAft>
                <a:spcPts val="800"/>
              </a:spcAft>
              <a:buFont typeface="Arial" panose="020B0604020202020204" pitchFamily="34" charset="0"/>
              <a:buChar char="•"/>
            </a:pPr>
            <a:r>
              <a:rPr lang="en-GB" dirty="0">
                <a:latin typeface="Arial" panose="020B0604020202020204" pitchFamily="34" charset="0"/>
              </a:rPr>
              <a:t>Implementation Guidance</a:t>
            </a:r>
          </a:p>
        </p:txBody>
      </p:sp>
    </p:spTree>
    <p:extLst>
      <p:ext uri="{BB962C8B-B14F-4D97-AF65-F5344CB8AC3E}">
        <p14:creationId xmlns:p14="http://schemas.microsoft.com/office/powerpoint/2010/main" val="1032951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6859cdcd46bb58034f627aa10845c3ad">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0a9adf4a7116d078c2ad1590f89bb4b4"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Props1.xml><?xml version="1.0" encoding="utf-8"?>
<ds:datastoreItem xmlns:ds="http://schemas.openxmlformats.org/officeDocument/2006/customXml" ds:itemID="{417F603C-2891-468B-BDB2-CF82B7FE8D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A12B3C52-C4E5-4003-8240-632FDE102EAB}">
  <ds:schemaRefs>
    <ds:schemaRef ds:uri="http://schemas.microsoft.com/office/2006/documentManagement/types"/>
    <ds:schemaRef ds:uri="http://www.w3.org/XML/1998/namespace"/>
    <ds:schemaRef ds:uri="http://purl.org/dc/elements/1.1/"/>
    <ds:schemaRef ds:uri="520f4a20-4746-48ff-b34c-a63b28e1f7b7"/>
    <ds:schemaRef ds:uri="http://schemas.microsoft.com/sharepoint/v3"/>
    <ds:schemaRef ds:uri="http://purl.org/dc/dcmitype/"/>
    <ds:schemaRef ds:uri="http://purl.org/dc/terms/"/>
    <ds:schemaRef ds:uri="http://schemas.microsoft.com/office/2006/metadata/properties"/>
    <ds:schemaRef ds:uri="http://schemas.microsoft.com/office/infopath/2007/PartnerControls"/>
    <ds:schemaRef ds:uri="http://schemas.openxmlformats.org/package/2006/metadata/core-properties"/>
    <ds:schemaRef ds:uri="ee8f4621-373f-452a-bc28-6047e1581cf9"/>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2348</TotalTime>
  <Words>2219</Words>
  <Application>Microsoft Office PowerPoint</Application>
  <PresentationFormat>Widescreen</PresentationFormat>
  <Paragraphs>286</Paragraphs>
  <Slides>28</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NHSD-Refresh-Theme-NOV1120B</vt:lpstr>
      <vt:lpstr>Diagnostic Imaging Data Set (DIDS) v2.0</vt:lpstr>
      <vt:lpstr>Housekeeping</vt:lpstr>
      <vt:lpstr>Webinars</vt:lpstr>
      <vt:lpstr>DIDS v2.0 – Development Overview</vt:lpstr>
      <vt:lpstr>Changes to DIDS for v2.0 </vt:lpstr>
      <vt:lpstr>Changes to DIDS for v2.0 </vt:lpstr>
      <vt:lpstr>Changes to DIDS for v2.0</vt:lpstr>
      <vt:lpstr>Changes to DIDS for v2.0 </vt:lpstr>
      <vt:lpstr>Information Standard Publication</vt:lpstr>
      <vt:lpstr>Further Documentation</vt:lpstr>
      <vt:lpstr>Further Documentation</vt:lpstr>
      <vt:lpstr>Further Documentation</vt:lpstr>
      <vt:lpstr>TOS v ETOS</vt:lpstr>
      <vt:lpstr>Key Timelines</vt:lpstr>
      <vt:lpstr>DIDS v2.0 Activity Cut-Over Dates</vt:lpstr>
      <vt:lpstr>Submission Documentation</vt:lpstr>
      <vt:lpstr>Recommended actions to take now</vt:lpstr>
      <vt:lpstr>National Data Submission Portal (NDSP) &amp;  National Data Integration Tenant (NDIT)</vt:lpstr>
      <vt:lpstr>PowerPoint Presentation</vt:lpstr>
      <vt:lpstr>National Data Integration Tenant (NDIT)</vt:lpstr>
      <vt:lpstr>What will the National Data Submission Portal (NDSP) be? </vt:lpstr>
      <vt:lpstr>Principles </vt:lpstr>
      <vt:lpstr>NDSP for DIDS v2.0 Roadmap </vt:lpstr>
      <vt:lpstr>PowerPoint Presentation</vt:lpstr>
      <vt:lpstr>PowerPoint Presentation</vt:lpstr>
      <vt:lpstr>Help shape the NDIT platform</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TURNER, Chris (NHS ENGLAND)</cp:lastModifiedBy>
  <cp:revision>5</cp:revision>
  <dcterms:created xsi:type="dcterms:W3CDTF">2020-11-30T10:49:03Z</dcterms:created>
  <dcterms:modified xsi:type="dcterms:W3CDTF">2025-11-05T11:02:41Z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