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3.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4.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5.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6.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19.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20.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23.xml" ContentType="application/vnd.openxmlformats-officedocument.presentationml.notesSlid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24.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notesSlides/notesSlide25.xml" ContentType="application/vnd.openxmlformats-officedocument.presentationml.notesSlid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notesSlides/notesSlide26.xml" ContentType="application/vnd.openxmlformats-officedocument.presentationml.notesSl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notesSlides/notesSlide27.xml" ContentType="application/vnd.openxmlformats-officedocument.presentationml.notesSlid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notesSlides/notesSlide28.xml" ContentType="application/vnd.openxmlformats-officedocument.presentationml.notesSl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29.xml" ContentType="application/vnd.openxmlformats-officedocument.presentationml.notesSl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30.xml" ContentType="application/vnd.openxmlformats-officedocument.presentationml.notesSlid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 id="2147483835" r:id="rId5"/>
  </p:sldMasterIdLst>
  <p:notesMasterIdLst>
    <p:notesMasterId r:id="rId43"/>
  </p:notesMasterIdLst>
  <p:sldIdLst>
    <p:sldId id="1923" r:id="rId6"/>
    <p:sldId id="2145707299" r:id="rId7"/>
    <p:sldId id="2145707344" r:id="rId8"/>
    <p:sldId id="2145707345" r:id="rId9"/>
    <p:sldId id="2145707265" r:id="rId10"/>
    <p:sldId id="2145707268" r:id="rId11"/>
    <p:sldId id="2145707301" r:id="rId12"/>
    <p:sldId id="2145707303" r:id="rId13"/>
    <p:sldId id="2145707307" r:id="rId14"/>
    <p:sldId id="2145707266" r:id="rId15"/>
    <p:sldId id="2145707267" r:id="rId16"/>
    <p:sldId id="2145707271" r:id="rId17"/>
    <p:sldId id="2145707308" r:id="rId18"/>
    <p:sldId id="2145707309" r:id="rId19"/>
    <p:sldId id="2145707310" r:id="rId20"/>
    <p:sldId id="2145707311" r:id="rId21"/>
    <p:sldId id="2145707312" r:id="rId22"/>
    <p:sldId id="2145707318" r:id="rId23"/>
    <p:sldId id="2145707313" r:id="rId24"/>
    <p:sldId id="2145707314" r:id="rId25"/>
    <p:sldId id="2145707315" r:id="rId26"/>
    <p:sldId id="2145707316" r:id="rId27"/>
    <p:sldId id="2145707317" r:id="rId28"/>
    <p:sldId id="2145707329" r:id="rId29"/>
    <p:sldId id="2145707319" r:id="rId30"/>
    <p:sldId id="2145707320" r:id="rId31"/>
    <p:sldId id="2145707321" r:id="rId32"/>
    <p:sldId id="2145707322" r:id="rId33"/>
    <p:sldId id="2145707323" r:id="rId34"/>
    <p:sldId id="2145707324" r:id="rId35"/>
    <p:sldId id="2145707325" r:id="rId36"/>
    <p:sldId id="2145707326" r:id="rId37"/>
    <p:sldId id="2145707327" r:id="rId38"/>
    <p:sldId id="2145707328" r:id="rId39"/>
    <p:sldId id="2145707272" r:id="rId40"/>
    <p:sldId id="2145707330" r:id="rId41"/>
    <p:sldId id="2145707264"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33" userDrawn="1">
          <p15:clr>
            <a:srgbClr val="A4A3A4"/>
          </p15:clr>
        </p15:guide>
        <p15:guide id="2" pos="699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59958B-6C16-6280-C54C-C0FCA54B7C55}" name="Ammar Mesari" initials="AM" userId="S::AMME4@hscic.gov.uk::580a793d-ae61-465c-ada5-a11f46889184" providerId="AD"/>
  <p188:author id="{C41399A6-14DD-160D-F3E4-03A398D629A6}" name="Gemma Haddock" initials="GH" userId="S::gemma@researchworks.co.uk::38eb4fd6-8ad7-4847-bfb8-192583d03fa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9EA8"/>
    <a:srgbClr val="000000"/>
    <a:srgbClr val="FAE000"/>
    <a:srgbClr val="FAFAFA"/>
    <a:srgbClr val="E9EDEE"/>
    <a:srgbClr val="0356B5"/>
    <a:srgbClr val="02257A"/>
    <a:srgbClr val="CCDFF0"/>
    <a:srgbClr val="BFD5ED"/>
    <a:srgbClr val="EDC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934" autoAdjust="0"/>
    <p:restoredTop sz="83135" autoAdjust="0"/>
  </p:normalViewPr>
  <p:slideViewPr>
    <p:cSldViewPr snapToGrid="0">
      <p:cViewPr varScale="1">
        <p:scale>
          <a:sx n="82" d="100"/>
          <a:sy n="82" d="100"/>
        </p:scale>
        <p:origin x="44" y="72"/>
      </p:cViewPr>
      <p:guideLst>
        <p:guide orient="horz" pos="4133"/>
        <p:guide pos="6992"/>
      </p:guideLst>
    </p:cSldViewPr>
  </p:slideViewPr>
  <p:outlineViewPr>
    <p:cViewPr>
      <p:scale>
        <a:sx n="33" d="100"/>
        <a:sy n="33" d="100"/>
      </p:scale>
      <p:origin x="0" y="-16429"/>
    </p:cViewPr>
  </p:outlineViewPr>
  <p:notesTextViewPr>
    <p:cViewPr>
      <p:scale>
        <a:sx n="1" d="1"/>
        <a:sy n="1" d="1"/>
      </p:scale>
      <p:origin x="0" y="0"/>
    </p:cViewPr>
  </p:notesTextViewPr>
  <p:sorterViewPr>
    <p:cViewPr varScale="1">
      <p:scale>
        <a:sx n="1" d="1"/>
        <a:sy n="1" d="1"/>
      </p:scale>
      <p:origin x="0" y="-8275"/>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iver Gara" userId="6fce7459-abd2-474a-9e15-2c8a36654241" providerId="ADAL" clId="{02941806-CB57-41D6-88C0-61B6B17D2A09}"/>
    <pc:docChg chg="undo custSel modSld">
      <pc:chgData name="Oliver Gara" userId="6fce7459-abd2-474a-9e15-2c8a36654241" providerId="ADAL" clId="{02941806-CB57-41D6-88C0-61B6B17D2A09}" dt="2022-07-11T10:37:59.099" v="64" actId="1076"/>
      <pc:docMkLst>
        <pc:docMk/>
      </pc:docMkLst>
      <pc:sldChg chg="modSp mod">
        <pc:chgData name="Oliver Gara" userId="6fce7459-abd2-474a-9e15-2c8a36654241" providerId="ADAL" clId="{02941806-CB57-41D6-88C0-61B6B17D2A09}" dt="2022-07-11T10:37:59.099" v="64" actId="1076"/>
        <pc:sldMkLst>
          <pc:docMk/>
          <pc:sldMk cId="3575701625" sldId="2145707327"/>
        </pc:sldMkLst>
        <pc:spChg chg="mod">
          <ac:chgData name="Oliver Gara" userId="6fce7459-abd2-474a-9e15-2c8a36654241" providerId="ADAL" clId="{02941806-CB57-41D6-88C0-61B6B17D2A09}" dt="2022-07-11T10:37:59.099" v="64" actId="1076"/>
          <ac:spMkLst>
            <pc:docMk/>
            <pc:sldMk cId="3575701625" sldId="2145707327"/>
            <ac:spMk id="7" creationId="{4297B3E4-0260-224E-B0D8-BA4EF1BDDE4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GB" sz="1600" b="1" dirty="0"/>
              <a:t>Self-reported</a:t>
            </a:r>
            <a:r>
              <a:rPr lang="en-GB" sz="1600" b="1" baseline="0" dirty="0"/>
              <a:t> a</a:t>
            </a:r>
            <a:r>
              <a:rPr lang="en-GB" sz="1600" b="1" dirty="0"/>
              <a:t>wareness of GPDPR</a:t>
            </a: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2868984198512291"/>
          <c:w val="0.94540154737570559"/>
          <c:h val="0.4029537153694811"/>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Yes</c:v>
                </c:pt>
                <c:pt idx="1">
                  <c:v>No</c:v>
                </c:pt>
                <c:pt idx="2">
                  <c:v>Don't know</c:v>
                </c:pt>
              </c:strCache>
            </c:strRef>
          </c:cat>
          <c:val>
            <c:numRef>
              <c:f>Sheet1!$B$2:$B$4</c:f>
              <c:numCache>
                <c:formatCode>0%</c:formatCode>
                <c:ptCount val="3"/>
                <c:pt idx="0">
                  <c:v>0.52</c:v>
                </c:pt>
                <c:pt idx="1">
                  <c:v>0.42</c:v>
                </c:pt>
                <c:pt idx="2">
                  <c:v>0.05</c:v>
                </c:pt>
              </c:numCache>
            </c:numRef>
          </c:val>
          <c:extLst>
            <c:ext xmlns:c16="http://schemas.microsoft.com/office/drawing/2014/chart" uri="{C3380CC4-5D6E-409C-BE32-E72D297353CC}">
              <c16:uniqueId val="{00000000-CE3B-42F6-9F14-EB22D88EFFEC}"/>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Yes</c:v>
                </c:pt>
                <c:pt idx="1">
                  <c:v>No</c:v>
                </c:pt>
                <c:pt idx="2">
                  <c:v>Don't know</c:v>
                </c:pt>
              </c:strCache>
            </c:strRef>
          </c:cat>
          <c:val>
            <c:numRef>
              <c:f>Sheet1!$C$2:$C$4</c:f>
              <c:numCache>
                <c:formatCode>0%</c:formatCode>
                <c:ptCount val="3"/>
                <c:pt idx="0">
                  <c:v>0.32</c:v>
                </c:pt>
                <c:pt idx="1">
                  <c:v>0.62</c:v>
                </c:pt>
                <c:pt idx="2">
                  <c:v>0.04</c:v>
                </c:pt>
              </c:numCache>
            </c:numRef>
          </c:val>
          <c:extLst>
            <c:ext xmlns:c16="http://schemas.microsoft.com/office/drawing/2014/chart" uri="{C3380CC4-5D6E-409C-BE32-E72D297353CC}">
              <c16:uniqueId val="{00000001-CE3B-42F6-9F14-EB22D88EFFEC}"/>
            </c:ext>
          </c:extLst>
        </c:ser>
        <c:ser>
          <c:idx val="2"/>
          <c:order val="2"/>
          <c:tx>
            <c:strRef>
              <c:f>Sheet1!$D$1</c:f>
              <c:strCache>
                <c:ptCount val="1"/>
                <c:pt idx="0">
                  <c:v>Offline sample</c:v>
                </c:pt>
              </c:strCache>
            </c:strRef>
          </c:tx>
          <c:spPr>
            <a:solidFill>
              <a:schemeClr val="tx1">
                <a:lumMod val="25000"/>
                <a:lumOff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Yes</c:v>
                </c:pt>
                <c:pt idx="1">
                  <c:v>No</c:v>
                </c:pt>
                <c:pt idx="2">
                  <c:v>Don't know</c:v>
                </c:pt>
              </c:strCache>
            </c:strRef>
          </c:cat>
          <c:val>
            <c:numRef>
              <c:f>Sheet1!$D$2:$D$4</c:f>
              <c:numCache>
                <c:formatCode>0%</c:formatCode>
                <c:ptCount val="3"/>
                <c:pt idx="0">
                  <c:v>0.14000000000000001</c:v>
                </c:pt>
                <c:pt idx="1">
                  <c:v>0.8</c:v>
                </c:pt>
                <c:pt idx="2">
                  <c:v>0.06</c:v>
                </c:pt>
              </c:numCache>
            </c:numRef>
          </c:val>
          <c:extLst>
            <c:ext xmlns:c16="http://schemas.microsoft.com/office/drawing/2014/chart" uri="{C3380CC4-5D6E-409C-BE32-E72D297353CC}">
              <c16:uniqueId val="{00000002-CE3B-42F6-9F14-EB22D88EFFEC}"/>
            </c:ext>
          </c:extLst>
        </c:ser>
        <c:dLbls>
          <c:showLegendKey val="0"/>
          <c:showVal val="0"/>
          <c:showCatName val="0"/>
          <c:showSerName val="0"/>
          <c:showPercent val="0"/>
          <c:showBubbleSize val="0"/>
        </c:dLbls>
        <c:gapWidth val="121"/>
        <c:overlap val="-27"/>
        <c:axId val="804475200"/>
        <c:axId val="804475616"/>
      </c:barChart>
      <c:catAx>
        <c:axId val="80447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4475616"/>
        <c:crosses val="autoZero"/>
        <c:auto val="1"/>
        <c:lblAlgn val="ctr"/>
        <c:lblOffset val="100"/>
        <c:noMultiLvlLbl val="0"/>
      </c:catAx>
      <c:valAx>
        <c:axId val="804475616"/>
        <c:scaling>
          <c:orientation val="minMax"/>
        </c:scaling>
        <c:delete val="1"/>
        <c:axPos val="l"/>
        <c:numFmt formatCode="0%" sourceLinked="1"/>
        <c:majorTickMark val="none"/>
        <c:minorTickMark val="none"/>
        <c:tickLblPos val="nextTo"/>
        <c:crossAx val="804475200"/>
        <c:crosses val="autoZero"/>
        <c:crossBetween val="between"/>
      </c:valAx>
      <c:spPr>
        <a:noFill/>
        <a:ln>
          <a:noFill/>
        </a:ln>
        <a:effectLst/>
      </c:spPr>
    </c:plotArea>
    <c:legend>
      <c:legendPos val="b"/>
      <c:layout>
        <c:manualLayout>
          <c:xMode val="edge"/>
          <c:yMode val="edge"/>
          <c:x val="1.9410158836391511E-3"/>
          <c:y val="0.90459623024998004"/>
          <c:w val="0.9"/>
          <c:h val="9.54039044858243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Trust</a:t>
            </a:r>
            <a:r>
              <a:rPr lang="en-US" sz="1600" b="1" baseline="0"/>
              <a:t> in </a:t>
            </a:r>
            <a:r>
              <a:rPr lang="en-US" sz="1600" b="1" baseline="0" err="1"/>
              <a:t>organisations</a:t>
            </a:r>
            <a:r>
              <a:rPr lang="en-US" sz="1600" b="1" baseline="0"/>
              <a:t> accessing patient data</a:t>
            </a:r>
            <a:endParaRPr lang="en-US" sz="1600" b="1"/>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6399716670911034E-2"/>
          <c:y val="0.13275879294250686"/>
          <c:w val="0.97713167399777157"/>
          <c:h val="0.40877583315207672"/>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The NHS</c:v>
                </c:pt>
                <c:pt idx="1">
                  <c:v>My GP surgery</c:v>
                </c:pt>
                <c:pt idx="2">
                  <c:v>NHS England</c:v>
                </c:pt>
                <c:pt idx="3">
                  <c:v>My local hospital</c:v>
                </c:pt>
                <c:pt idx="4">
                  <c:v>NHS Digital</c:v>
                </c:pt>
                <c:pt idx="5">
                  <c:v>Medical research charities e.g. (e.g. Cancer Research UK, MS Society etc.)</c:v>
                </c:pt>
                <c:pt idx="6">
                  <c:v>An academic research organisation e.g. university</c:v>
                </c:pt>
                <c:pt idx="7">
                  <c:v>Central Government</c:v>
                </c:pt>
                <c:pt idx="8">
                  <c:v>An adult social care provider</c:v>
                </c:pt>
                <c:pt idx="9">
                  <c:v>A pharmaceutical company</c:v>
                </c:pt>
                <c:pt idx="10">
                  <c:v>Health system suppliers – those who provide computer systems to healthcare</c:v>
                </c:pt>
                <c:pt idx="11">
                  <c:v>Local Government</c:v>
                </c:pt>
                <c:pt idx="12">
                  <c:v>A data analytics (a company that analyses data)</c:v>
                </c:pt>
                <c:pt idx="13">
                  <c:v>None of the above</c:v>
                </c:pt>
              </c:strCache>
            </c:strRef>
          </c:cat>
          <c:val>
            <c:numRef>
              <c:f>Sheet1!$B$2:$B$15</c:f>
              <c:numCache>
                <c:formatCode>0%</c:formatCode>
                <c:ptCount val="14"/>
                <c:pt idx="0">
                  <c:v>0.6</c:v>
                </c:pt>
                <c:pt idx="1">
                  <c:v>0.6</c:v>
                </c:pt>
                <c:pt idx="2">
                  <c:v>0.54</c:v>
                </c:pt>
                <c:pt idx="3">
                  <c:v>0.47</c:v>
                </c:pt>
                <c:pt idx="4">
                  <c:v>0.35</c:v>
                </c:pt>
                <c:pt idx="5">
                  <c:v>0.34</c:v>
                </c:pt>
                <c:pt idx="6">
                  <c:v>0.23</c:v>
                </c:pt>
                <c:pt idx="7">
                  <c:v>0.17</c:v>
                </c:pt>
                <c:pt idx="8">
                  <c:v>0.16</c:v>
                </c:pt>
                <c:pt idx="9">
                  <c:v>0.16</c:v>
                </c:pt>
                <c:pt idx="10">
                  <c:v>0.15</c:v>
                </c:pt>
                <c:pt idx="11">
                  <c:v>0.14000000000000001</c:v>
                </c:pt>
                <c:pt idx="12">
                  <c:v>0.13</c:v>
                </c:pt>
                <c:pt idx="13">
                  <c:v>0.11</c:v>
                </c:pt>
              </c:numCache>
            </c:numRef>
          </c:val>
          <c:extLst>
            <c:ext xmlns:c16="http://schemas.microsoft.com/office/drawing/2014/chart" uri="{C3380CC4-5D6E-409C-BE32-E72D297353CC}">
              <c16:uniqueId val="{00000000-2DC1-457A-BAD4-96AB97F0437A}"/>
            </c:ext>
          </c:extLst>
        </c:ser>
        <c:dLbls>
          <c:showLegendKey val="0"/>
          <c:showVal val="0"/>
          <c:showCatName val="0"/>
          <c:showSerName val="0"/>
          <c:showPercent val="0"/>
          <c:showBubbleSize val="0"/>
        </c:dLbls>
        <c:gapWidth val="50"/>
        <c:overlap val="-27"/>
        <c:axId val="1146820015"/>
        <c:axId val="1146794223"/>
      </c:barChart>
      <c:catAx>
        <c:axId val="11468200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46794223"/>
        <c:crosses val="autoZero"/>
        <c:auto val="1"/>
        <c:lblAlgn val="ctr"/>
        <c:lblOffset val="100"/>
        <c:noMultiLvlLbl val="0"/>
      </c:catAx>
      <c:valAx>
        <c:axId val="1146794223"/>
        <c:scaling>
          <c:orientation val="minMax"/>
        </c:scaling>
        <c:delete val="1"/>
        <c:axPos val="l"/>
        <c:numFmt formatCode="0%" sourceLinked="1"/>
        <c:majorTickMark val="none"/>
        <c:minorTickMark val="none"/>
        <c:tickLblPos val="nextTo"/>
        <c:crossAx val="1146820015"/>
        <c:crosses val="autoZero"/>
        <c:crossBetween val="between"/>
      </c:valAx>
      <c:spPr>
        <a:noFill/>
        <a:ln>
          <a:noFill/>
        </a:ln>
        <a:effectLst/>
      </c:spPr>
    </c:plotArea>
    <c:legend>
      <c:legendPos val="b"/>
      <c:layout>
        <c:manualLayout>
          <c:xMode val="edge"/>
          <c:yMode val="edge"/>
          <c:x val="0.59805593940431312"/>
          <c:y val="0.9162085343149412"/>
          <c:w val="0.39373391836058774"/>
          <c:h val="6.650516452066991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Support</a:t>
            </a:r>
            <a:r>
              <a:rPr lang="en-GB" sz="1600" b="1" baseline="0"/>
              <a:t> for different u</a:t>
            </a:r>
            <a:r>
              <a:rPr lang="en-GB" sz="1600" b="1"/>
              <a:t>ses</a:t>
            </a:r>
            <a:r>
              <a:rPr lang="en-GB" sz="1600" b="1" baseline="0"/>
              <a:t> of patient data</a:t>
            </a:r>
            <a:endParaRPr lang="en-GB" sz="1600" b="1"/>
          </a:p>
        </c:rich>
      </c:tx>
      <c:layout>
        <c:manualLayout>
          <c:xMode val="edge"/>
          <c:yMode val="edge"/>
          <c:x val="0.17171731706327262"/>
          <c:y val="1.4643101496524973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620977231125642"/>
          <c:y val="0.13395693729039898"/>
          <c:w val="0.31381759427019507"/>
          <c:h val="0.78029744215689945"/>
        </c:manualLayout>
      </c:layout>
      <c:barChart>
        <c:barDir val="bar"/>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None of the above</c:v>
                </c:pt>
                <c:pt idx="1">
                  <c:v>To evaluate policy for example comparing cancer survival rates.</c:v>
                </c:pt>
                <c:pt idx="2">
                  <c:v>To help support patient safety for example monitoring the safety of the whooping cough vaccine during pregnancy.</c:v>
                </c:pt>
                <c:pt idx="3">
                  <c:v>To support treatment and prevention for example testing a treatment for lung disease.</c:v>
                </c:pt>
                <c:pt idx="4">
                  <c:v>To better understand a disease or health condition for example exploring why diabetes rates vary between ethnic groups.</c:v>
                </c:pt>
                <c:pt idx="5">
                  <c:v>To plan NHS services for example finding out how many people have arthritis in an area to plan care.</c:v>
                </c:pt>
                <c:pt idx="6">
                  <c:v>To support diagnosis for example finding new ways to identify early warning signs of dementia.</c:v>
                </c:pt>
              </c:strCache>
            </c:strRef>
          </c:cat>
          <c:val>
            <c:numRef>
              <c:f>Sheet1!$B$2:$B$8</c:f>
              <c:numCache>
                <c:formatCode>0%</c:formatCode>
                <c:ptCount val="7"/>
                <c:pt idx="0">
                  <c:v>0.12</c:v>
                </c:pt>
                <c:pt idx="1">
                  <c:v>0.53</c:v>
                </c:pt>
                <c:pt idx="2">
                  <c:v>0.56000000000000005</c:v>
                </c:pt>
                <c:pt idx="3">
                  <c:v>0.59</c:v>
                </c:pt>
                <c:pt idx="4">
                  <c:v>0.6</c:v>
                </c:pt>
                <c:pt idx="5">
                  <c:v>0.6</c:v>
                </c:pt>
                <c:pt idx="6">
                  <c:v>0.6</c:v>
                </c:pt>
              </c:numCache>
            </c:numRef>
          </c:val>
          <c:extLst>
            <c:ext xmlns:c16="http://schemas.microsoft.com/office/drawing/2014/chart" uri="{C3380CC4-5D6E-409C-BE32-E72D297353CC}">
              <c16:uniqueId val="{00000000-01C7-422B-AA06-B8C9F22B4A89}"/>
            </c:ext>
          </c:extLst>
        </c:ser>
        <c:dLbls>
          <c:showLegendKey val="0"/>
          <c:showVal val="0"/>
          <c:showCatName val="0"/>
          <c:showSerName val="0"/>
          <c:showPercent val="0"/>
          <c:showBubbleSize val="0"/>
        </c:dLbls>
        <c:gapWidth val="70"/>
        <c:axId val="1250512335"/>
        <c:axId val="1250517327"/>
      </c:barChart>
      <c:catAx>
        <c:axId val="12505123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50517327"/>
        <c:crosses val="autoZero"/>
        <c:auto val="1"/>
        <c:lblAlgn val="ctr"/>
        <c:lblOffset val="100"/>
        <c:noMultiLvlLbl val="0"/>
      </c:catAx>
      <c:valAx>
        <c:axId val="1250517327"/>
        <c:scaling>
          <c:orientation val="minMax"/>
        </c:scaling>
        <c:delete val="1"/>
        <c:axPos val="b"/>
        <c:numFmt formatCode="0%" sourceLinked="1"/>
        <c:majorTickMark val="none"/>
        <c:minorTickMark val="none"/>
        <c:tickLblPos val="nextTo"/>
        <c:crossAx val="1250512335"/>
        <c:crosses val="autoZero"/>
        <c:crossBetween val="between"/>
      </c:valAx>
      <c:spPr>
        <a:noFill/>
        <a:ln>
          <a:noFill/>
        </a:ln>
        <a:effectLst/>
      </c:spPr>
    </c:plotArea>
    <c:legend>
      <c:legendPos val="b"/>
      <c:layout>
        <c:manualLayout>
          <c:xMode val="edge"/>
          <c:yMode val="edge"/>
          <c:x val="0.14501217246784995"/>
          <c:y val="0.93487809214454098"/>
          <c:w val="0.46290824337326614"/>
          <c:h val="5.633604695754398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Benefits</a:t>
            </a:r>
            <a:r>
              <a:rPr lang="en-GB" sz="1600" b="1" baseline="0"/>
              <a:t> of GPDPR</a:t>
            </a:r>
            <a:endParaRPr lang="en-GB" sz="1600" b="1"/>
          </a:p>
        </c:rich>
      </c:tx>
      <c:layout>
        <c:manualLayout>
          <c:xMode val="edge"/>
          <c:yMode val="edge"/>
          <c:x val="0.35446096973971508"/>
          <c:y val="2.3428962394439957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6352535227924951"/>
          <c:y val="0.136885557589704"/>
          <c:w val="0.50655504045238042"/>
          <c:h val="0.7802974421568994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None of the above</c:v>
                </c:pt>
                <c:pt idx="1">
                  <c:v>Enable research into the long-term impact of coronavirus on the population</c:v>
                </c:pt>
                <c:pt idx="2">
                  <c:v>Allow researchers to analyse healthcare inequalities</c:v>
                </c:pt>
                <c:pt idx="3">
                  <c:v>Enable working with trusted NHS partners to research treatment options</c:v>
                </c:pt>
                <c:pt idx="4">
                  <c:v>Enable an understanding of the long-term effects of medication</c:v>
                </c:pt>
                <c:pt idx="5">
                  <c:v>Allow better response to public health issues, like COVID-19 vaccines and guidance planning</c:v>
                </c:pt>
                <c:pt idx="6">
                  <c:v>Enable better health and care planning to improve patient outcomes</c:v>
                </c:pt>
                <c:pt idx="7">
                  <c:v>Enable research and development of cures and treatments for serious illnesses</c:v>
                </c:pt>
                <c:pt idx="8">
                  <c:v>Improve your local NHS services</c:v>
                </c:pt>
              </c:strCache>
            </c:strRef>
          </c:cat>
          <c:val>
            <c:numRef>
              <c:f>Sheet1!$B$2:$B$10</c:f>
              <c:numCache>
                <c:formatCode>0%</c:formatCode>
                <c:ptCount val="9"/>
                <c:pt idx="0">
                  <c:v>0.11</c:v>
                </c:pt>
                <c:pt idx="1">
                  <c:v>0.12</c:v>
                </c:pt>
                <c:pt idx="2">
                  <c:v>0.13</c:v>
                </c:pt>
                <c:pt idx="3">
                  <c:v>0.15</c:v>
                </c:pt>
                <c:pt idx="4">
                  <c:v>0.2</c:v>
                </c:pt>
                <c:pt idx="5">
                  <c:v>0.31</c:v>
                </c:pt>
                <c:pt idx="6">
                  <c:v>0.45</c:v>
                </c:pt>
                <c:pt idx="7">
                  <c:v>0.43</c:v>
                </c:pt>
                <c:pt idx="8">
                  <c:v>0.55000000000000004</c:v>
                </c:pt>
              </c:numCache>
            </c:numRef>
          </c:val>
          <c:extLst>
            <c:ext xmlns:c16="http://schemas.microsoft.com/office/drawing/2014/chart" uri="{C3380CC4-5D6E-409C-BE32-E72D297353CC}">
              <c16:uniqueId val="{00000000-49C6-4B87-8627-B0090F63D32D}"/>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None of the above</c:v>
                </c:pt>
                <c:pt idx="1">
                  <c:v>Enable research into the long-term impact of coronavirus on the population</c:v>
                </c:pt>
                <c:pt idx="2">
                  <c:v>Allow researchers to analyse healthcare inequalities</c:v>
                </c:pt>
                <c:pt idx="3">
                  <c:v>Enable working with trusted NHS partners to research treatment options</c:v>
                </c:pt>
                <c:pt idx="4">
                  <c:v>Enable an understanding of the long-term effects of medication</c:v>
                </c:pt>
                <c:pt idx="5">
                  <c:v>Allow better response to public health issues, like COVID-19 vaccines and guidance planning</c:v>
                </c:pt>
                <c:pt idx="6">
                  <c:v>Enable better health and care planning to improve patient outcomes</c:v>
                </c:pt>
                <c:pt idx="7">
                  <c:v>Enable research and development of cures and treatments for serious illnesses</c:v>
                </c:pt>
                <c:pt idx="8">
                  <c:v>Improve your local NHS services</c:v>
                </c:pt>
              </c:strCache>
            </c:strRef>
          </c:cat>
          <c:val>
            <c:numRef>
              <c:f>Sheet1!$C$2:$C$10</c:f>
              <c:numCache>
                <c:formatCode>0%</c:formatCode>
                <c:ptCount val="9"/>
                <c:pt idx="0">
                  <c:v>0.12</c:v>
                </c:pt>
                <c:pt idx="1">
                  <c:v>0.14000000000000001</c:v>
                </c:pt>
                <c:pt idx="2">
                  <c:v>0.14000000000000001</c:v>
                </c:pt>
                <c:pt idx="3">
                  <c:v>0.21</c:v>
                </c:pt>
                <c:pt idx="4">
                  <c:v>0.24</c:v>
                </c:pt>
                <c:pt idx="5">
                  <c:v>0.28999999999999998</c:v>
                </c:pt>
                <c:pt idx="6">
                  <c:v>0.38</c:v>
                </c:pt>
                <c:pt idx="7">
                  <c:v>0.4</c:v>
                </c:pt>
                <c:pt idx="8">
                  <c:v>0.49</c:v>
                </c:pt>
              </c:numCache>
            </c:numRef>
          </c:val>
          <c:extLst>
            <c:ext xmlns:c16="http://schemas.microsoft.com/office/drawing/2014/chart" uri="{C3380CC4-5D6E-409C-BE32-E72D297353CC}">
              <c16:uniqueId val="{00000001-49C6-4B87-8627-B0090F63D32D}"/>
            </c:ext>
          </c:extLst>
        </c:ser>
        <c:dLbls>
          <c:showLegendKey val="0"/>
          <c:showVal val="0"/>
          <c:showCatName val="0"/>
          <c:showSerName val="0"/>
          <c:showPercent val="0"/>
          <c:showBubbleSize val="0"/>
        </c:dLbls>
        <c:gapWidth val="77"/>
        <c:axId val="1250512335"/>
        <c:axId val="1250517327"/>
      </c:barChart>
      <c:catAx>
        <c:axId val="12505123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50517327"/>
        <c:crosses val="autoZero"/>
        <c:auto val="1"/>
        <c:lblAlgn val="ctr"/>
        <c:lblOffset val="100"/>
        <c:noMultiLvlLbl val="0"/>
      </c:catAx>
      <c:valAx>
        <c:axId val="1250517327"/>
        <c:scaling>
          <c:orientation val="minMax"/>
        </c:scaling>
        <c:delete val="1"/>
        <c:axPos val="b"/>
        <c:numFmt formatCode="0%" sourceLinked="1"/>
        <c:majorTickMark val="none"/>
        <c:minorTickMark val="none"/>
        <c:tickLblPos val="nextTo"/>
        <c:crossAx val="1250512335"/>
        <c:crosses val="autoZero"/>
        <c:crossBetween val="between"/>
      </c:valAx>
      <c:spPr>
        <a:noFill/>
        <a:ln>
          <a:noFill/>
        </a:ln>
        <a:effectLst/>
      </c:spPr>
    </c:plotArea>
    <c:legend>
      <c:legendPos val="b"/>
      <c:layout>
        <c:manualLayout>
          <c:xMode val="edge"/>
          <c:yMode val="edge"/>
          <c:x val="0.14501217246784995"/>
          <c:y val="0.93487809214454098"/>
          <c:w val="0.46290824337326614"/>
          <c:h val="5.633604695754398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Concerns over GPDPR</a:t>
            </a:r>
          </a:p>
        </c:rich>
      </c:tx>
      <c:layout>
        <c:manualLayout>
          <c:xMode val="edge"/>
          <c:yMode val="edge"/>
          <c:x val="0.35446096973971508"/>
          <c:y val="2.3428962394439957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6352535227924951"/>
          <c:y val="0.136885557589704"/>
          <c:w val="0.39376794231613865"/>
          <c:h val="0.7802974421568994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DK</c:v>
                </c:pt>
                <c:pt idx="1">
                  <c:v>Other </c:v>
                </c:pt>
                <c:pt idx="2">
                  <c:v>Issues with IT system quality</c:v>
                </c:pt>
                <c:pt idx="3">
                  <c:v>Loss of privacy and anonymity</c:v>
                </c:pt>
                <c:pt idx="4">
                  <c:v>Who has access to data </c:v>
                </c:pt>
                <c:pt idx="5">
                  <c:v>Data safety/security </c:v>
                </c:pt>
                <c:pt idx="6">
                  <c:v>No concerns </c:v>
                </c:pt>
              </c:strCache>
            </c:strRef>
          </c:cat>
          <c:val>
            <c:numRef>
              <c:f>Sheet1!$B$2:$B$8</c:f>
              <c:numCache>
                <c:formatCode>0%</c:formatCode>
                <c:ptCount val="7"/>
                <c:pt idx="0">
                  <c:v>0.05</c:v>
                </c:pt>
                <c:pt idx="1">
                  <c:v>0.03</c:v>
                </c:pt>
                <c:pt idx="2">
                  <c:v>0.12</c:v>
                </c:pt>
                <c:pt idx="3">
                  <c:v>9.0000000000000011E-2</c:v>
                </c:pt>
                <c:pt idx="4">
                  <c:v>0.15</c:v>
                </c:pt>
                <c:pt idx="5">
                  <c:v>0.24000000000000002</c:v>
                </c:pt>
                <c:pt idx="6">
                  <c:v>0.34</c:v>
                </c:pt>
              </c:numCache>
            </c:numRef>
          </c:val>
          <c:extLst>
            <c:ext xmlns:c16="http://schemas.microsoft.com/office/drawing/2014/chart" uri="{C3380CC4-5D6E-409C-BE32-E72D297353CC}">
              <c16:uniqueId val="{00000000-7357-4268-BD2F-12682CCE77CD}"/>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DK</c:v>
                </c:pt>
                <c:pt idx="1">
                  <c:v>Other </c:v>
                </c:pt>
                <c:pt idx="2">
                  <c:v>Issues with IT system quality</c:v>
                </c:pt>
                <c:pt idx="3">
                  <c:v>Loss of privacy and anonymity</c:v>
                </c:pt>
                <c:pt idx="4">
                  <c:v>Who has access to data </c:v>
                </c:pt>
                <c:pt idx="5">
                  <c:v>Data safety/security </c:v>
                </c:pt>
                <c:pt idx="6">
                  <c:v>No concerns </c:v>
                </c:pt>
              </c:strCache>
            </c:strRef>
          </c:cat>
          <c:val>
            <c:numRef>
              <c:f>Sheet1!$C$2:$C$8</c:f>
              <c:numCache>
                <c:formatCode>0%</c:formatCode>
                <c:ptCount val="7"/>
                <c:pt idx="0">
                  <c:v>0.05</c:v>
                </c:pt>
                <c:pt idx="1">
                  <c:v>0.03</c:v>
                </c:pt>
                <c:pt idx="2">
                  <c:v>7.0000000000000007E-2</c:v>
                </c:pt>
                <c:pt idx="3">
                  <c:v>6.9999999999999993E-2</c:v>
                </c:pt>
                <c:pt idx="4">
                  <c:v>0.16</c:v>
                </c:pt>
                <c:pt idx="5">
                  <c:v>0.22000000000000003</c:v>
                </c:pt>
                <c:pt idx="6">
                  <c:v>0.38</c:v>
                </c:pt>
              </c:numCache>
            </c:numRef>
          </c:val>
          <c:extLst>
            <c:ext xmlns:c16="http://schemas.microsoft.com/office/drawing/2014/chart" uri="{C3380CC4-5D6E-409C-BE32-E72D297353CC}">
              <c16:uniqueId val="{00000001-7357-4268-BD2F-12682CCE77CD}"/>
            </c:ext>
          </c:extLst>
        </c:ser>
        <c:dLbls>
          <c:showLegendKey val="0"/>
          <c:showVal val="0"/>
          <c:showCatName val="0"/>
          <c:showSerName val="0"/>
          <c:showPercent val="0"/>
          <c:showBubbleSize val="0"/>
        </c:dLbls>
        <c:gapWidth val="77"/>
        <c:axId val="1250512335"/>
        <c:axId val="1250517327"/>
      </c:barChart>
      <c:catAx>
        <c:axId val="12505123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50517327"/>
        <c:crosses val="autoZero"/>
        <c:auto val="1"/>
        <c:lblAlgn val="ctr"/>
        <c:lblOffset val="100"/>
        <c:noMultiLvlLbl val="0"/>
      </c:catAx>
      <c:valAx>
        <c:axId val="1250517327"/>
        <c:scaling>
          <c:orientation val="minMax"/>
        </c:scaling>
        <c:delete val="1"/>
        <c:axPos val="b"/>
        <c:numFmt formatCode="0%" sourceLinked="1"/>
        <c:majorTickMark val="none"/>
        <c:minorTickMark val="none"/>
        <c:tickLblPos val="nextTo"/>
        <c:crossAx val="1250512335"/>
        <c:crosses val="autoZero"/>
        <c:crossBetween val="between"/>
      </c:valAx>
      <c:spPr>
        <a:noFill/>
        <a:ln>
          <a:noFill/>
        </a:ln>
        <a:effectLst/>
      </c:spPr>
    </c:plotArea>
    <c:legend>
      <c:legendPos val="b"/>
      <c:layout>
        <c:manualLayout>
          <c:xMode val="edge"/>
          <c:yMode val="edge"/>
          <c:x val="0.14501217246784995"/>
          <c:y val="0.93487809214454098"/>
          <c:w val="0.46290824337326614"/>
          <c:h val="5.633604695754398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Level of reassurance communicated by messages about </a:t>
            </a:r>
            <a:r>
              <a:rPr lang="en-GB" sz="1600" b="1" baseline="0" dirty="0"/>
              <a:t>data storage</a:t>
            </a:r>
            <a:endParaRPr lang="en-GB"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8353178274093694"/>
          <c:y val="0.10759947431909496"/>
          <c:w val="0.47938659150153917"/>
          <c:h val="0.78029744215689945"/>
        </c:manualLayout>
      </c:layout>
      <c:barChart>
        <c:barDir val="bar"/>
        <c:grouping val="stacked"/>
        <c:varyColors val="0"/>
        <c:ser>
          <c:idx val="0"/>
          <c:order val="0"/>
          <c:tx>
            <c:strRef>
              <c:f>Sheet1!$B$1</c:f>
              <c:strCache>
                <c:ptCount val="1"/>
                <c:pt idx="0">
                  <c:v>Reassured</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Only researchers working on the most complicated projects will ever see any live data, most will only see dummy data and then the results</c:v>
                </c:pt>
                <c:pt idx="1">
                  <c:v>Cyber security experts have verified that the system is safe and secure</c:v>
                </c:pt>
                <c:pt idx="2">
                  <c:v>Data is held in a Trusted Research Environment, which means that the people using the data can't take it out of the secure space and access is audited</c:v>
                </c:pt>
                <c:pt idx="3">
                  <c:v>24/7 cyber monitoring of the system</c:v>
                </c:pt>
                <c:pt idx="4">
                  <c:v>Data is pseudonymised before it is collected. This means that any details that identify you (such as your date of birth) are removed and replaced with a unique code.</c:v>
                </c:pt>
              </c:strCache>
            </c:strRef>
          </c:cat>
          <c:val>
            <c:numRef>
              <c:f>Sheet1!$B$2:$B$6</c:f>
              <c:numCache>
                <c:formatCode>0%</c:formatCode>
                <c:ptCount val="5"/>
                <c:pt idx="0">
                  <c:v>0.46</c:v>
                </c:pt>
                <c:pt idx="1">
                  <c:v>0.46</c:v>
                </c:pt>
                <c:pt idx="2">
                  <c:v>0.48</c:v>
                </c:pt>
                <c:pt idx="3">
                  <c:v>0.48</c:v>
                </c:pt>
                <c:pt idx="4">
                  <c:v>0.53</c:v>
                </c:pt>
              </c:numCache>
            </c:numRef>
          </c:val>
          <c:extLst>
            <c:ext xmlns:c16="http://schemas.microsoft.com/office/drawing/2014/chart" uri="{C3380CC4-5D6E-409C-BE32-E72D297353CC}">
              <c16:uniqueId val="{00000000-EE20-4714-8854-C97D76A3FA33}"/>
            </c:ext>
          </c:extLst>
        </c:ser>
        <c:ser>
          <c:idx val="1"/>
          <c:order val="1"/>
          <c:tx>
            <c:strRef>
              <c:f>Sheet1!$C$1</c:f>
              <c:strCache>
                <c:ptCount val="1"/>
                <c:pt idx="0">
                  <c:v>Middle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Only researchers working on the most complicated projects will ever see any live data, most will only see dummy data and then the results</c:v>
                </c:pt>
                <c:pt idx="1">
                  <c:v>Cyber security experts have verified that the system is safe and secure</c:v>
                </c:pt>
                <c:pt idx="2">
                  <c:v>Data is held in a Trusted Research Environment, which means that the people using the data can't take it out of the secure space and access is audited</c:v>
                </c:pt>
                <c:pt idx="3">
                  <c:v>24/7 cyber monitoring of the system</c:v>
                </c:pt>
                <c:pt idx="4">
                  <c:v>Data is pseudonymised before it is collected. This means that any details that identify you (such as your date of birth) are removed and replaced with a unique code.</c:v>
                </c:pt>
              </c:strCache>
            </c:strRef>
          </c:cat>
          <c:val>
            <c:numRef>
              <c:f>Sheet1!$C$2:$C$6</c:f>
              <c:numCache>
                <c:formatCode>0%</c:formatCode>
                <c:ptCount val="5"/>
                <c:pt idx="0">
                  <c:v>0.27</c:v>
                </c:pt>
                <c:pt idx="1">
                  <c:v>0.26</c:v>
                </c:pt>
                <c:pt idx="2">
                  <c:v>0.26</c:v>
                </c:pt>
                <c:pt idx="3">
                  <c:v>0.23</c:v>
                </c:pt>
                <c:pt idx="4">
                  <c:v>0.24</c:v>
                </c:pt>
              </c:numCache>
            </c:numRef>
          </c:val>
          <c:extLst>
            <c:ext xmlns:c16="http://schemas.microsoft.com/office/drawing/2014/chart" uri="{C3380CC4-5D6E-409C-BE32-E72D297353CC}">
              <c16:uniqueId val="{00000001-EE20-4714-8854-C97D76A3FA33}"/>
            </c:ext>
          </c:extLst>
        </c:ser>
        <c:ser>
          <c:idx val="2"/>
          <c:order val="2"/>
          <c:tx>
            <c:strRef>
              <c:f>Sheet1!$D$1</c:f>
              <c:strCache>
                <c:ptCount val="1"/>
                <c:pt idx="0">
                  <c:v>Not reassured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Only researchers working on the most complicated projects will ever see any live data, most will only see dummy data and then the results</c:v>
                </c:pt>
                <c:pt idx="1">
                  <c:v>Cyber security experts have verified that the system is safe and secure</c:v>
                </c:pt>
                <c:pt idx="2">
                  <c:v>Data is held in a Trusted Research Environment, which means that the people using the data can't take it out of the secure space and access is audited</c:v>
                </c:pt>
                <c:pt idx="3">
                  <c:v>24/7 cyber monitoring of the system</c:v>
                </c:pt>
                <c:pt idx="4">
                  <c:v>Data is pseudonymised before it is collected. This means that any details that identify you (such as your date of birth) are removed and replaced with a unique code.</c:v>
                </c:pt>
              </c:strCache>
            </c:strRef>
          </c:cat>
          <c:val>
            <c:numRef>
              <c:f>Sheet1!$D$2:$D$6</c:f>
              <c:numCache>
                <c:formatCode>0%</c:formatCode>
                <c:ptCount val="5"/>
                <c:pt idx="0">
                  <c:v>0.19</c:v>
                </c:pt>
                <c:pt idx="1">
                  <c:v>0.21</c:v>
                </c:pt>
                <c:pt idx="2">
                  <c:v>0.19</c:v>
                </c:pt>
                <c:pt idx="3">
                  <c:v>0.2</c:v>
                </c:pt>
                <c:pt idx="4">
                  <c:v>0.16</c:v>
                </c:pt>
              </c:numCache>
            </c:numRef>
          </c:val>
          <c:extLst>
            <c:ext xmlns:c16="http://schemas.microsoft.com/office/drawing/2014/chart" uri="{C3380CC4-5D6E-409C-BE32-E72D297353CC}">
              <c16:uniqueId val="{00000002-EE20-4714-8854-C97D76A3FA33}"/>
            </c:ext>
          </c:extLst>
        </c:ser>
        <c:ser>
          <c:idx val="3"/>
          <c:order val="3"/>
          <c:tx>
            <c:strRef>
              <c:f>Sheet1!$E$1</c:f>
              <c:strCache>
                <c:ptCount val="1"/>
                <c:pt idx="0">
                  <c:v>Don't know/Don't understand</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Only researchers working on the most complicated projects will ever see any live data, most will only see dummy data and then the results</c:v>
                </c:pt>
                <c:pt idx="1">
                  <c:v>Cyber security experts have verified that the system is safe and secure</c:v>
                </c:pt>
                <c:pt idx="2">
                  <c:v>Data is held in a Trusted Research Environment, which means that the people using the data can't take it out of the secure space and access is audited</c:v>
                </c:pt>
                <c:pt idx="3">
                  <c:v>24/7 cyber monitoring of the system</c:v>
                </c:pt>
                <c:pt idx="4">
                  <c:v>Data is pseudonymised before it is collected. This means that any details that identify you (such as your date of birth) are removed and replaced with a unique code.</c:v>
                </c:pt>
              </c:strCache>
            </c:strRef>
          </c:cat>
          <c:val>
            <c:numRef>
              <c:f>Sheet1!$E$2:$E$6</c:f>
              <c:numCache>
                <c:formatCode>0%</c:formatCode>
                <c:ptCount val="5"/>
                <c:pt idx="0">
                  <c:v>0.08</c:v>
                </c:pt>
                <c:pt idx="1">
                  <c:v>0.06</c:v>
                </c:pt>
                <c:pt idx="2">
                  <c:v>7.0000000000000007E-2</c:v>
                </c:pt>
                <c:pt idx="3">
                  <c:v>0.09</c:v>
                </c:pt>
                <c:pt idx="4">
                  <c:v>7.0000000000000007E-2</c:v>
                </c:pt>
              </c:numCache>
            </c:numRef>
          </c:val>
          <c:extLst>
            <c:ext xmlns:c16="http://schemas.microsoft.com/office/drawing/2014/chart" uri="{C3380CC4-5D6E-409C-BE32-E72D297353CC}">
              <c16:uniqueId val="{00000004-EE20-4714-8854-C97D76A3FA33}"/>
            </c:ext>
          </c:extLst>
        </c:ser>
        <c:dLbls>
          <c:showLegendKey val="0"/>
          <c:showVal val="0"/>
          <c:showCatName val="0"/>
          <c:showSerName val="0"/>
          <c:showPercent val="0"/>
          <c:showBubbleSize val="0"/>
        </c:dLbls>
        <c:gapWidth val="121"/>
        <c:overlap val="100"/>
        <c:axId val="1625391407"/>
        <c:axId val="1625379759"/>
      </c:barChart>
      <c:catAx>
        <c:axId val="1625391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25379759"/>
        <c:crosses val="autoZero"/>
        <c:auto val="1"/>
        <c:lblAlgn val="ctr"/>
        <c:lblOffset val="100"/>
        <c:noMultiLvlLbl val="0"/>
      </c:catAx>
      <c:valAx>
        <c:axId val="1625379759"/>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25391407"/>
        <c:crosses val="autoZero"/>
        <c:crossBetween val="between"/>
      </c:valAx>
      <c:spPr>
        <a:noFill/>
        <a:ln>
          <a:noFill/>
        </a:ln>
        <a:effectLst/>
      </c:spPr>
    </c:plotArea>
    <c:legend>
      <c:legendPos val="b"/>
      <c:layout>
        <c:manualLayout>
          <c:xMode val="edge"/>
          <c:yMode val="edge"/>
          <c:x val="7.7618424023955343E-2"/>
          <c:y val="0.93723115344198105"/>
          <c:w val="0.6807011331958619"/>
          <c:h val="5.6336592588766297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800" b="1" i="0" baseline="0" dirty="0">
                <a:effectLst/>
              </a:rPr>
              <a:t>Level of reassurance communicated by messages about data access </a:t>
            </a:r>
            <a:endParaRPr lang="en-GB" sz="1600" dirty="0">
              <a:effectLst/>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7892435638277031"/>
          <c:y val="0.1017421769913831"/>
          <c:w val="0.47938659150153917"/>
          <c:h val="0.78029744215689945"/>
        </c:manualLayout>
      </c:layout>
      <c:barChart>
        <c:barDir val="bar"/>
        <c:grouping val="stacked"/>
        <c:varyColors val="0"/>
        <c:ser>
          <c:idx val="0"/>
          <c:order val="0"/>
          <c:tx>
            <c:strRef>
              <c:f>Sheet1!$B$1</c:f>
              <c:strCache>
                <c:ptCount val="1"/>
                <c:pt idx="0">
                  <c:v>Reassured</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Doctor's groups support the project</c:v>
                </c:pt>
                <c:pt idx="1">
                  <c:v>NHS Digital publishes the details of every time someone uses its data</c:v>
                </c:pt>
                <c:pt idx="2">
                  <c:v>The NHS gives users access to as little data as possible for each piece of work</c:v>
                </c:pt>
                <c:pt idx="3">
                  <c:v>The NHS does not sell data. It does ask applicants to pay to cover the cost of providing the data, so that the taxpayer doesn't pay for it</c:v>
                </c:pt>
                <c:pt idx="4">
                  <c:v>Access is only given to people who have a legal reason to see the data and they sign a contract to say why they need it, who will access it and how it will be used</c:v>
                </c:pt>
              </c:strCache>
            </c:strRef>
          </c:cat>
          <c:val>
            <c:numRef>
              <c:f>Sheet1!$B$2:$B$6</c:f>
              <c:numCache>
                <c:formatCode>0%</c:formatCode>
                <c:ptCount val="5"/>
                <c:pt idx="0">
                  <c:v>0.44</c:v>
                </c:pt>
                <c:pt idx="1">
                  <c:v>0.44</c:v>
                </c:pt>
                <c:pt idx="2">
                  <c:v>0.45</c:v>
                </c:pt>
                <c:pt idx="3">
                  <c:v>0.48</c:v>
                </c:pt>
                <c:pt idx="4">
                  <c:v>0.53</c:v>
                </c:pt>
              </c:numCache>
            </c:numRef>
          </c:val>
          <c:extLst>
            <c:ext xmlns:c16="http://schemas.microsoft.com/office/drawing/2014/chart" uri="{C3380CC4-5D6E-409C-BE32-E72D297353CC}">
              <c16:uniqueId val="{00000000-E5D7-4BAB-8FF2-46C46AD0E0EE}"/>
            </c:ext>
          </c:extLst>
        </c:ser>
        <c:ser>
          <c:idx val="1"/>
          <c:order val="1"/>
          <c:tx>
            <c:strRef>
              <c:f>Sheet1!$C$1</c:f>
              <c:strCache>
                <c:ptCount val="1"/>
                <c:pt idx="0">
                  <c:v>Middle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Doctor's groups support the project</c:v>
                </c:pt>
                <c:pt idx="1">
                  <c:v>NHS Digital publishes the details of every time someone uses its data</c:v>
                </c:pt>
                <c:pt idx="2">
                  <c:v>The NHS gives users access to as little data as possible for each piece of work</c:v>
                </c:pt>
                <c:pt idx="3">
                  <c:v>The NHS does not sell data. It does ask applicants to pay to cover the cost of providing the data, so that the taxpayer doesn't pay for it</c:v>
                </c:pt>
                <c:pt idx="4">
                  <c:v>Access is only given to people who have a legal reason to see the data and they sign a contract to say why they need it, who will access it and how it will be used</c:v>
                </c:pt>
              </c:strCache>
            </c:strRef>
          </c:cat>
          <c:val>
            <c:numRef>
              <c:f>Sheet1!$C$2:$C$6</c:f>
              <c:numCache>
                <c:formatCode>0%</c:formatCode>
                <c:ptCount val="5"/>
                <c:pt idx="0">
                  <c:v>0.26</c:v>
                </c:pt>
                <c:pt idx="1">
                  <c:v>0.26</c:v>
                </c:pt>
                <c:pt idx="2">
                  <c:v>0.27</c:v>
                </c:pt>
                <c:pt idx="3">
                  <c:v>0.23</c:v>
                </c:pt>
                <c:pt idx="4">
                  <c:v>0.24</c:v>
                </c:pt>
              </c:numCache>
            </c:numRef>
          </c:val>
          <c:extLst>
            <c:ext xmlns:c16="http://schemas.microsoft.com/office/drawing/2014/chart" uri="{C3380CC4-5D6E-409C-BE32-E72D297353CC}">
              <c16:uniqueId val="{00000001-E5D7-4BAB-8FF2-46C46AD0E0EE}"/>
            </c:ext>
          </c:extLst>
        </c:ser>
        <c:ser>
          <c:idx val="2"/>
          <c:order val="2"/>
          <c:tx>
            <c:strRef>
              <c:f>Sheet1!$D$1</c:f>
              <c:strCache>
                <c:ptCount val="1"/>
                <c:pt idx="0">
                  <c:v>Not reassured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Doctor's groups support the project</c:v>
                </c:pt>
                <c:pt idx="1">
                  <c:v>NHS Digital publishes the details of every time someone uses its data</c:v>
                </c:pt>
                <c:pt idx="2">
                  <c:v>The NHS gives users access to as little data as possible for each piece of work</c:v>
                </c:pt>
                <c:pt idx="3">
                  <c:v>The NHS does not sell data. It does ask applicants to pay to cover the cost of providing the data, so that the taxpayer doesn't pay for it</c:v>
                </c:pt>
                <c:pt idx="4">
                  <c:v>Access is only given to people who have a legal reason to see the data and they sign a contract to say why they need it, who will access it and how it will be used</c:v>
                </c:pt>
              </c:strCache>
            </c:strRef>
          </c:cat>
          <c:val>
            <c:numRef>
              <c:f>Sheet1!$D$2:$D$6</c:f>
              <c:numCache>
                <c:formatCode>0%</c:formatCode>
                <c:ptCount val="5"/>
                <c:pt idx="0">
                  <c:v>0.21</c:v>
                </c:pt>
                <c:pt idx="1">
                  <c:v>0.2</c:v>
                </c:pt>
                <c:pt idx="2">
                  <c:v>0.18</c:v>
                </c:pt>
                <c:pt idx="3">
                  <c:v>0.22</c:v>
                </c:pt>
                <c:pt idx="4">
                  <c:v>0.18</c:v>
                </c:pt>
              </c:numCache>
            </c:numRef>
          </c:val>
          <c:extLst>
            <c:ext xmlns:c16="http://schemas.microsoft.com/office/drawing/2014/chart" uri="{C3380CC4-5D6E-409C-BE32-E72D297353CC}">
              <c16:uniqueId val="{00000002-E5D7-4BAB-8FF2-46C46AD0E0EE}"/>
            </c:ext>
          </c:extLst>
        </c:ser>
        <c:ser>
          <c:idx val="3"/>
          <c:order val="3"/>
          <c:tx>
            <c:strRef>
              <c:f>Sheet1!$E$1</c:f>
              <c:strCache>
                <c:ptCount val="1"/>
                <c:pt idx="0">
                  <c:v>Don't know/Don't understand</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Doctor's groups support the project</c:v>
                </c:pt>
                <c:pt idx="1">
                  <c:v>NHS Digital publishes the details of every time someone uses its data</c:v>
                </c:pt>
                <c:pt idx="2">
                  <c:v>The NHS gives users access to as little data as possible for each piece of work</c:v>
                </c:pt>
                <c:pt idx="3">
                  <c:v>The NHS does not sell data. It does ask applicants to pay to cover the cost of providing the data, so that the taxpayer doesn't pay for it</c:v>
                </c:pt>
                <c:pt idx="4">
                  <c:v>Access is only given to people who have a legal reason to see the data and they sign a contract to say why they need it, who will access it and how it will be used</c:v>
                </c:pt>
              </c:strCache>
            </c:strRef>
          </c:cat>
          <c:val>
            <c:numRef>
              <c:f>Sheet1!$E$2:$E$6</c:f>
              <c:numCache>
                <c:formatCode>0%</c:formatCode>
                <c:ptCount val="5"/>
                <c:pt idx="0">
                  <c:v>0.08</c:v>
                </c:pt>
                <c:pt idx="1">
                  <c:v>0.1</c:v>
                </c:pt>
                <c:pt idx="2">
                  <c:v>7.0000000000000007E-2</c:v>
                </c:pt>
                <c:pt idx="3">
                  <c:v>7.0000000000000007E-2</c:v>
                </c:pt>
                <c:pt idx="4">
                  <c:v>0.06</c:v>
                </c:pt>
              </c:numCache>
            </c:numRef>
          </c:val>
          <c:extLst>
            <c:ext xmlns:c16="http://schemas.microsoft.com/office/drawing/2014/chart" uri="{C3380CC4-5D6E-409C-BE32-E72D297353CC}">
              <c16:uniqueId val="{00000003-E5D7-4BAB-8FF2-46C46AD0E0EE}"/>
            </c:ext>
          </c:extLst>
        </c:ser>
        <c:dLbls>
          <c:showLegendKey val="0"/>
          <c:showVal val="0"/>
          <c:showCatName val="0"/>
          <c:showSerName val="0"/>
          <c:showPercent val="0"/>
          <c:showBubbleSize val="0"/>
        </c:dLbls>
        <c:gapWidth val="121"/>
        <c:overlap val="100"/>
        <c:axId val="1625391407"/>
        <c:axId val="1625379759"/>
      </c:barChart>
      <c:catAx>
        <c:axId val="1625391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25379759"/>
        <c:crosses val="autoZero"/>
        <c:auto val="1"/>
        <c:lblAlgn val="ctr"/>
        <c:lblOffset val="100"/>
        <c:noMultiLvlLbl val="0"/>
      </c:catAx>
      <c:valAx>
        <c:axId val="1625379759"/>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25391407"/>
        <c:crosses val="autoZero"/>
        <c:crossBetween val="between"/>
      </c:valAx>
      <c:spPr>
        <a:noFill/>
        <a:ln>
          <a:noFill/>
        </a:ln>
        <a:effectLst/>
      </c:spPr>
    </c:plotArea>
    <c:legend>
      <c:legendPos val="b"/>
      <c:layout>
        <c:manualLayout>
          <c:xMode val="edge"/>
          <c:yMode val="edge"/>
          <c:x val="7.7618424023955343E-2"/>
          <c:y val="0.93723115344198105"/>
          <c:w val="0.6807011331958619"/>
          <c:h val="5.6336592588766297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Areas</a:t>
            </a:r>
            <a:r>
              <a:rPr lang="en-GB" sz="1600" b="1" baseline="0"/>
              <a:t> of interest to find out more</a:t>
            </a:r>
            <a:endParaRPr lang="en-GB" sz="1600" b="1"/>
          </a:p>
        </c:rich>
      </c:tx>
      <c:layout>
        <c:manualLayout>
          <c:xMode val="edge"/>
          <c:yMode val="edge"/>
          <c:x val="0.35446096973971508"/>
          <c:y val="2.3428962394439957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6252410078907419"/>
          <c:y val="0.136885557589704"/>
          <c:w val="0.2816674277165539"/>
          <c:h val="0.7802974421568994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None of these</c:v>
                </c:pt>
                <c:pt idx="1">
                  <c:v>Doctor's groups support the project</c:v>
                </c:pt>
                <c:pt idx="2">
                  <c:v>Only researchers working on the most complicated projects will ever see any live data, most will only see dummy data and then the results</c:v>
                </c:pt>
                <c:pt idx="3">
                  <c:v>Cyber security experts have verified that the system is safe and secure</c:v>
                </c:pt>
                <c:pt idx="4">
                  <c:v>The NHS gives users access to as little data as possible for each piece of work</c:v>
                </c:pt>
                <c:pt idx="5">
                  <c:v>NHS Digital publishes the details of every time someone uses its data</c:v>
                </c:pt>
                <c:pt idx="6">
                  <c:v>Data is held in a Trusted Research Environment, which means that the people using the data can't take it out of the secure space and access is audited</c:v>
                </c:pt>
                <c:pt idx="7">
                  <c:v>Data is pseudonymised before it is collected. This means that any details that identify you (such as your date of birth) are removed and replaced with a unique code.</c:v>
                </c:pt>
                <c:pt idx="8">
                  <c:v>24/7 cyber monitoring of the system</c:v>
                </c:pt>
                <c:pt idx="9">
                  <c:v>Access is only given to people who have a legal reason to see the data and they sign a contract to say why they need it, who will access it and how it will be used</c:v>
                </c:pt>
                <c:pt idx="10">
                  <c:v>The NHS does not sell data. It does ask applicants to pay to cover the cost of providing the data, so that the taxpayer doesn't pay for it</c:v>
                </c:pt>
              </c:strCache>
            </c:strRef>
          </c:cat>
          <c:val>
            <c:numRef>
              <c:f>Sheet1!$B$2:$B$12</c:f>
              <c:numCache>
                <c:formatCode>0%</c:formatCode>
                <c:ptCount val="11"/>
                <c:pt idx="0">
                  <c:v>0.32</c:v>
                </c:pt>
                <c:pt idx="1">
                  <c:v>0.21</c:v>
                </c:pt>
                <c:pt idx="2">
                  <c:v>0.22</c:v>
                </c:pt>
                <c:pt idx="3">
                  <c:v>0.23</c:v>
                </c:pt>
                <c:pt idx="4">
                  <c:v>0.2</c:v>
                </c:pt>
                <c:pt idx="5">
                  <c:v>0.17</c:v>
                </c:pt>
                <c:pt idx="6">
                  <c:v>0.2</c:v>
                </c:pt>
                <c:pt idx="7">
                  <c:v>0.2</c:v>
                </c:pt>
                <c:pt idx="8">
                  <c:v>0.21</c:v>
                </c:pt>
                <c:pt idx="9">
                  <c:v>0.27</c:v>
                </c:pt>
                <c:pt idx="10">
                  <c:v>0.23</c:v>
                </c:pt>
              </c:numCache>
            </c:numRef>
          </c:val>
          <c:extLst>
            <c:ext xmlns:c16="http://schemas.microsoft.com/office/drawing/2014/chart" uri="{C3380CC4-5D6E-409C-BE32-E72D297353CC}">
              <c16:uniqueId val="{00000000-0BBC-4392-8000-B4192F3B0F6C}"/>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None of these</c:v>
                </c:pt>
                <c:pt idx="1">
                  <c:v>Doctor's groups support the project</c:v>
                </c:pt>
                <c:pt idx="2">
                  <c:v>Only researchers working on the most complicated projects will ever see any live data, most will only see dummy data and then the results</c:v>
                </c:pt>
                <c:pt idx="3">
                  <c:v>Cyber security experts have verified that the system is safe and secure</c:v>
                </c:pt>
                <c:pt idx="4">
                  <c:v>The NHS gives users access to as little data as possible for each piece of work</c:v>
                </c:pt>
                <c:pt idx="5">
                  <c:v>NHS Digital publishes the details of every time someone uses its data</c:v>
                </c:pt>
                <c:pt idx="6">
                  <c:v>Data is held in a Trusted Research Environment, which means that the people using the data can't take it out of the secure space and access is audited</c:v>
                </c:pt>
                <c:pt idx="7">
                  <c:v>Data is pseudonymised before it is collected. This means that any details that identify you (such as your date of birth) are removed and replaced with a unique code.</c:v>
                </c:pt>
                <c:pt idx="8">
                  <c:v>24/7 cyber monitoring of the system</c:v>
                </c:pt>
                <c:pt idx="9">
                  <c:v>Access is only given to people who have a legal reason to see the data and they sign a contract to say why they need it, who will access it and how it will be used</c:v>
                </c:pt>
                <c:pt idx="10">
                  <c:v>The NHS does not sell data. It does ask applicants to pay to cover the cost of providing the data, so that the taxpayer doesn't pay for it</c:v>
                </c:pt>
              </c:strCache>
            </c:strRef>
          </c:cat>
          <c:val>
            <c:numRef>
              <c:f>Sheet1!$C$2:$C$12</c:f>
              <c:numCache>
                <c:formatCode>0%</c:formatCode>
                <c:ptCount val="11"/>
                <c:pt idx="0">
                  <c:v>0.26</c:v>
                </c:pt>
                <c:pt idx="1">
                  <c:v>0.21</c:v>
                </c:pt>
                <c:pt idx="2">
                  <c:v>0.23</c:v>
                </c:pt>
                <c:pt idx="3">
                  <c:v>0.23</c:v>
                </c:pt>
                <c:pt idx="4">
                  <c:v>0.23</c:v>
                </c:pt>
                <c:pt idx="5">
                  <c:v>0.23</c:v>
                </c:pt>
                <c:pt idx="6">
                  <c:v>0.25</c:v>
                </c:pt>
                <c:pt idx="7">
                  <c:v>0.27</c:v>
                </c:pt>
                <c:pt idx="8">
                  <c:v>0.27</c:v>
                </c:pt>
                <c:pt idx="9">
                  <c:v>0.28999999999999998</c:v>
                </c:pt>
                <c:pt idx="10">
                  <c:v>0.28999999999999998</c:v>
                </c:pt>
              </c:numCache>
            </c:numRef>
          </c:val>
          <c:extLst>
            <c:ext xmlns:c16="http://schemas.microsoft.com/office/drawing/2014/chart" uri="{C3380CC4-5D6E-409C-BE32-E72D297353CC}">
              <c16:uniqueId val="{00000001-0BBC-4392-8000-B4192F3B0F6C}"/>
            </c:ext>
          </c:extLst>
        </c:ser>
        <c:dLbls>
          <c:showLegendKey val="0"/>
          <c:showVal val="0"/>
          <c:showCatName val="0"/>
          <c:showSerName val="0"/>
          <c:showPercent val="0"/>
          <c:showBubbleSize val="0"/>
        </c:dLbls>
        <c:gapWidth val="77"/>
        <c:axId val="1250512335"/>
        <c:axId val="1250517327"/>
      </c:barChart>
      <c:catAx>
        <c:axId val="12505123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50517327"/>
        <c:crosses val="autoZero"/>
        <c:auto val="1"/>
        <c:lblAlgn val="ctr"/>
        <c:lblOffset val="100"/>
        <c:noMultiLvlLbl val="0"/>
      </c:catAx>
      <c:valAx>
        <c:axId val="1250517327"/>
        <c:scaling>
          <c:orientation val="minMax"/>
        </c:scaling>
        <c:delete val="1"/>
        <c:axPos val="b"/>
        <c:numFmt formatCode="0%" sourceLinked="1"/>
        <c:majorTickMark val="none"/>
        <c:minorTickMark val="none"/>
        <c:tickLblPos val="nextTo"/>
        <c:crossAx val="1250512335"/>
        <c:crosses val="autoZero"/>
        <c:crossBetween val="between"/>
      </c:valAx>
      <c:spPr>
        <a:noFill/>
        <a:ln>
          <a:noFill/>
        </a:ln>
        <a:effectLst/>
      </c:spPr>
    </c:plotArea>
    <c:legend>
      <c:legendPos val="b"/>
      <c:layout>
        <c:manualLayout>
          <c:xMode val="edge"/>
          <c:yMode val="edge"/>
          <c:x val="0.14501217246784995"/>
          <c:y val="0.93487809214454098"/>
          <c:w val="0.46290824337326614"/>
          <c:h val="5.633604695754398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Trust</a:t>
            </a:r>
            <a:r>
              <a:rPr lang="en-US" sz="1600" b="1" baseline="0"/>
              <a:t> in </a:t>
            </a:r>
            <a:r>
              <a:rPr lang="en-US" sz="1600" b="1" baseline="0" err="1"/>
              <a:t>organisations</a:t>
            </a:r>
            <a:r>
              <a:rPr lang="en-US" sz="1600" b="1" baseline="0"/>
              <a:t> to provide more information</a:t>
            </a:r>
            <a:endParaRPr lang="en-US" sz="1600" b="1"/>
          </a:p>
        </c:rich>
      </c:tx>
      <c:layout>
        <c:manualLayout>
          <c:xMode val="edge"/>
          <c:yMode val="edge"/>
          <c:x val="0.31712689158976448"/>
          <c:y val="3.016806914676727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841121394236237"/>
          <c:y val="7.8231167391882669E-2"/>
          <c:w val="0.81568464139675356"/>
          <c:h val="0.23312932898836047"/>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The NHS on the NHS website (NHS.uk)</c:v>
                </c:pt>
                <c:pt idx="1">
                  <c:v>A written communication from your GP surgery	or on the GP surgery website</c:v>
                </c:pt>
                <c:pt idx="2">
                  <c:v>An NHS Doctor/nurse/other healthcare professional</c:v>
                </c:pt>
                <c:pt idx="3">
                  <c:v>NHS Digital website</c:v>
                </c:pt>
                <c:pt idx="4">
                  <c:v>My local hospital on the website or communicated in the hospital</c:v>
                </c:pt>
                <c:pt idx="5">
                  <c:v>None of the above</c:v>
                </c:pt>
                <c:pt idx="6">
                  <c:v>An academic research organisation e.g. university on the website</c:v>
                </c:pt>
                <c:pt idx="7">
                  <c:v>The website of a health system suppliers – a company who provide computer systems to healthcare</c:v>
                </c:pt>
                <c:pt idx="8">
                  <c:v>A national news media outlet</c:v>
                </c:pt>
                <c:pt idx="9">
                  <c:v>An adult social care provider on the website or communicated in the setting</c:v>
                </c:pt>
                <c:pt idx="10">
                  <c:v>An adult social care professional</c:v>
                </c:pt>
                <c:pt idx="11">
                  <c:v>A data analytics company website (a company that analyses data)</c:v>
                </c:pt>
                <c:pt idx="12">
                  <c:v>A pharmaceutical company website</c:v>
                </c:pt>
                <c:pt idx="13">
                  <c:v>A local news media outlet</c:v>
                </c:pt>
              </c:strCache>
            </c:strRef>
          </c:cat>
          <c:val>
            <c:numRef>
              <c:f>Sheet1!$B$2:$B$15</c:f>
              <c:numCache>
                <c:formatCode>0%</c:formatCode>
                <c:ptCount val="14"/>
                <c:pt idx="0">
                  <c:v>0.46</c:v>
                </c:pt>
                <c:pt idx="1">
                  <c:v>0.32</c:v>
                </c:pt>
                <c:pt idx="2">
                  <c:v>0.32</c:v>
                </c:pt>
                <c:pt idx="3">
                  <c:v>0.28999999999999998</c:v>
                </c:pt>
                <c:pt idx="4">
                  <c:v>0.22</c:v>
                </c:pt>
                <c:pt idx="5">
                  <c:v>0.16</c:v>
                </c:pt>
                <c:pt idx="6">
                  <c:v>0.14000000000000001</c:v>
                </c:pt>
                <c:pt idx="7">
                  <c:v>0.1</c:v>
                </c:pt>
                <c:pt idx="8">
                  <c:v>0.09</c:v>
                </c:pt>
                <c:pt idx="9">
                  <c:v>0.08</c:v>
                </c:pt>
                <c:pt idx="10">
                  <c:v>0.08</c:v>
                </c:pt>
                <c:pt idx="11">
                  <c:v>0.08</c:v>
                </c:pt>
                <c:pt idx="12">
                  <c:v>0.08</c:v>
                </c:pt>
                <c:pt idx="13">
                  <c:v>0.06</c:v>
                </c:pt>
              </c:numCache>
            </c:numRef>
          </c:val>
          <c:extLst>
            <c:ext xmlns:c16="http://schemas.microsoft.com/office/drawing/2014/chart" uri="{C3380CC4-5D6E-409C-BE32-E72D297353CC}">
              <c16:uniqueId val="{00000000-1C0C-4889-95AE-412D57489C8D}"/>
            </c:ext>
          </c:extLst>
        </c:ser>
        <c:dLbls>
          <c:showLegendKey val="0"/>
          <c:showVal val="0"/>
          <c:showCatName val="0"/>
          <c:showSerName val="0"/>
          <c:showPercent val="0"/>
          <c:showBubbleSize val="0"/>
        </c:dLbls>
        <c:gapWidth val="50"/>
        <c:overlap val="-27"/>
        <c:axId val="1146820015"/>
        <c:axId val="1146794223"/>
      </c:barChart>
      <c:catAx>
        <c:axId val="11468200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0"/>
          <a:lstStyle/>
          <a:p>
            <a:pPr>
              <a:defRPr sz="1197" b="0" i="0" u="none" strike="noStrike" kern="1200" baseline="0">
                <a:solidFill>
                  <a:schemeClr val="tx1">
                    <a:lumMod val="65000"/>
                    <a:lumOff val="35000"/>
                  </a:schemeClr>
                </a:solidFill>
                <a:latin typeface="+mn-lt"/>
                <a:ea typeface="+mn-ea"/>
                <a:cs typeface="+mn-cs"/>
              </a:defRPr>
            </a:pPr>
            <a:endParaRPr lang="en-US"/>
          </a:p>
        </c:txPr>
        <c:crossAx val="1146794223"/>
        <c:crosses val="autoZero"/>
        <c:auto val="1"/>
        <c:lblAlgn val="ctr"/>
        <c:lblOffset val="100"/>
        <c:noMultiLvlLbl val="0"/>
      </c:catAx>
      <c:valAx>
        <c:axId val="1146794223"/>
        <c:scaling>
          <c:orientation val="minMax"/>
        </c:scaling>
        <c:delete val="1"/>
        <c:axPos val="l"/>
        <c:numFmt formatCode="0%" sourceLinked="1"/>
        <c:majorTickMark val="none"/>
        <c:minorTickMark val="none"/>
        <c:tickLblPos val="nextTo"/>
        <c:crossAx val="1146820015"/>
        <c:crosses val="autoZero"/>
        <c:crossBetween val="between"/>
      </c:valAx>
      <c:spPr>
        <a:noFill/>
        <a:ln>
          <a:noFill/>
        </a:ln>
        <a:effectLst/>
      </c:spPr>
    </c:plotArea>
    <c:legend>
      <c:legendPos val="b"/>
      <c:layout>
        <c:manualLayout>
          <c:xMode val="edge"/>
          <c:yMode val="edge"/>
          <c:x val="0.68114968488305216"/>
          <c:y val="0.79420096969969189"/>
          <c:w val="0.31732607525348649"/>
          <c:h val="6.650516452066991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Where</a:t>
            </a:r>
            <a:r>
              <a:rPr lang="en-GB" sz="1600" b="1" baseline="0"/>
              <a:t> they would look for more information (Nat Rep)</a:t>
            </a:r>
            <a:endParaRPr lang="en-GB" sz="1600" b="1"/>
          </a:p>
        </c:rich>
      </c:tx>
      <c:layout>
        <c:manualLayout>
          <c:xMode val="edge"/>
          <c:yMode val="edge"/>
          <c:x val="0.27806417947537843"/>
          <c:y val="0.16942811192489968"/>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6688820839569914E-2"/>
          <c:y val="0.264344890246066"/>
          <c:w val="0.92924702980669438"/>
          <c:h val="0.24655239008844579"/>
        </c:manualLayout>
      </c:layout>
      <c:barChart>
        <c:barDir val="col"/>
        <c:grouping val="clustered"/>
        <c:varyColors val="0"/>
        <c:ser>
          <c:idx val="0"/>
          <c:order val="0"/>
          <c:tx>
            <c:strRef>
              <c:f>Sheet1!$B$1</c:f>
              <c:strCache>
                <c:ptCount val="1"/>
                <c:pt idx="0">
                  <c:v>GPDPR</c:v>
                </c:pt>
              </c:strCache>
            </c:strRef>
          </c:tx>
          <c:spPr>
            <a:solidFill>
              <a:srgbClr val="EDC8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In my GP practice</c:v>
                </c:pt>
                <c:pt idx="1">
                  <c:v>NHS/other healthcare app or website</c:v>
                </c:pt>
                <c:pt idx="2">
                  <c:v>I would do a google search</c:v>
                </c:pt>
                <c:pt idx="3">
                  <c:v>In an article in a newspaper/online news site</c:v>
                </c:pt>
                <c:pt idx="4">
                  <c:v>On TV</c:v>
                </c:pt>
                <c:pt idx="5">
                  <c:v>In print e.g. magazine or newspaper</c:v>
                </c:pt>
                <c:pt idx="6">
                  <c:v>From friends, family, colleagues</c:v>
                </c:pt>
                <c:pt idx="7">
                  <c:v>On social media</c:v>
                </c:pt>
                <c:pt idx="8">
                  <c:v>In an advert online (for example on a search engine)</c:v>
                </c:pt>
              </c:strCache>
            </c:strRef>
          </c:cat>
          <c:val>
            <c:numRef>
              <c:f>Sheet1!$B$2:$B$10</c:f>
              <c:numCache>
                <c:formatCode>0%</c:formatCode>
                <c:ptCount val="9"/>
                <c:pt idx="0">
                  <c:v>0.46</c:v>
                </c:pt>
                <c:pt idx="1">
                  <c:v>0.44</c:v>
                </c:pt>
                <c:pt idx="2">
                  <c:v>0.36</c:v>
                </c:pt>
                <c:pt idx="3">
                  <c:v>0.28000000000000003</c:v>
                </c:pt>
                <c:pt idx="4">
                  <c:v>0.17</c:v>
                </c:pt>
                <c:pt idx="5">
                  <c:v>0.16</c:v>
                </c:pt>
                <c:pt idx="6">
                  <c:v>0.14000000000000001</c:v>
                </c:pt>
                <c:pt idx="7">
                  <c:v>0.11</c:v>
                </c:pt>
                <c:pt idx="8">
                  <c:v>0.1</c:v>
                </c:pt>
              </c:numCache>
            </c:numRef>
          </c:val>
          <c:extLst>
            <c:ext xmlns:c16="http://schemas.microsoft.com/office/drawing/2014/chart" uri="{C3380CC4-5D6E-409C-BE32-E72D297353CC}">
              <c16:uniqueId val="{00000000-BE42-4354-A3D8-812F085037A6}"/>
            </c:ext>
          </c:extLst>
        </c:ser>
        <c:ser>
          <c:idx val="1"/>
          <c:order val="1"/>
          <c:tx>
            <c:strRef>
              <c:f>Sheet1!$C$1</c:f>
              <c:strCache>
                <c:ptCount val="1"/>
                <c:pt idx="0">
                  <c:v>Opting out</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In my GP practice</c:v>
                </c:pt>
                <c:pt idx="1">
                  <c:v>NHS/other healthcare app or website</c:v>
                </c:pt>
                <c:pt idx="2">
                  <c:v>I would do a google search</c:v>
                </c:pt>
                <c:pt idx="3">
                  <c:v>In an article in a newspaper/online news site</c:v>
                </c:pt>
                <c:pt idx="4">
                  <c:v>On TV</c:v>
                </c:pt>
                <c:pt idx="5">
                  <c:v>In print e.g. magazine or newspaper</c:v>
                </c:pt>
                <c:pt idx="6">
                  <c:v>From friends, family, colleagues</c:v>
                </c:pt>
                <c:pt idx="7">
                  <c:v>On social media</c:v>
                </c:pt>
                <c:pt idx="8">
                  <c:v>In an advert online (for example on a search engine)</c:v>
                </c:pt>
              </c:strCache>
            </c:strRef>
          </c:cat>
          <c:val>
            <c:numRef>
              <c:f>Sheet1!$C$2:$C$10</c:f>
              <c:numCache>
                <c:formatCode>0%</c:formatCode>
                <c:ptCount val="9"/>
                <c:pt idx="0">
                  <c:v>0.48</c:v>
                </c:pt>
                <c:pt idx="1">
                  <c:v>0.43</c:v>
                </c:pt>
                <c:pt idx="2">
                  <c:v>0.36</c:v>
                </c:pt>
                <c:pt idx="3">
                  <c:v>0.18</c:v>
                </c:pt>
                <c:pt idx="4">
                  <c:v>0.17</c:v>
                </c:pt>
                <c:pt idx="5">
                  <c:v>0.19</c:v>
                </c:pt>
                <c:pt idx="6">
                  <c:v>0.18</c:v>
                </c:pt>
                <c:pt idx="7">
                  <c:v>0.17</c:v>
                </c:pt>
                <c:pt idx="8">
                  <c:v>0.15</c:v>
                </c:pt>
              </c:numCache>
            </c:numRef>
          </c:val>
          <c:extLst>
            <c:ext xmlns:c16="http://schemas.microsoft.com/office/drawing/2014/chart" uri="{C3380CC4-5D6E-409C-BE32-E72D297353CC}">
              <c16:uniqueId val="{00000001-BE42-4354-A3D8-812F085037A6}"/>
            </c:ext>
          </c:extLst>
        </c:ser>
        <c:ser>
          <c:idx val="2"/>
          <c:order val="2"/>
          <c:tx>
            <c:strRef>
              <c:f>Sheet1!$D$1</c:f>
              <c:strCache>
                <c:ptCount val="1"/>
                <c:pt idx="0">
                  <c:v>How data is used in the NHS</c:v>
                </c:pt>
              </c:strCache>
            </c:strRef>
          </c:tx>
          <c:spPr>
            <a:solidFill>
              <a:srgbClr val="7030A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In my GP practice</c:v>
                </c:pt>
                <c:pt idx="1">
                  <c:v>NHS/other healthcare app or website</c:v>
                </c:pt>
                <c:pt idx="2">
                  <c:v>I would do a google search</c:v>
                </c:pt>
                <c:pt idx="3">
                  <c:v>In an article in a newspaper/online news site</c:v>
                </c:pt>
                <c:pt idx="4">
                  <c:v>On TV</c:v>
                </c:pt>
                <c:pt idx="5">
                  <c:v>In print e.g. magazine or newspaper</c:v>
                </c:pt>
                <c:pt idx="6">
                  <c:v>From friends, family, colleagues</c:v>
                </c:pt>
                <c:pt idx="7">
                  <c:v>On social media</c:v>
                </c:pt>
                <c:pt idx="8">
                  <c:v>In an advert online (for example on a search engine)</c:v>
                </c:pt>
              </c:strCache>
            </c:strRef>
          </c:cat>
          <c:val>
            <c:numRef>
              <c:f>Sheet1!$D$2:$D$10</c:f>
              <c:numCache>
                <c:formatCode>0%</c:formatCode>
                <c:ptCount val="9"/>
                <c:pt idx="0">
                  <c:v>0.44</c:v>
                </c:pt>
                <c:pt idx="1">
                  <c:v>0.5</c:v>
                </c:pt>
                <c:pt idx="2">
                  <c:v>0.35</c:v>
                </c:pt>
                <c:pt idx="3">
                  <c:v>0.22</c:v>
                </c:pt>
                <c:pt idx="4">
                  <c:v>0.16</c:v>
                </c:pt>
                <c:pt idx="5">
                  <c:v>0.16</c:v>
                </c:pt>
                <c:pt idx="6">
                  <c:v>0.19</c:v>
                </c:pt>
                <c:pt idx="7">
                  <c:v>0.11</c:v>
                </c:pt>
                <c:pt idx="8">
                  <c:v>0.12</c:v>
                </c:pt>
              </c:numCache>
            </c:numRef>
          </c:val>
          <c:extLst>
            <c:ext xmlns:c16="http://schemas.microsoft.com/office/drawing/2014/chart" uri="{C3380CC4-5D6E-409C-BE32-E72D297353CC}">
              <c16:uniqueId val="{00000002-BE42-4354-A3D8-812F085037A6}"/>
            </c:ext>
          </c:extLst>
        </c:ser>
        <c:dLbls>
          <c:showLegendKey val="0"/>
          <c:showVal val="0"/>
          <c:showCatName val="0"/>
          <c:showSerName val="0"/>
          <c:showPercent val="0"/>
          <c:showBubbleSize val="0"/>
        </c:dLbls>
        <c:gapWidth val="121"/>
        <c:overlap val="-27"/>
        <c:axId val="127904784"/>
        <c:axId val="127908944"/>
      </c:barChart>
      <c:catAx>
        <c:axId val="127904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908944"/>
        <c:crosses val="autoZero"/>
        <c:auto val="1"/>
        <c:lblAlgn val="ctr"/>
        <c:lblOffset val="100"/>
        <c:noMultiLvlLbl val="0"/>
      </c:catAx>
      <c:valAx>
        <c:axId val="127908944"/>
        <c:scaling>
          <c:orientation val="minMax"/>
        </c:scaling>
        <c:delete val="1"/>
        <c:axPos val="l"/>
        <c:numFmt formatCode="0%" sourceLinked="1"/>
        <c:majorTickMark val="none"/>
        <c:minorTickMark val="none"/>
        <c:tickLblPos val="nextTo"/>
        <c:crossAx val="127904784"/>
        <c:crosses val="autoZero"/>
        <c:crossBetween val="between"/>
      </c:valAx>
      <c:spPr>
        <a:noFill/>
        <a:ln>
          <a:noFill/>
        </a:ln>
        <a:effectLst/>
      </c:spPr>
    </c:plotArea>
    <c:legend>
      <c:legendPos val="b"/>
      <c:layout>
        <c:manualLayout>
          <c:xMode val="edge"/>
          <c:yMode val="edge"/>
          <c:x val="0.21008527968609705"/>
          <c:y val="0.93871158572487012"/>
          <c:w val="0.48419322502240297"/>
          <c:h val="4.864452532551044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GB" sz="1600" b="1" dirty="0"/>
              <a:t>Self-reported whether they believed they had opted out</a:t>
            </a: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2868984198512291"/>
          <c:w val="0.94540154737570559"/>
          <c:h val="0.4029537153694811"/>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Yes</c:v>
                </c:pt>
                <c:pt idx="1">
                  <c:v>No</c:v>
                </c:pt>
                <c:pt idx="2">
                  <c:v>Don't know</c:v>
                </c:pt>
              </c:strCache>
            </c:strRef>
          </c:cat>
          <c:val>
            <c:numRef>
              <c:f>Sheet1!$B$2:$B$4</c:f>
              <c:numCache>
                <c:formatCode>0%</c:formatCode>
                <c:ptCount val="3"/>
                <c:pt idx="0">
                  <c:v>0.22</c:v>
                </c:pt>
                <c:pt idx="1">
                  <c:v>0.52</c:v>
                </c:pt>
                <c:pt idx="2">
                  <c:v>0.26</c:v>
                </c:pt>
              </c:numCache>
            </c:numRef>
          </c:val>
          <c:extLst>
            <c:ext xmlns:c16="http://schemas.microsoft.com/office/drawing/2014/chart" uri="{C3380CC4-5D6E-409C-BE32-E72D297353CC}">
              <c16:uniqueId val="{00000000-6036-4CB1-AD00-C475CDBD14C6}"/>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Yes</c:v>
                </c:pt>
                <c:pt idx="1">
                  <c:v>No</c:v>
                </c:pt>
                <c:pt idx="2">
                  <c:v>Don't know</c:v>
                </c:pt>
              </c:strCache>
            </c:strRef>
          </c:cat>
          <c:val>
            <c:numRef>
              <c:f>Sheet1!$C$2:$C$4</c:f>
              <c:numCache>
                <c:formatCode>0%</c:formatCode>
                <c:ptCount val="3"/>
                <c:pt idx="0">
                  <c:v>0.25</c:v>
                </c:pt>
                <c:pt idx="1">
                  <c:v>0.46</c:v>
                </c:pt>
                <c:pt idx="2">
                  <c:v>0.28999999999999998</c:v>
                </c:pt>
              </c:numCache>
            </c:numRef>
          </c:val>
          <c:extLst>
            <c:ext xmlns:c16="http://schemas.microsoft.com/office/drawing/2014/chart" uri="{C3380CC4-5D6E-409C-BE32-E72D297353CC}">
              <c16:uniqueId val="{00000001-6036-4CB1-AD00-C475CDBD14C6}"/>
            </c:ext>
          </c:extLst>
        </c:ser>
        <c:ser>
          <c:idx val="2"/>
          <c:order val="2"/>
          <c:tx>
            <c:strRef>
              <c:f>Sheet1!$D$1</c:f>
              <c:strCache>
                <c:ptCount val="1"/>
                <c:pt idx="0">
                  <c:v>Offline sample</c:v>
                </c:pt>
              </c:strCache>
            </c:strRef>
          </c:tx>
          <c:spPr>
            <a:solidFill>
              <a:schemeClr val="tx1">
                <a:lumMod val="25000"/>
                <a:lumOff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Yes</c:v>
                </c:pt>
                <c:pt idx="1">
                  <c:v>No</c:v>
                </c:pt>
                <c:pt idx="2">
                  <c:v>Don't know</c:v>
                </c:pt>
              </c:strCache>
            </c:strRef>
          </c:cat>
          <c:val>
            <c:numRef>
              <c:f>Sheet1!$D$2:$D$4</c:f>
              <c:numCache>
                <c:formatCode>0%</c:formatCode>
                <c:ptCount val="3"/>
                <c:pt idx="0">
                  <c:v>0.04</c:v>
                </c:pt>
                <c:pt idx="1">
                  <c:v>0.76</c:v>
                </c:pt>
                <c:pt idx="2">
                  <c:v>0.2</c:v>
                </c:pt>
              </c:numCache>
            </c:numRef>
          </c:val>
          <c:extLst>
            <c:ext xmlns:c16="http://schemas.microsoft.com/office/drawing/2014/chart" uri="{C3380CC4-5D6E-409C-BE32-E72D297353CC}">
              <c16:uniqueId val="{00000002-6036-4CB1-AD00-C475CDBD14C6}"/>
            </c:ext>
          </c:extLst>
        </c:ser>
        <c:dLbls>
          <c:showLegendKey val="0"/>
          <c:showVal val="0"/>
          <c:showCatName val="0"/>
          <c:showSerName val="0"/>
          <c:showPercent val="0"/>
          <c:showBubbleSize val="0"/>
        </c:dLbls>
        <c:gapWidth val="121"/>
        <c:overlap val="-27"/>
        <c:axId val="804475200"/>
        <c:axId val="804475616"/>
      </c:barChart>
      <c:catAx>
        <c:axId val="80447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4475616"/>
        <c:crosses val="autoZero"/>
        <c:auto val="1"/>
        <c:lblAlgn val="ctr"/>
        <c:lblOffset val="100"/>
        <c:noMultiLvlLbl val="0"/>
      </c:catAx>
      <c:valAx>
        <c:axId val="804475616"/>
        <c:scaling>
          <c:orientation val="minMax"/>
        </c:scaling>
        <c:delete val="1"/>
        <c:axPos val="l"/>
        <c:numFmt formatCode="0%" sourceLinked="1"/>
        <c:majorTickMark val="none"/>
        <c:minorTickMark val="none"/>
        <c:tickLblPos val="nextTo"/>
        <c:crossAx val="804475200"/>
        <c:crosses val="autoZero"/>
        <c:crossBetween val="between"/>
      </c:valAx>
      <c:spPr>
        <a:noFill/>
        <a:ln w="25400">
          <a:noFill/>
        </a:ln>
        <a:effectLst/>
      </c:spPr>
    </c:plotArea>
    <c:legend>
      <c:legendPos val="b"/>
      <c:layout>
        <c:manualLayout>
          <c:xMode val="edge"/>
          <c:yMode val="edge"/>
          <c:x val="1.9410158836391511E-3"/>
          <c:y val="0.90459623024998004"/>
          <c:w val="0.9"/>
          <c:h val="9.54039044858243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Sources of awareness</a:t>
            </a:r>
          </a:p>
        </c:rich>
      </c:tx>
      <c:layout>
        <c:manualLayout>
          <c:xMode val="edge"/>
          <c:yMode val="edge"/>
          <c:x val="0.2237267920861917"/>
          <c:y val="6.3156360749305571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141296788347965"/>
          <c:y val="0.13743935443431815"/>
          <c:w val="0.59077804597816574"/>
          <c:h val="0.8297240947029737"/>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31ED-40F7-9F5E-DC7D5E38E1EB}"/>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31ED-40F7-9F5E-DC7D5E38E1EB}"/>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31ED-40F7-9F5E-DC7D5E38E1EB}"/>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31ED-40F7-9F5E-DC7D5E38E1EB}"/>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1ED-40F7-9F5E-DC7D5E38E1EB}"/>
                </c:ext>
              </c:extLst>
            </c:dLbl>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1ED-40F7-9F5E-DC7D5E38E1EB}"/>
                </c:ext>
              </c:extLst>
            </c:dLbl>
            <c:dLbl>
              <c:idx val="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1ED-40F7-9F5E-DC7D5E38E1EB}"/>
                </c:ext>
              </c:extLst>
            </c:dLbl>
            <c:dLbl>
              <c:idx val="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1ED-40F7-9F5E-DC7D5E38E1EB}"/>
                </c:ext>
              </c:extLst>
            </c:dLbl>
            <c:dLbl>
              <c:idx val="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1ED-40F7-9F5E-DC7D5E38E1EB}"/>
                </c:ext>
              </c:extLst>
            </c:dLbl>
            <c:dLbl>
              <c:idx val="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1ED-40F7-9F5E-DC7D5E38E1EB}"/>
                </c:ext>
              </c:extLst>
            </c:dLbl>
            <c:dLbl>
              <c:idx val="1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1ED-40F7-9F5E-DC7D5E38E1E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Other</c:v>
                </c:pt>
                <c:pt idx="1">
                  <c:v>Audio . Radio</c:v>
                </c:pt>
                <c:pt idx="2">
                  <c:v>Pharmacy/doctors' surgery/hospital </c:v>
                </c:pt>
                <c:pt idx="3">
                  <c:v>Don't know</c:v>
                </c:pt>
                <c:pt idx="4">
                  <c:v>In print </c:v>
                </c:pt>
                <c:pt idx="5">
                  <c:v>Elsewhere online </c:v>
                </c:pt>
                <c:pt idx="6">
                  <c:v>TV/on demand</c:v>
                </c:pt>
                <c:pt idx="7">
                  <c:v>GP/doctor/nurse</c:v>
                </c:pt>
                <c:pt idx="8">
                  <c:v>Friend/family/colleague  </c:v>
                </c:pt>
                <c:pt idx="9">
                  <c:v>Social media </c:v>
                </c:pt>
                <c:pt idx="10">
                  <c:v>NHS healthcare app or website </c:v>
                </c:pt>
              </c:strCache>
            </c:strRef>
          </c:cat>
          <c:val>
            <c:numRef>
              <c:f>Sheet1!$B$2:$B$12</c:f>
              <c:numCache>
                <c:formatCode>0%</c:formatCode>
                <c:ptCount val="11"/>
                <c:pt idx="0">
                  <c:v>0.04</c:v>
                </c:pt>
                <c:pt idx="1">
                  <c:v>0.15</c:v>
                </c:pt>
                <c:pt idx="2">
                  <c:v>0.15</c:v>
                </c:pt>
                <c:pt idx="3">
                  <c:v>0.11</c:v>
                </c:pt>
                <c:pt idx="4">
                  <c:v>0.17</c:v>
                </c:pt>
                <c:pt idx="5">
                  <c:v>0.1</c:v>
                </c:pt>
                <c:pt idx="6">
                  <c:v>0.2</c:v>
                </c:pt>
                <c:pt idx="7">
                  <c:v>0.14000000000000001</c:v>
                </c:pt>
                <c:pt idx="8">
                  <c:v>0.14000000000000001</c:v>
                </c:pt>
                <c:pt idx="9">
                  <c:v>0.22</c:v>
                </c:pt>
                <c:pt idx="10">
                  <c:v>0.16</c:v>
                </c:pt>
              </c:numCache>
            </c:numRef>
          </c:val>
          <c:extLst>
            <c:ext xmlns:c16="http://schemas.microsoft.com/office/drawing/2014/chart" uri="{C3380CC4-5D6E-409C-BE32-E72D297353CC}">
              <c16:uniqueId val="{00000000-31ED-40F7-9F5E-DC7D5E38E1EB}"/>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Other</c:v>
                </c:pt>
                <c:pt idx="1">
                  <c:v>Audio . Radio</c:v>
                </c:pt>
                <c:pt idx="2">
                  <c:v>Pharmacy/doctors' surgery/hospital </c:v>
                </c:pt>
                <c:pt idx="3">
                  <c:v>Don't know</c:v>
                </c:pt>
                <c:pt idx="4">
                  <c:v>In print </c:v>
                </c:pt>
                <c:pt idx="5">
                  <c:v>Elsewhere online </c:v>
                </c:pt>
                <c:pt idx="6">
                  <c:v>TV/on demand</c:v>
                </c:pt>
                <c:pt idx="7">
                  <c:v>GP/doctor/nurse</c:v>
                </c:pt>
                <c:pt idx="8">
                  <c:v>Friend/family/colleague  </c:v>
                </c:pt>
                <c:pt idx="9">
                  <c:v>Social media </c:v>
                </c:pt>
                <c:pt idx="10">
                  <c:v>NHS healthcare app or website </c:v>
                </c:pt>
              </c:strCache>
            </c:strRef>
          </c:cat>
          <c:val>
            <c:numRef>
              <c:f>Sheet1!$C$2:$C$12</c:f>
              <c:numCache>
                <c:formatCode>0%</c:formatCode>
                <c:ptCount val="11"/>
                <c:pt idx="0">
                  <c:v>0.04</c:v>
                </c:pt>
                <c:pt idx="1">
                  <c:v>0.09</c:v>
                </c:pt>
                <c:pt idx="2">
                  <c:v>0.13</c:v>
                </c:pt>
                <c:pt idx="3">
                  <c:v>0.14000000000000001</c:v>
                </c:pt>
                <c:pt idx="4">
                  <c:v>0.16</c:v>
                </c:pt>
                <c:pt idx="5">
                  <c:v>0.17</c:v>
                </c:pt>
                <c:pt idx="6">
                  <c:v>0.18</c:v>
                </c:pt>
                <c:pt idx="7">
                  <c:v>0.19</c:v>
                </c:pt>
                <c:pt idx="8">
                  <c:v>0.19</c:v>
                </c:pt>
                <c:pt idx="9">
                  <c:v>0.19</c:v>
                </c:pt>
                <c:pt idx="10">
                  <c:v>0.24</c:v>
                </c:pt>
              </c:numCache>
            </c:numRef>
          </c:val>
          <c:extLst>
            <c:ext xmlns:c16="http://schemas.microsoft.com/office/drawing/2014/chart" uri="{C3380CC4-5D6E-409C-BE32-E72D297353CC}">
              <c16:uniqueId val="{00000001-31ED-40F7-9F5E-DC7D5E38E1EB}"/>
            </c:ext>
          </c:extLst>
        </c:ser>
        <c:dLbls>
          <c:showLegendKey val="0"/>
          <c:showVal val="0"/>
          <c:showCatName val="0"/>
          <c:showSerName val="0"/>
          <c:showPercent val="0"/>
          <c:showBubbleSize val="0"/>
        </c:dLbls>
        <c:gapWidth val="77"/>
        <c:axId val="1073574592"/>
        <c:axId val="1073580000"/>
      </c:barChart>
      <c:catAx>
        <c:axId val="10735745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73580000"/>
        <c:crosses val="autoZero"/>
        <c:auto val="1"/>
        <c:lblAlgn val="ctr"/>
        <c:lblOffset val="100"/>
        <c:noMultiLvlLbl val="0"/>
      </c:catAx>
      <c:valAx>
        <c:axId val="1073580000"/>
        <c:scaling>
          <c:orientation val="minMax"/>
        </c:scaling>
        <c:delete val="1"/>
        <c:axPos val="b"/>
        <c:numFmt formatCode="0%" sourceLinked="1"/>
        <c:majorTickMark val="none"/>
        <c:minorTickMark val="none"/>
        <c:tickLblPos val="nextTo"/>
        <c:crossAx val="1073574592"/>
        <c:crosses val="autoZero"/>
        <c:crossBetween val="between"/>
      </c:valAx>
      <c:spPr>
        <a:noFill/>
        <a:ln>
          <a:noFill/>
        </a:ln>
        <a:effectLst/>
      </c:spPr>
    </c:plotArea>
    <c:legend>
      <c:legendPos val="b"/>
      <c:layout>
        <c:manualLayout>
          <c:xMode val="edge"/>
          <c:yMode val="edge"/>
          <c:x val="0.2668718778415648"/>
          <c:y val="0.92246491859834823"/>
          <c:w val="0.31091320206069911"/>
          <c:h val="5.28217228475756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GB" sz="1600" b="1"/>
              <a:t>What opt</a:t>
            </a:r>
            <a:r>
              <a:rPr lang="en-GB" sz="1600" b="1" baseline="0"/>
              <a:t> out chosen</a:t>
            </a:r>
            <a:endParaRPr lang="en-GB" sz="1600" b="1"/>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3512844560707936E-3"/>
          <c:y val="0.30223162344558863"/>
          <c:w val="0.94540154737570559"/>
          <c:h val="0.4029537153694811"/>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National data opt-out only</c:v>
                </c:pt>
                <c:pt idx="1">
                  <c:v>Type 1 opt-out only</c:v>
                </c:pt>
                <c:pt idx="2">
                  <c:v>Both</c:v>
                </c:pt>
                <c:pt idx="3">
                  <c:v>Don't know</c:v>
                </c:pt>
                <c:pt idx="4">
                  <c:v>Neither of the above</c:v>
                </c:pt>
              </c:strCache>
            </c:strRef>
          </c:cat>
          <c:val>
            <c:numRef>
              <c:f>Sheet1!$B$2:$B$6</c:f>
              <c:numCache>
                <c:formatCode>0%</c:formatCode>
                <c:ptCount val="5"/>
                <c:pt idx="0">
                  <c:v>0.41005291005291006</c:v>
                </c:pt>
                <c:pt idx="1">
                  <c:v>0.20899470899470898</c:v>
                </c:pt>
                <c:pt idx="2">
                  <c:v>0.13492063492063491</c:v>
                </c:pt>
                <c:pt idx="3">
                  <c:v>0.20370370370370369</c:v>
                </c:pt>
                <c:pt idx="4">
                  <c:v>4.2328042328042326E-2</c:v>
                </c:pt>
              </c:numCache>
            </c:numRef>
          </c:val>
          <c:extLst>
            <c:ext xmlns:c16="http://schemas.microsoft.com/office/drawing/2014/chart" uri="{C3380CC4-5D6E-409C-BE32-E72D297353CC}">
              <c16:uniqueId val="{00000000-D191-4C14-8959-5B5DE2C272A8}"/>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National data opt-out only</c:v>
                </c:pt>
                <c:pt idx="1">
                  <c:v>Type 1 opt-out only</c:v>
                </c:pt>
                <c:pt idx="2">
                  <c:v>Both</c:v>
                </c:pt>
                <c:pt idx="3">
                  <c:v>Don't know</c:v>
                </c:pt>
                <c:pt idx="4">
                  <c:v>Neither of the above</c:v>
                </c:pt>
              </c:strCache>
            </c:strRef>
          </c:cat>
          <c:val>
            <c:numRef>
              <c:f>Sheet1!$C$2:$C$6</c:f>
              <c:numCache>
                <c:formatCode>0%</c:formatCode>
                <c:ptCount val="5"/>
                <c:pt idx="0">
                  <c:v>0.48684210526315791</c:v>
                </c:pt>
                <c:pt idx="1">
                  <c:v>0.21052631578947367</c:v>
                </c:pt>
                <c:pt idx="2">
                  <c:v>0.11842105263157894</c:v>
                </c:pt>
                <c:pt idx="3">
                  <c:v>0.14000000000000001</c:v>
                </c:pt>
                <c:pt idx="4">
                  <c:v>0.04</c:v>
                </c:pt>
              </c:numCache>
            </c:numRef>
          </c:val>
          <c:extLst>
            <c:ext xmlns:c16="http://schemas.microsoft.com/office/drawing/2014/chart" uri="{C3380CC4-5D6E-409C-BE32-E72D297353CC}">
              <c16:uniqueId val="{00000001-D191-4C14-8959-5B5DE2C272A8}"/>
            </c:ext>
          </c:extLst>
        </c:ser>
        <c:dLbls>
          <c:showLegendKey val="0"/>
          <c:showVal val="0"/>
          <c:showCatName val="0"/>
          <c:showSerName val="0"/>
          <c:showPercent val="0"/>
          <c:showBubbleSize val="0"/>
        </c:dLbls>
        <c:gapWidth val="121"/>
        <c:overlap val="-27"/>
        <c:axId val="804475200"/>
        <c:axId val="804475616"/>
      </c:barChart>
      <c:catAx>
        <c:axId val="80447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4475616"/>
        <c:crosses val="autoZero"/>
        <c:auto val="1"/>
        <c:lblAlgn val="ctr"/>
        <c:lblOffset val="100"/>
        <c:noMultiLvlLbl val="0"/>
      </c:catAx>
      <c:valAx>
        <c:axId val="804475616"/>
        <c:scaling>
          <c:orientation val="minMax"/>
        </c:scaling>
        <c:delete val="1"/>
        <c:axPos val="l"/>
        <c:numFmt formatCode="0%" sourceLinked="1"/>
        <c:majorTickMark val="none"/>
        <c:minorTickMark val="none"/>
        <c:tickLblPos val="nextTo"/>
        <c:crossAx val="804475200"/>
        <c:crosses val="autoZero"/>
        <c:crossBetween val="between"/>
      </c:valAx>
      <c:spPr>
        <a:noFill/>
        <a:ln>
          <a:noFill/>
        </a:ln>
        <a:effectLst/>
      </c:spPr>
    </c:plotArea>
    <c:legend>
      <c:legendPos val="b"/>
      <c:layout>
        <c:manualLayout>
          <c:xMode val="edge"/>
          <c:yMode val="edge"/>
          <c:x val="1.9410158836391511E-3"/>
          <c:y val="0.90459623024998004"/>
          <c:w val="0.9"/>
          <c:h val="9.54039044858243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Reasons</a:t>
            </a:r>
            <a:r>
              <a:rPr lang="en-GB" sz="1600" b="1" baseline="0"/>
              <a:t> for opt-out</a:t>
            </a:r>
            <a:endParaRPr lang="en-GB" sz="1600" b="1"/>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9142015255905508"/>
          <c:y val="0.11269391797616808"/>
          <c:w val="0.38357984744094492"/>
          <c:h val="0.78096182669150638"/>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None of the above, please write in the reason here</c:v>
                </c:pt>
                <c:pt idx="1">
                  <c:v>Other, please specify</c:v>
                </c:pt>
                <c:pt idx="2">
                  <c:v>I felt overwhelmed by the amount of information</c:v>
                </c:pt>
                <c:pt idx="3">
                  <c:v>I read/saw something on social media which made me feel concerned</c:v>
                </c:pt>
                <c:pt idx="4">
                  <c:v>I felt frustrated that there was a change happening that I did not understand</c:v>
                </c:pt>
                <c:pt idx="5">
                  <c:v>I did not like the way my data was going to be used</c:v>
                </c:pt>
                <c:pt idx="6">
                  <c:v>I did not trust the government with my data</c:v>
                </c:pt>
                <c:pt idx="7">
                  <c:v>I believed my data will be sold to private company</c:v>
                </c:pt>
                <c:pt idx="8">
                  <c:v>I had concerns about the security of my data</c:v>
                </c:pt>
                <c:pt idx="9">
                  <c:v>I had concerns about the privacy of my data</c:v>
                </c:pt>
              </c:strCache>
            </c:strRef>
          </c:cat>
          <c:val>
            <c:numRef>
              <c:f>Sheet1!$B$2:$B$11</c:f>
              <c:numCache>
                <c:formatCode>0%</c:formatCode>
                <c:ptCount val="10"/>
                <c:pt idx="0">
                  <c:v>0</c:v>
                </c:pt>
                <c:pt idx="1">
                  <c:v>0.01</c:v>
                </c:pt>
                <c:pt idx="2">
                  <c:v>0.22</c:v>
                </c:pt>
                <c:pt idx="3">
                  <c:v>0.12</c:v>
                </c:pt>
                <c:pt idx="4">
                  <c:v>0.2</c:v>
                </c:pt>
                <c:pt idx="5">
                  <c:v>0.28999999999999998</c:v>
                </c:pt>
                <c:pt idx="6">
                  <c:v>0.34</c:v>
                </c:pt>
                <c:pt idx="7">
                  <c:v>0.28999999999999998</c:v>
                </c:pt>
                <c:pt idx="8">
                  <c:v>0.42</c:v>
                </c:pt>
                <c:pt idx="9">
                  <c:v>0.49</c:v>
                </c:pt>
              </c:numCache>
            </c:numRef>
          </c:val>
          <c:extLst>
            <c:ext xmlns:c16="http://schemas.microsoft.com/office/drawing/2014/chart" uri="{C3380CC4-5D6E-409C-BE32-E72D297353CC}">
              <c16:uniqueId val="{00000000-D965-4AF3-A9AF-E7BD843C37A7}"/>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None of the above, please write in the reason here</c:v>
                </c:pt>
                <c:pt idx="1">
                  <c:v>Other, please specify</c:v>
                </c:pt>
                <c:pt idx="2">
                  <c:v>I felt overwhelmed by the amount of information</c:v>
                </c:pt>
                <c:pt idx="3">
                  <c:v>I read/saw something on social media which made me feel concerned</c:v>
                </c:pt>
                <c:pt idx="4">
                  <c:v>I felt frustrated that there was a change happening that I did not understand</c:v>
                </c:pt>
                <c:pt idx="5">
                  <c:v>I did not like the way my data was going to be used</c:v>
                </c:pt>
                <c:pt idx="6">
                  <c:v>I did not trust the government with my data</c:v>
                </c:pt>
                <c:pt idx="7">
                  <c:v>I believed my data will be sold to private company</c:v>
                </c:pt>
                <c:pt idx="8">
                  <c:v>I had concerns about the security of my data</c:v>
                </c:pt>
                <c:pt idx="9">
                  <c:v>I had concerns about the privacy of my data</c:v>
                </c:pt>
              </c:strCache>
            </c:strRef>
          </c:cat>
          <c:val>
            <c:numRef>
              <c:f>Sheet1!$C$2:$C$11</c:f>
              <c:numCache>
                <c:formatCode>0%</c:formatCode>
                <c:ptCount val="10"/>
                <c:pt idx="0">
                  <c:v>0</c:v>
                </c:pt>
                <c:pt idx="1">
                  <c:v>0.02</c:v>
                </c:pt>
                <c:pt idx="2">
                  <c:v>0.19</c:v>
                </c:pt>
                <c:pt idx="3">
                  <c:v>0.2</c:v>
                </c:pt>
                <c:pt idx="4">
                  <c:v>0.21</c:v>
                </c:pt>
                <c:pt idx="5">
                  <c:v>0.28999999999999998</c:v>
                </c:pt>
                <c:pt idx="6">
                  <c:v>0.33</c:v>
                </c:pt>
                <c:pt idx="7">
                  <c:v>0.42</c:v>
                </c:pt>
                <c:pt idx="8">
                  <c:v>0.48</c:v>
                </c:pt>
                <c:pt idx="9">
                  <c:v>0.49</c:v>
                </c:pt>
              </c:numCache>
            </c:numRef>
          </c:val>
          <c:extLst>
            <c:ext xmlns:c16="http://schemas.microsoft.com/office/drawing/2014/chart" uri="{C3380CC4-5D6E-409C-BE32-E72D297353CC}">
              <c16:uniqueId val="{00000001-D965-4AF3-A9AF-E7BD843C37A7}"/>
            </c:ext>
          </c:extLst>
        </c:ser>
        <c:dLbls>
          <c:showLegendKey val="0"/>
          <c:showVal val="0"/>
          <c:showCatName val="0"/>
          <c:showSerName val="0"/>
          <c:showPercent val="0"/>
          <c:showBubbleSize val="0"/>
        </c:dLbls>
        <c:gapWidth val="121"/>
        <c:axId val="882863904"/>
        <c:axId val="882861824"/>
      </c:barChart>
      <c:catAx>
        <c:axId val="882863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2861824"/>
        <c:crosses val="autoZero"/>
        <c:auto val="1"/>
        <c:lblAlgn val="ctr"/>
        <c:lblOffset val="100"/>
        <c:noMultiLvlLbl val="0"/>
      </c:catAx>
      <c:valAx>
        <c:axId val="882861824"/>
        <c:scaling>
          <c:orientation val="minMax"/>
        </c:scaling>
        <c:delete val="1"/>
        <c:axPos val="b"/>
        <c:numFmt formatCode="0%" sourceLinked="1"/>
        <c:majorTickMark val="none"/>
        <c:minorTickMark val="none"/>
        <c:tickLblPos val="nextTo"/>
        <c:crossAx val="88286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Motivations</a:t>
            </a:r>
            <a:r>
              <a:rPr lang="en-GB" sz="1600" b="1" baseline="0"/>
              <a:t> to opt back in</a:t>
            </a:r>
            <a:endParaRPr lang="en-GB" sz="1600" b="1"/>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9142015255905508"/>
          <c:y val="0.11269391797616808"/>
          <c:w val="0.24294171844413648"/>
          <c:h val="0.78096182669150638"/>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Sheet1!$A$2:$A$14</c:f>
              <c:strCache>
                <c:ptCount val="13"/>
                <c:pt idx="0">
                  <c:v>None of these would motivate me to opt back in	</c:v>
                </c:pt>
                <c:pt idx="1">
                  <c:v>Other –please state.</c:v>
                </c:pt>
                <c:pt idx="2">
                  <c:v>Allow researchers to analyse healthcare inequalities</c:v>
                </c:pt>
                <c:pt idx="3">
                  <c:v>Enable research into the long-term impact of coronavirus on the population</c:v>
                </c:pt>
                <c:pt idx="4">
                  <c:v>Enable working with trusted NHS partners to research treatment options</c:v>
                </c:pt>
                <c:pt idx="5">
                  <c:v>Improvements to auditing and making the records of these audits available</c:v>
                </c:pt>
                <c:pt idx="6">
                  <c:v>Assurances that the system has been made more secure</c:v>
                </c:pt>
                <c:pt idx="7">
                  <c:v>Enable better health and care planning to improve patient outcomes</c:v>
                </c:pt>
                <c:pt idx="8">
                  <c:v>Enable an understanding of the long-term effects of medication</c:v>
                </c:pt>
                <c:pt idx="9">
                  <c:v>Enable research and development of cures and treatments for serious illnesses</c:v>
                </c:pt>
                <c:pt idx="10">
                  <c:v>Allow better response to public health issues, like COVID-19 vaccines and guidance planning</c:v>
                </c:pt>
                <c:pt idx="11">
                  <c:v>Improve your local NHS services</c:v>
                </c:pt>
                <c:pt idx="12">
                  <c:v>Allow me to opt into the data uses I am comfortable with and stay opted out of those which make me uncomfortable</c:v>
                </c:pt>
              </c:strCache>
            </c:strRef>
          </c:cat>
          <c:val>
            <c:numRef>
              <c:f>Sheet1!$B$2:$B$14</c:f>
              <c:numCache>
                <c:formatCode>0%</c:formatCode>
                <c:ptCount val="13"/>
                <c:pt idx="0">
                  <c:v>0.16</c:v>
                </c:pt>
                <c:pt idx="1">
                  <c:v>0.01</c:v>
                </c:pt>
                <c:pt idx="2">
                  <c:v>0.09</c:v>
                </c:pt>
                <c:pt idx="3">
                  <c:v>0.13</c:v>
                </c:pt>
                <c:pt idx="4">
                  <c:v>0.16</c:v>
                </c:pt>
                <c:pt idx="5">
                  <c:v>0.16</c:v>
                </c:pt>
                <c:pt idx="6">
                  <c:v>0.21</c:v>
                </c:pt>
                <c:pt idx="7">
                  <c:v>0.17</c:v>
                </c:pt>
                <c:pt idx="8">
                  <c:v>0.08</c:v>
                </c:pt>
                <c:pt idx="9">
                  <c:v>0.17</c:v>
                </c:pt>
                <c:pt idx="10">
                  <c:v>0.14000000000000001</c:v>
                </c:pt>
                <c:pt idx="11">
                  <c:v>0.21</c:v>
                </c:pt>
                <c:pt idx="12">
                  <c:v>0.24</c:v>
                </c:pt>
              </c:numCache>
            </c:numRef>
          </c:val>
          <c:extLst>
            <c:ext xmlns:c16="http://schemas.microsoft.com/office/drawing/2014/chart" uri="{C3380CC4-5D6E-409C-BE32-E72D297353CC}">
              <c16:uniqueId val="{00000000-CF09-41B1-984A-305BCF0CC417}"/>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Sheet1!$A$2:$A$14</c:f>
              <c:strCache>
                <c:ptCount val="13"/>
                <c:pt idx="0">
                  <c:v>None of these would motivate me to opt back in	</c:v>
                </c:pt>
                <c:pt idx="1">
                  <c:v>Other –please state.</c:v>
                </c:pt>
                <c:pt idx="2">
                  <c:v>Allow researchers to analyse healthcare inequalities</c:v>
                </c:pt>
                <c:pt idx="3">
                  <c:v>Enable research into the long-term impact of coronavirus on the population</c:v>
                </c:pt>
                <c:pt idx="4">
                  <c:v>Enable working with trusted NHS partners to research treatment options</c:v>
                </c:pt>
                <c:pt idx="5">
                  <c:v>Improvements to auditing and making the records of these audits available</c:v>
                </c:pt>
                <c:pt idx="6">
                  <c:v>Assurances that the system has been made more secure</c:v>
                </c:pt>
                <c:pt idx="7">
                  <c:v>Enable better health and care planning to improve patient outcomes</c:v>
                </c:pt>
                <c:pt idx="8">
                  <c:v>Enable an understanding of the long-term effects of medication</c:v>
                </c:pt>
                <c:pt idx="9">
                  <c:v>Enable research and development of cures and treatments for serious illnesses</c:v>
                </c:pt>
                <c:pt idx="10">
                  <c:v>Allow better response to public health issues, like COVID-19 vaccines and guidance planning</c:v>
                </c:pt>
                <c:pt idx="11">
                  <c:v>Improve your local NHS services</c:v>
                </c:pt>
                <c:pt idx="12">
                  <c:v>Allow me to opt into the data uses I am comfortable with and stay opted out of those which make me uncomfortable</c:v>
                </c:pt>
              </c:strCache>
            </c:strRef>
          </c:cat>
          <c:val>
            <c:numRef>
              <c:f>Sheet1!$C$2:$C$14</c:f>
              <c:numCache>
                <c:formatCode>0%</c:formatCode>
                <c:ptCount val="13"/>
                <c:pt idx="0">
                  <c:v>0.19</c:v>
                </c:pt>
                <c:pt idx="1">
                  <c:v>0.01</c:v>
                </c:pt>
                <c:pt idx="2">
                  <c:v>0.13</c:v>
                </c:pt>
                <c:pt idx="3">
                  <c:v>0.15</c:v>
                </c:pt>
                <c:pt idx="4">
                  <c:v>0.16</c:v>
                </c:pt>
                <c:pt idx="5">
                  <c:v>0.17</c:v>
                </c:pt>
                <c:pt idx="6">
                  <c:v>0.18</c:v>
                </c:pt>
                <c:pt idx="7">
                  <c:v>0.19</c:v>
                </c:pt>
                <c:pt idx="8">
                  <c:v>0.2</c:v>
                </c:pt>
                <c:pt idx="9">
                  <c:v>0.21</c:v>
                </c:pt>
                <c:pt idx="10">
                  <c:v>0.22</c:v>
                </c:pt>
                <c:pt idx="11">
                  <c:v>0.23</c:v>
                </c:pt>
                <c:pt idx="12">
                  <c:v>0.25</c:v>
                </c:pt>
              </c:numCache>
            </c:numRef>
          </c:val>
          <c:extLst>
            <c:ext xmlns:c16="http://schemas.microsoft.com/office/drawing/2014/chart" uri="{C3380CC4-5D6E-409C-BE32-E72D297353CC}">
              <c16:uniqueId val="{00000001-CF09-41B1-984A-305BCF0CC417}"/>
            </c:ext>
          </c:extLst>
        </c:ser>
        <c:dLbls>
          <c:showLegendKey val="0"/>
          <c:showVal val="0"/>
          <c:showCatName val="0"/>
          <c:showSerName val="0"/>
          <c:showPercent val="0"/>
          <c:showBubbleSize val="0"/>
        </c:dLbls>
        <c:gapWidth val="121"/>
        <c:axId val="882863904"/>
        <c:axId val="882861824"/>
      </c:barChart>
      <c:catAx>
        <c:axId val="882863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2861824"/>
        <c:crosses val="autoZero"/>
        <c:auto val="1"/>
        <c:lblAlgn val="ctr"/>
        <c:lblOffset val="100"/>
        <c:noMultiLvlLbl val="0"/>
      </c:catAx>
      <c:valAx>
        <c:axId val="882861824"/>
        <c:scaling>
          <c:orientation val="minMax"/>
        </c:scaling>
        <c:delete val="1"/>
        <c:axPos val="b"/>
        <c:numFmt formatCode="0%" sourceLinked="1"/>
        <c:majorTickMark val="none"/>
        <c:minorTickMark val="none"/>
        <c:tickLblPos val="nextTo"/>
        <c:crossAx val="88286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GB" sz="1600" b="1"/>
              <a:t>Likelihood to opt out</a:t>
            </a: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9.5753673957514163E-2"/>
          <c:w val="0.94540154737570559"/>
          <c:h val="0.59409871554155835"/>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likely to opt out</c:v>
                </c:pt>
                <c:pt idx="1">
                  <c:v>Quite likely to opt out</c:v>
                </c:pt>
                <c:pt idx="2">
                  <c:v>Not very likely to opt out</c:v>
                </c:pt>
                <c:pt idx="3">
                  <c:v>Very unlikely to opt out</c:v>
                </c:pt>
                <c:pt idx="4">
                  <c:v>Not sure/Don't know</c:v>
                </c:pt>
              </c:strCache>
            </c:strRef>
          </c:cat>
          <c:val>
            <c:numRef>
              <c:f>Sheet1!$B$2:$B$6</c:f>
              <c:numCache>
                <c:formatCode>0%</c:formatCode>
                <c:ptCount val="5"/>
                <c:pt idx="0">
                  <c:v>0.06</c:v>
                </c:pt>
                <c:pt idx="1">
                  <c:v>0.13</c:v>
                </c:pt>
                <c:pt idx="2">
                  <c:v>0.33</c:v>
                </c:pt>
                <c:pt idx="3">
                  <c:v>0.25</c:v>
                </c:pt>
                <c:pt idx="4">
                  <c:v>0.24</c:v>
                </c:pt>
              </c:numCache>
            </c:numRef>
          </c:val>
          <c:extLst>
            <c:ext xmlns:c16="http://schemas.microsoft.com/office/drawing/2014/chart" uri="{C3380CC4-5D6E-409C-BE32-E72D297353CC}">
              <c16:uniqueId val="{00000000-C28A-41EB-8DB5-F052EF7C453E}"/>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likely to opt out</c:v>
                </c:pt>
                <c:pt idx="1">
                  <c:v>Quite likely to opt out</c:v>
                </c:pt>
                <c:pt idx="2">
                  <c:v>Not very likely to opt out</c:v>
                </c:pt>
                <c:pt idx="3">
                  <c:v>Very unlikely to opt out</c:v>
                </c:pt>
                <c:pt idx="4">
                  <c:v>Not sure/Don't know</c:v>
                </c:pt>
              </c:strCache>
            </c:strRef>
          </c:cat>
          <c:val>
            <c:numRef>
              <c:f>Sheet1!$C$2:$C$6</c:f>
              <c:numCache>
                <c:formatCode>0%</c:formatCode>
                <c:ptCount val="5"/>
                <c:pt idx="0">
                  <c:v>7.0000000000000007E-2</c:v>
                </c:pt>
                <c:pt idx="1">
                  <c:v>0.09</c:v>
                </c:pt>
                <c:pt idx="2">
                  <c:v>0.33</c:v>
                </c:pt>
                <c:pt idx="3">
                  <c:v>0.23</c:v>
                </c:pt>
                <c:pt idx="4">
                  <c:v>0.28000000000000003</c:v>
                </c:pt>
              </c:numCache>
            </c:numRef>
          </c:val>
          <c:extLst>
            <c:ext xmlns:c16="http://schemas.microsoft.com/office/drawing/2014/chart" uri="{C3380CC4-5D6E-409C-BE32-E72D297353CC}">
              <c16:uniqueId val="{00000001-C28A-41EB-8DB5-F052EF7C453E}"/>
            </c:ext>
          </c:extLst>
        </c:ser>
        <c:ser>
          <c:idx val="2"/>
          <c:order val="2"/>
          <c:tx>
            <c:strRef>
              <c:f>Sheet1!$D$1</c:f>
              <c:strCache>
                <c:ptCount val="1"/>
                <c:pt idx="0">
                  <c:v>Offline sample</c:v>
                </c:pt>
              </c:strCache>
            </c:strRef>
          </c:tx>
          <c:spPr>
            <a:solidFill>
              <a:schemeClr val="tx1">
                <a:lumMod val="25000"/>
                <a:lumOff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likely to opt out</c:v>
                </c:pt>
                <c:pt idx="1">
                  <c:v>Quite likely to opt out</c:v>
                </c:pt>
                <c:pt idx="2">
                  <c:v>Not very likely to opt out</c:v>
                </c:pt>
                <c:pt idx="3">
                  <c:v>Very unlikely to opt out</c:v>
                </c:pt>
                <c:pt idx="4">
                  <c:v>Not sure/Don't know</c:v>
                </c:pt>
              </c:strCache>
            </c:strRef>
          </c:cat>
          <c:val>
            <c:numRef>
              <c:f>Sheet1!$D$2:$D$6</c:f>
              <c:numCache>
                <c:formatCode>0%</c:formatCode>
                <c:ptCount val="5"/>
                <c:pt idx="0">
                  <c:v>0.13</c:v>
                </c:pt>
                <c:pt idx="1">
                  <c:v>0.02</c:v>
                </c:pt>
                <c:pt idx="2">
                  <c:v>0.15</c:v>
                </c:pt>
                <c:pt idx="3">
                  <c:v>0.5</c:v>
                </c:pt>
                <c:pt idx="4">
                  <c:v>0.21</c:v>
                </c:pt>
              </c:numCache>
            </c:numRef>
          </c:val>
          <c:extLst>
            <c:ext xmlns:c16="http://schemas.microsoft.com/office/drawing/2014/chart" uri="{C3380CC4-5D6E-409C-BE32-E72D297353CC}">
              <c16:uniqueId val="{00000002-C28A-41EB-8DB5-F052EF7C453E}"/>
            </c:ext>
          </c:extLst>
        </c:ser>
        <c:dLbls>
          <c:showLegendKey val="0"/>
          <c:showVal val="0"/>
          <c:showCatName val="0"/>
          <c:showSerName val="0"/>
          <c:showPercent val="0"/>
          <c:showBubbleSize val="0"/>
        </c:dLbls>
        <c:gapWidth val="121"/>
        <c:overlap val="-27"/>
        <c:axId val="804475200"/>
        <c:axId val="804475616"/>
      </c:barChart>
      <c:catAx>
        <c:axId val="80447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4475616"/>
        <c:crosses val="autoZero"/>
        <c:auto val="1"/>
        <c:lblAlgn val="ctr"/>
        <c:lblOffset val="100"/>
        <c:noMultiLvlLbl val="0"/>
      </c:catAx>
      <c:valAx>
        <c:axId val="804475616"/>
        <c:scaling>
          <c:orientation val="minMax"/>
        </c:scaling>
        <c:delete val="1"/>
        <c:axPos val="l"/>
        <c:numFmt formatCode="0%" sourceLinked="1"/>
        <c:majorTickMark val="none"/>
        <c:minorTickMark val="none"/>
        <c:tickLblPos val="nextTo"/>
        <c:crossAx val="804475200"/>
        <c:crosses val="autoZero"/>
        <c:crossBetween val="between"/>
      </c:valAx>
      <c:spPr>
        <a:noFill/>
        <a:ln>
          <a:noFill/>
        </a:ln>
        <a:effectLst/>
      </c:spPr>
    </c:plotArea>
    <c:legend>
      <c:legendPos val="b"/>
      <c:layout>
        <c:manualLayout>
          <c:xMode val="edge"/>
          <c:yMode val="edge"/>
          <c:x val="1.9410158836391511E-3"/>
          <c:y val="0.90459623024998004"/>
          <c:w val="0.9"/>
          <c:h val="9.54039044858243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GB" sz="1600" b="1"/>
              <a:t>Who</a:t>
            </a:r>
            <a:r>
              <a:rPr lang="en-GB" sz="1600" b="1" baseline="0"/>
              <a:t> will influence choice</a:t>
            </a:r>
            <a:endParaRPr lang="en-GB" sz="1600" b="1"/>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0316948168769653E-2"/>
          <c:y val="4.0827453537071968E-3"/>
          <c:w val="0.94540154737570559"/>
          <c:h val="0.15966465595206314"/>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Sheet1!$A$2:$A$19</c:f>
              <c:strCache>
                <c:ptCount val="18"/>
                <c:pt idx="0">
                  <c:v>None of the above</c:v>
                </c:pt>
                <c:pt idx="1">
                  <c:v>The NHS on the NHS website</c:v>
                </c:pt>
                <c:pt idx="2">
                  <c:v>An NHS Doctor/nurse/other healthcare professional</c:v>
                </c:pt>
                <c:pt idx="3">
                  <c:v>A written communication from your GP surgery</c:v>
                </c:pt>
                <c:pt idx="4">
                  <c:v>Friends/family/colleagues</c:v>
                </c:pt>
                <c:pt idx="5">
                  <c:v>NHS Digital website</c:v>
                </c:pt>
                <c:pt idx="6">
                  <c:v>What I see/read in the media</c:v>
                </c:pt>
                <c:pt idx="7">
                  <c:v>My local hospital on the website or in the hospital</c:v>
                </c:pt>
                <c:pt idx="8">
                  <c:v>Central Government through a written communication</c:v>
                </c:pt>
                <c:pt idx="9">
                  <c:v>An academic research organisation </c:v>
                </c:pt>
                <c:pt idx="10">
                  <c:v>Local Government through a written communication</c:v>
                </c:pt>
                <c:pt idx="11">
                  <c:v>An adult social care professional</c:v>
                </c:pt>
                <c:pt idx="12">
                  <c:v>A health system supplier –</c:v>
                </c:pt>
                <c:pt idx="13">
                  <c:v>A data analytics company website </c:v>
                </c:pt>
                <c:pt idx="14">
                  <c:v>A pharmaceutical company website</c:v>
                </c:pt>
                <c:pt idx="15">
                  <c:v>An adult social care provider on the website or in the setting</c:v>
                </c:pt>
                <c:pt idx="16">
                  <c:v>People I follow on social media</c:v>
                </c:pt>
                <c:pt idx="17">
                  <c:v>Other, please specify</c:v>
                </c:pt>
              </c:strCache>
            </c:strRef>
          </c:cat>
          <c:val>
            <c:numRef>
              <c:f>Sheet1!$B$2:$B$19</c:f>
              <c:numCache>
                <c:formatCode>0%</c:formatCode>
                <c:ptCount val="18"/>
                <c:pt idx="0">
                  <c:v>0.33</c:v>
                </c:pt>
                <c:pt idx="1">
                  <c:v>0.26</c:v>
                </c:pt>
                <c:pt idx="2">
                  <c:v>0.24</c:v>
                </c:pt>
                <c:pt idx="3">
                  <c:v>0.22</c:v>
                </c:pt>
                <c:pt idx="4">
                  <c:v>0.16</c:v>
                </c:pt>
                <c:pt idx="5">
                  <c:v>0.14000000000000001</c:v>
                </c:pt>
                <c:pt idx="6">
                  <c:v>0.12</c:v>
                </c:pt>
                <c:pt idx="7">
                  <c:v>0.1</c:v>
                </c:pt>
                <c:pt idx="8">
                  <c:v>0.09</c:v>
                </c:pt>
                <c:pt idx="9">
                  <c:v>7.0000000000000007E-2</c:v>
                </c:pt>
                <c:pt idx="10">
                  <c:v>7.0000000000000007E-2</c:v>
                </c:pt>
                <c:pt idx="11">
                  <c:v>0.05</c:v>
                </c:pt>
                <c:pt idx="12">
                  <c:v>0.05</c:v>
                </c:pt>
                <c:pt idx="13">
                  <c:v>0.05</c:v>
                </c:pt>
                <c:pt idx="14">
                  <c:v>0.04</c:v>
                </c:pt>
                <c:pt idx="15">
                  <c:v>0.03</c:v>
                </c:pt>
                <c:pt idx="16">
                  <c:v>0.02</c:v>
                </c:pt>
                <c:pt idx="17">
                  <c:v>0.02</c:v>
                </c:pt>
              </c:numCache>
            </c:numRef>
          </c:val>
          <c:extLst>
            <c:ext xmlns:c16="http://schemas.microsoft.com/office/drawing/2014/chart" uri="{C3380CC4-5D6E-409C-BE32-E72D297353CC}">
              <c16:uniqueId val="{00000000-5B1D-4327-AE02-F8118D2899B9}"/>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Sheet1!$A$2:$A$19</c:f>
              <c:strCache>
                <c:ptCount val="18"/>
                <c:pt idx="0">
                  <c:v>None of the above</c:v>
                </c:pt>
                <c:pt idx="1">
                  <c:v>The NHS on the NHS website</c:v>
                </c:pt>
                <c:pt idx="2">
                  <c:v>An NHS Doctor/nurse/other healthcare professional</c:v>
                </c:pt>
                <c:pt idx="3">
                  <c:v>A written communication from your GP surgery</c:v>
                </c:pt>
                <c:pt idx="4">
                  <c:v>Friends/family/colleagues</c:v>
                </c:pt>
                <c:pt idx="5">
                  <c:v>NHS Digital website</c:v>
                </c:pt>
                <c:pt idx="6">
                  <c:v>What I see/read in the media</c:v>
                </c:pt>
                <c:pt idx="7">
                  <c:v>My local hospital on the website or in the hospital</c:v>
                </c:pt>
                <c:pt idx="8">
                  <c:v>Central Government through a written communication</c:v>
                </c:pt>
                <c:pt idx="9">
                  <c:v>An academic research organisation </c:v>
                </c:pt>
                <c:pt idx="10">
                  <c:v>Local Government through a written communication</c:v>
                </c:pt>
                <c:pt idx="11">
                  <c:v>An adult social care professional</c:v>
                </c:pt>
                <c:pt idx="12">
                  <c:v>A health system supplier –</c:v>
                </c:pt>
                <c:pt idx="13">
                  <c:v>A data analytics company website </c:v>
                </c:pt>
                <c:pt idx="14">
                  <c:v>A pharmaceutical company website</c:v>
                </c:pt>
                <c:pt idx="15">
                  <c:v>An adult social care provider on the website or in the setting</c:v>
                </c:pt>
                <c:pt idx="16">
                  <c:v>People I follow on social media</c:v>
                </c:pt>
                <c:pt idx="17">
                  <c:v>Other, please specify</c:v>
                </c:pt>
              </c:strCache>
            </c:strRef>
          </c:cat>
          <c:val>
            <c:numRef>
              <c:f>Sheet1!$C$2:$C$19</c:f>
              <c:numCache>
                <c:formatCode>0%</c:formatCode>
                <c:ptCount val="18"/>
                <c:pt idx="0">
                  <c:v>0.32</c:v>
                </c:pt>
                <c:pt idx="1">
                  <c:v>0.22</c:v>
                </c:pt>
                <c:pt idx="2">
                  <c:v>0.24</c:v>
                </c:pt>
                <c:pt idx="3">
                  <c:v>0.3</c:v>
                </c:pt>
                <c:pt idx="4">
                  <c:v>0.13</c:v>
                </c:pt>
                <c:pt idx="5">
                  <c:v>0.09</c:v>
                </c:pt>
                <c:pt idx="6">
                  <c:v>0.18</c:v>
                </c:pt>
                <c:pt idx="7">
                  <c:v>0.11</c:v>
                </c:pt>
                <c:pt idx="8">
                  <c:v>0.09</c:v>
                </c:pt>
                <c:pt idx="9">
                  <c:v>0.05</c:v>
                </c:pt>
                <c:pt idx="10">
                  <c:v>0.05</c:v>
                </c:pt>
                <c:pt idx="11">
                  <c:v>0.03</c:v>
                </c:pt>
                <c:pt idx="12">
                  <c:v>0.03</c:v>
                </c:pt>
                <c:pt idx="13">
                  <c:v>0.02</c:v>
                </c:pt>
                <c:pt idx="14">
                  <c:v>0.02</c:v>
                </c:pt>
                <c:pt idx="15">
                  <c:v>0.03</c:v>
                </c:pt>
                <c:pt idx="16">
                  <c:v>0.01</c:v>
                </c:pt>
                <c:pt idx="17">
                  <c:v>0.04</c:v>
                </c:pt>
              </c:numCache>
            </c:numRef>
          </c:val>
          <c:extLst>
            <c:ext xmlns:c16="http://schemas.microsoft.com/office/drawing/2014/chart" uri="{C3380CC4-5D6E-409C-BE32-E72D297353CC}">
              <c16:uniqueId val="{00000001-5B1D-4327-AE02-F8118D2899B9}"/>
            </c:ext>
          </c:extLst>
        </c:ser>
        <c:dLbls>
          <c:showLegendKey val="0"/>
          <c:showVal val="0"/>
          <c:showCatName val="0"/>
          <c:showSerName val="0"/>
          <c:showPercent val="0"/>
          <c:showBubbleSize val="0"/>
        </c:dLbls>
        <c:gapWidth val="121"/>
        <c:overlap val="-27"/>
        <c:axId val="804475200"/>
        <c:axId val="804475616"/>
      </c:barChart>
      <c:catAx>
        <c:axId val="80447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4475616"/>
        <c:crosses val="autoZero"/>
        <c:auto val="1"/>
        <c:lblAlgn val="ctr"/>
        <c:lblOffset val="100"/>
        <c:noMultiLvlLbl val="0"/>
      </c:catAx>
      <c:valAx>
        <c:axId val="804475616"/>
        <c:scaling>
          <c:orientation val="minMax"/>
        </c:scaling>
        <c:delete val="1"/>
        <c:axPos val="l"/>
        <c:numFmt formatCode="0%" sourceLinked="1"/>
        <c:majorTickMark val="none"/>
        <c:minorTickMark val="none"/>
        <c:tickLblPos val="nextTo"/>
        <c:crossAx val="804475200"/>
        <c:crosses val="autoZero"/>
        <c:crossBetween val="between"/>
      </c:valAx>
      <c:spPr>
        <a:noFill/>
        <a:ln>
          <a:noFill/>
        </a:ln>
        <a:effectLst/>
      </c:spPr>
    </c:plotArea>
    <c:legend>
      <c:legendPos val="b"/>
      <c:layout>
        <c:manualLayout>
          <c:xMode val="edge"/>
          <c:yMode val="edge"/>
          <c:x val="1.8904681219368783E-2"/>
          <c:y val="0.62696936205014253"/>
          <c:w val="0.9"/>
          <c:h val="5.865924571440327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What information would</a:t>
            </a:r>
            <a:r>
              <a:rPr lang="en-GB" sz="1600" b="1" baseline="0"/>
              <a:t> influence choice over opt-out</a:t>
            </a:r>
            <a:endParaRPr lang="en-GB" sz="1600" b="1"/>
          </a:p>
        </c:rich>
      </c:tx>
      <c:layout>
        <c:manualLayout>
          <c:xMode val="edge"/>
          <c:yMode val="edge"/>
          <c:x val="0.10578519726002723"/>
          <c:y val="1.4673687236480219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7638744331217253"/>
          <c:y val="0.11269391797616808"/>
          <c:w val="0.24294171844413648"/>
          <c:h val="0.78096182669150638"/>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No information</c:v>
                </c:pt>
                <c:pt idx="1">
                  <c:v>Media coverage</c:v>
                </c:pt>
                <c:pt idx="2">
                  <c:v>Reviews and word of mouth</c:v>
                </c:pt>
                <c:pt idx="3">
                  <c:v>GPDPR system performance (reliability, accuracy)</c:v>
                </c:pt>
                <c:pt idx="4">
                  <c:v>Uses and benefits of patient data</c:v>
                </c:pt>
                <c:pt idx="5">
                  <c:v>Who has access to data</c:v>
                </c:pt>
                <c:pt idx="6">
                  <c:v>Privacy and anonymity</c:v>
                </c:pt>
                <c:pt idx="7">
                  <c:v>Don't know</c:v>
                </c:pt>
                <c:pt idx="8">
                  <c:v>Recommendations from trusted individuals and organisations</c:v>
                </c:pt>
                <c:pt idx="9">
                  <c:v>Data security</c:v>
                </c:pt>
              </c:strCache>
            </c:strRef>
          </c:cat>
          <c:val>
            <c:numRef>
              <c:f>Sheet1!$B$2:$B$11</c:f>
              <c:numCache>
                <c:formatCode>0%</c:formatCode>
                <c:ptCount val="10"/>
                <c:pt idx="0">
                  <c:v>0.18</c:v>
                </c:pt>
                <c:pt idx="1">
                  <c:v>0.02</c:v>
                </c:pt>
                <c:pt idx="2">
                  <c:v>0.02</c:v>
                </c:pt>
                <c:pt idx="3">
                  <c:v>7.0000000000000007E-2</c:v>
                </c:pt>
                <c:pt idx="4">
                  <c:v>0.04</c:v>
                </c:pt>
                <c:pt idx="5">
                  <c:v>7.0000000000000007E-2</c:v>
                </c:pt>
                <c:pt idx="6">
                  <c:v>0.06</c:v>
                </c:pt>
                <c:pt idx="7">
                  <c:v>0.14000000000000001</c:v>
                </c:pt>
                <c:pt idx="8">
                  <c:v>0.14000000000000001</c:v>
                </c:pt>
                <c:pt idx="9">
                  <c:v>0.2</c:v>
                </c:pt>
              </c:numCache>
            </c:numRef>
          </c:val>
          <c:extLst>
            <c:ext xmlns:c16="http://schemas.microsoft.com/office/drawing/2014/chart" uri="{C3380CC4-5D6E-409C-BE32-E72D297353CC}">
              <c16:uniqueId val="{00000000-FA14-4FF0-89A9-3668A6FAD961}"/>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No information</c:v>
                </c:pt>
                <c:pt idx="1">
                  <c:v>Media coverage</c:v>
                </c:pt>
                <c:pt idx="2">
                  <c:v>Reviews and word of mouth</c:v>
                </c:pt>
                <c:pt idx="3">
                  <c:v>GPDPR system performance (reliability, accuracy)</c:v>
                </c:pt>
                <c:pt idx="4">
                  <c:v>Uses and benefits of patient data</c:v>
                </c:pt>
                <c:pt idx="5">
                  <c:v>Who has access to data</c:v>
                </c:pt>
                <c:pt idx="6">
                  <c:v>Privacy and anonymity</c:v>
                </c:pt>
                <c:pt idx="7">
                  <c:v>Don't know</c:v>
                </c:pt>
                <c:pt idx="8">
                  <c:v>Recommendations from trusted individuals and organisations</c:v>
                </c:pt>
                <c:pt idx="9">
                  <c:v>Data security</c:v>
                </c:pt>
              </c:strCache>
            </c:strRef>
          </c:cat>
          <c:val>
            <c:numRef>
              <c:f>Sheet1!$C$2:$C$11</c:f>
              <c:numCache>
                <c:formatCode>0%</c:formatCode>
                <c:ptCount val="10"/>
                <c:pt idx="0">
                  <c:v>0.18</c:v>
                </c:pt>
                <c:pt idx="1">
                  <c:v>0.01</c:v>
                </c:pt>
                <c:pt idx="2">
                  <c:v>0.01</c:v>
                </c:pt>
                <c:pt idx="3">
                  <c:v>0.04</c:v>
                </c:pt>
                <c:pt idx="4">
                  <c:v>0.06</c:v>
                </c:pt>
                <c:pt idx="5">
                  <c:v>0.06</c:v>
                </c:pt>
                <c:pt idx="6">
                  <c:v>7.0000000000000007E-2</c:v>
                </c:pt>
                <c:pt idx="7">
                  <c:v>0.13</c:v>
                </c:pt>
                <c:pt idx="8">
                  <c:v>0.17</c:v>
                </c:pt>
                <c:pt idx="9">
                  <c:v>0.19</c:v>
                </c:pt>
              </c:numCache>
            </c:numRef>
          </c:val>
          <c:extLst>
            <c:ext xmlns:c16="http://schemas.microsoft.com/office/drawing/2014/chart" uri="{C3380CC4-5D6E-409C-BE32-E72D297353CC}">
              <c16:uniqueId val="{00000001-FA14-4FF0-89A9-3668A6FAD961}"/>
            </c:ext>
          </c:extLst>
        </c:ser>
        <c:dLbls>
          <c:showLegendKey val="0"/>
          <c:showVal val="0"/>
          <c:showCatName val="0"/>
          <c:showSerName val="0"/>
          <c:showPercent val="0"/>
          <c:showBubbleSize val="0"/>
        </c:dLbls>
        <c:gapWidth val="121"/>
        <c:axId val="882863904"/>
        <c:axId val="882861824"/>
      </c:barChart>
      <c:catAx>
        <c:axId val="882863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2861824"/>
        <c:crosses val="autoZero"/>
        <c:auto val="1"/>
        <c:lblAlgn val="ctr"/>
        <c:lblOffset val="100"/>
        <c:noMultiLvlLbl val="0"/>
      </c:catAx>
      <c:valAx>
        <c:axId val="882861824"/>
        <c:scaling>
          <c:orientation val="minMax"/>
        </c:scaling>
        <c:delete val="1"/>
        <c:axPos val="b"/>
        <c:numFmt formatCode="0%" sourceLinked="1"/>
        <c:majorTickMark val="none"/>
        <c:minorTickMark val="none"/>
        <c:tickLblPos val="nextTo"/>
        <c:crossAx val="88286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Trust to implement an opt-out</a:t>
            </a:r>
          </a:p>
        </c:rich>
      </c:tx>
      <c:layout>
        <c:manualLayout>
          <c:xMode val="edge"/>
          <c:yMode val="edge"/>
          <c:x val="0.31971183503711326"/>
          <c:y val="0"/>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7638744331217253"/>
          <c:y val="0.11269391797616808"/>
          <c:w val="0.44353822014352873"/>
          <c:h val="0.78096182669150638"/>
        </c:manualLayout>
      </c:layout>
      <c:barChart>
        <c:barDir val="bar"/>
        <c:grouping val="clustered"/>
        <c:varyColors val="0"/>
        <c:ser>
          <c:idx val="0"/>
          <c:order val="0"/>
          <c:tx>
            <c:strRef>
              <c:f>Sheet1!$B$1</c:f>
              <c:strCache>
                <c:ptCount val="1"/>
                <c:pt idx="0">
                  <c:v>Offline sample</c:v>
                </c:pt>
              </c:strCache>
            </c:strRef>
          </c:tx>
          <c:spPr>
            <a:solidFill>
              <a:schemeClr val="tx1">
                <a:lumMod val="25000"/>
                <a:lumOff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Neither of these</c:v>
                </c:pt>
                <c:pt idx="1">
                  <c:v>NHS Digital</c:v>
                </c:pt>
                <c:pt idx="2">
                  <c:v>My GP practice</c:v>
                </c:pt>
                <c:pt idx="3">
                  <c:v>Both of these</c:v>
                </c:pt>
              </c:strCache>
            </c:strRef>
          </c:cat>
          <c:val>
            <c:numRef>
              <c:f>Sheet1!$B$2:$B$5</c:f>
              <c:numCache>
                <c:formatCode>0%</c:formatCode>
                <c:ptCount val="4"/>
                <c:pt idx="0">
                  <c:v>0.16</c:v>
                </c:pt>
                <c:pt idx="1">
                  <c:v>0</c:v>
                </c:pt>
                <c:pt idx="2">
                  <c:v>0.34</c:v>
                </c:pt>
                <c:pt idx="3">
                  <c:v>0.5</c:v>
                </c:pt>
              </c:numCache>
            </c:numRef>
          </c:val>
          <c:extLst>
            <c:ext xmlns:c16="http://schemas.microsoft.com/office/drawing/2014/chart" uri="{C3380CC4-5D6E-409C-BE32-E72D297353CC}">
              <c16:uniqueId val="{00000000-51C1-4643-A248-7D27E52A8A7C}"/>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Neither of these</c:v>
                </c:pt>
                <c:pt idx="1">
                  <c:v>NHS Digital</c:v>
                </c:pt>
                <c:pt idx="2">
                  <c:v>My GP practice</c:v>
                </c:pt>
                <c:pt idx="3">
                  <c:v>Both of these</c:v>
                </c:pt>
              </c:strCache>
            </c:strRef>
          </c:cat>
          <c:val>
            <c:numRef>
              <c:f>Sheet1!$C$2:$C$5</c:f>
              <c:numCache>
                <c:formatCode>0%</c:formatCode>
                <c:ptCount val="4"/>
                <c:pt idx="0">
                  <c:v>0.2</c:v>
                </c:pt>
                <c:pt idx="1">
                  <c:v>0.13</c:v>
                </c:pt>
                <c:pt idx="2">
                  <c:v>0.36</c:v>
                </c:pt>
                <c:pt idx="3">
                  <c:v>0.31</c:v>
                </c:pt>
              </c:numCache>
            </c:numRef>
          </c:val>
          <c:extLst>
            <c:ext xmlns:c16="http://schemas.microsoft.com/office/drawing/2014/chart" uri="{C3380CC4-5D6E-409C-BE32-E72D297353CC}">
              <c16:uniqueId val="{00000001-51C1-4643-A248-7D27E52A8A7C}"/>
            </c:ext>
          </c:extLst>
        </c:ser>
        <c:ser>
          <c:idx val="2"/>
          <c:order val="2"/>
          <c:tx>
            <c:strRef>
              <c:f>Sheet1!$D$1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Neither of these</c:v>
                </c:pt>
                <c:pt idx="1">
                  <c:v>NHS Digital</c:v>
                </c:pt>
                <c:pt idx="2">
                  <c:v>My GP practice</c:v>
                </c:pt>
                <c:pt idx="3">
                  <c:v>Both of these</c:v>
                </c:pt>
              </c:strCache>
            </c:strRef>
          </c:cat>
          <c:val>
            <c:numRef>
              <c:f>Sheet1!$D$2:$D$5</c:f>
              <c:numCache>
                <c:formatCode>0%</c:formatCode>
                <c:ptCount val="4"/>
                <c:pt idx="0">
                  <c:v>0.14000000000000001</c:v>
                </c:pt>
                <c:pt idx="1">
                  <c:v>0.17</c:v>
                </c:pt>
                <c:pt idx="2">
                  <c:v>0.28000000000000003</c:v>
                </c:pt>
                <c:pt idx="3">
                  <c:v>0.41</c:v>
                </c:pt>
              </c:numCache>
            </c:numRef>
          </c:val>
          <c:extLst>
            <c:ext xmlns:c16="http://schemas.microsoft.com/office/drawing/2014/chart" uri="{C3380CC4-5D6E-409C-BE32-E72D297353CC}">
              <c16:uniqueId val="{00000003-51C1-4643-A248-7D27E52A8A7C}"/>
            </c:ext>
          </c:extLst>
        </c:ser>
        <c:dLbls>
          <c:showLegendKey val="0"/>
          <c:showVal val="0"/>
          <c:showCatName val="0"/>
          <c:showSerName val="0"/>
          <c:showPercent val="0"/>
          <c:showBubbleSize val="0"/>
        </c:dLbls>
        <c:gapWidth val="121"/>
        <c:axId val="882863904"/>
        <c:axId val="882861824"/>
      </c:barChart>
      <c:catAx>
        <c:axId val="882863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2861824"/>
        <c:crosses val="autoZero"/>
        <c:auto val="1"/>
        <c:lblAlgn val="ctr"/>
        <c:lblOffset val="100"/>
        <c:noMultiLvlLbl val="0"/>
      </c:catAx>
      <c:valAx>
        <c:axId val="882861824"/>
        <c:scaling>
          <c:orientation val="minMax"/>
        </c:scaling>
        <c:delete val="1"/>
        <c:axPos val="b"/>
        <c:numFmt formatCode="0%" sourceLinked="1"/>
        <c:majorTickMark val="none"/>
        <c:minorTickMark val="none"/>
        <c:tickLblPos val="nextTo"/>
        <c:crossAx val="88286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Preferred method to opt-out – ranked 1</a:t>
            </a:r>
            <a:r>
              <a:rPr lang="en-GB" sz="1600" b="1" baseline="30000" dirty="0"/>
              <a:t>st</a:t>
            </a:r>
            <a:r>
              <a:rPr lang="en-GB" sz="1600" b="1" baseline="0" dirty="0"/>
              <a:t> </a:t>
            </a:r>
            <a:endParaRPr lang="en-GB" sz="1600" b="1" dirty="0"/>
          </a:p>
        </c:rich>
      </c:tx>
      <c:layout>
        <c:manualLayout>
          <c:xMode val="edge"/>
          <c:yMode val="edge"/>
          <c:x val="3.6300253473596819E-2"/>
          <c:y val="0"/>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7638744331217253"/>
          <c:y val="0.11269391797616808"/>
          <c:w val="0.44353822014352873"/>
          <c:h val="0.78096182669150638"/>
        </c:manualLayout>
      </c:layout>
      <c:barChart>
        <c:barDir val="bar"/>
        <c:grouping val="clustered"/>
        <c:varyColors val="0"/>
        <c:ser>
          <c:idx val="0"/>
          <c:order val="0"/>
          <c:tx>
            <c:strRef>
              <c:f>Sheet1!$B$1</c:f>
              <c:strCache>
                <c:ptCount val="1"/>
                <c:pt idx="0">
                  <c:v>Offline sample</c:v>
                </c:pt>
              </c:strCache>
            </c:strRef>
          </c:tx>
          <c:spPr>
            <a:solidFill>
              <a:schemeClr val="tx1">
                <a:lumMod val="25000"/>
                <a:lumOff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Complete a paper form and email it or post it to NHS Digital to process.</c:v>
                </c:pt>
                <c:pt idx="1">
                  <c:v>Complete a paper form and email or post it to my GP practice to process.</c:v>
                </c:pt>
                <c:pt idx="2">
                  <c:v>View and register my preference on the NHS App</c:v>
                </c:pt>
                <c:pt idx="3">
                  <c:v>Complete an online form myself.</c:v>
                </c:pt>
              </c:strCache>
            </c:strRef>
          </c:cat>
          <c:val>
            <c:numRef>
              <c:f>Sheet1!$B$2:$B$5</c:f>
              <c:numCache>
                <c:formatCode>0%</c:formatCode>
                <c:ptCount val="4"/>
                <c:pt idx="0">
                  <c:v>0.16</c:v>
                </c:pt>
                <c:pt idx="1">
                  <c:v>0.64</c:v>
                </c:pt>
                <c:pt idx="2">
                  <c:v>0.08</c:v>
                </c:pt>
                <c:pt idx="3">
                  <c:v>0.12</c:v>
                </c:pt>
              </c:numCache>
            </c:numRef>
          </c:val>
          <c:extLst>
            <c:ext xmlns:c16="http://schemas.microsoft.com/office/drawing/2014/chart" uri="{C3380CC4-5D6E-409C-BE32-E72D297353CC}">
              <c16:uniqueId val="{00000000-5D7E-43E5-90A9-925588C6FA53}"/>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Complete a paper form and email it or post it to NHS Digital to process.</c:v>
                </c:pt>
                <c:pt idx="1">
                  <c:v>Complete a paper form and email or post it to my GP practice to process.</c:v>
                </c:pt>
                <c:pt idx="2">
                  <c:v>View and register my preference on the NHS App</c:v>
                </c:pt>
                <c:pt idx="3">
                  <c:v>Complete an online form myself.</c:v>
                </c:pt>
              </c:strCache>
            </c:strRef>
          </c:cat>
          <c:val>
            <c:numRef>
              <c:f>Sheet1!$C$2:$C$5</c:f>
              <c:numCache>
                <c:formatCode>0%</c:formatCode>
                <c:ptCount val="4"/>
                <c:pt idx="0">
                  <c:v>0.14000000000000001</c:v>
                </c:pt>
                <c:pt idx="1">
                  <c:v>0.3</c:v>
                </c:pt>
                <c:pt idx="2">
                  <c:v>0.17</c:v>
                </c:pt>
                <c:pt idx="3">
                  <c:v>0.39</c:v>
                </c:pt>
              </c:numCache>
            </c:numRef>
          </c:val>
          <c:extLst>
            <c:ext xmlns:c16="http://schemas.microsoft.com/office/drawing/2014/chart" uri="{C3380CC4-5D6E-409C-BE32-E72D297353CC}">
              <c16:uniqueId val="{00000001-5D7E-43E5-90A9-925588C6FA53}"/>
            </c:ext>
          </c:extLst>
        </c:ser>
        <c:ser>
          <c:idx val="2"/>
          <c:order val="2"/>
          <c:tx>
            <c:strRef>
              <c:f>Sheet1!$D$1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Complete a paper form and email it or post it to NHS Digital to process.</c:v>
                </c:pt>
                <c:pt idx="1">
                  <c:v>Complete a paper form and email or post it to my GP practice to process.</c:v>
                </c:pt>
                <c:pt idx="2">
                  <c:v>View and register my preference on the NHS App</c:v>
                </c:pt>
                <c:pt idx="3">
                  <c:v>Complete an online form myself.</c:v>
                </c:pt>
              </c:strCache>
            </c:strRef>
          </c:cat>
          <c:val>
            <c:numRef>
              <c:f>Sheet1!$D$2:$D$5</c:f>
              <c:numCache>
                <c:formatCode>0%</c:formatCode>
                <c:ptCount val="4"/>
                <c:pt idx="0">
                  <c:v>0.1</c:v>
                </c:pt>
                <c:pt idx="1">
                  <c:v>0.21</c:v>
                </c:pt>
                <c:pt idx="2">
                  <c:v>0.3</c:v>
                </c:pt>
                <c:pt idx="3">
                  <c:v>0.39</c:v>
                </c:pt>
              </c:numCache>
            </c:numRef>
          </c:val>
          <c:extLst>
            <c:ext xmlns:c16="http://schemas.microsoft.com/office/drawing/2014/chart" uri="{C3380CC4-5D6E-409C-BE32-E72D297353CC}">
              <c16:uniqueId val="{00000002-5D7E-43E5-90A9-925588C6FA53}"/>
            </c:ext>
          </c:extLst>
        </c:ser>
        <c:dLbls>
          <c:showLegendKey val="0"/>
          <c:showVal val="0"/>
          <c:showCatName val="0"/>
          <c:showSerName val="0"/>
          <c:showPercent val="0"/>
          <c:showBubbleSize val="0"/>
        </c:dLbls>
        <c:gapWidth val="121"/>
        <c:axId val="882863904"/>
        <c:axId val="882861824"/>
      </c:barChart>
      <c:catAx>
        <c:axId val="882863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2861824"/>
        <c:crosses val="autoZero"/>
        <c:auto val="1"/>
        <c:lblAlgn val="ctr"/>
        <c:lblOffset val="100"/>
        <c:noMultiLvlLbl val="0"/>
      </c:catAx>
      <c:valAx>
        <c:axId val="882861824"/>
        <c:scaling>
          <c:orientation val="minMax"/>
        </c:scaling>
        <c:delete val="1"/>
        <c:axPos val="b"/>
        <c:numFmt formatCode="0%" sourceLinked="1"/>
        <c:majorTickMark val="none"/>
        <c:minorTickMark val="none"/>
        <c:tickLblPos val="nextTo"/>
        <c:crossAx val="88286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Information</a:t>
            </a:r>
            <a:r>
              <a:rPr lang="en-GB" sz="1600" b="1" baseline="0" dirty="0"/>
              <a:t> recalled</a:t>
            </a:r>
            <a:endParaRPr lang="en-GB" sz="1600" b="1" dirty="0"/>
          </a:p>
        </c:rich>
      </c:tx>
      <c:layout>
        <c:manualLayout>
          <c:xMode val="edge"/>
          <c:yMode val="edge"/>
          <c:x val="7.3997831683227664E-3"/>
          <c:y val="7.963193311868963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8429036676539385"/>
          <c:y val="0.13469342570608747"/>
          <c:w val="0.2973524421139056"/>
          <c:h val="0.8297240947029737"/>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467-4FBD-9D71-EB22ACB69BE1}"/>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467-4FBD-9D71-EB22ACB69BE1}"/>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467-4FBD-9D71-EB22ACB69BE1}"/>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467-4FBD-9D71-EB22ACB69BE1}"/>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467-4FBD-9D71-EB22ACB69BE1}"/>
                </c:ext>
              </c:extLst>
            </c:dLbl>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467-4FBD-9D71-EB22ACB69BE1}"/>
                </c:ext>
              </c:extLst>
            </c:dLbl>
            <c:dLbl>
              <c:idx val="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467-4FBD-9D71-EB22ACB69BE1}"/>
                </c:ext>
              </c:extLst>
            </c:dLbl>
            <c:dLbl>
              <c:idx val="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467-4FBD-9D71-EB22ACB69BE1}"/>
                </c:ext>
              </c:extLst>
            </c:dLbl>
            <c:dLbl>
              <c:idx val="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467-4FBD-9D71-EB22ACB69BE1}"/>
                </c:ext>
              </c:extLst>
            </c:dLbl>
            <c:dLbl>
              <c:idx val="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467-4FBD-9D71-EB22ACB69BE1}"/>
                </c:ext>
              </c:extLst>
            </c:dLbl>
            <c:dLbl>
              <c:idx val="1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467-4FBD-9D71-EB22ACB69BE1}"/>
                </c:ext>
              </c:extLst>
            </c:dLbl>
            <c:dLbl>
              <c:idx val="1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C467-4FBD-9D71-EB22ACB69BE1}"/>
                </c:ext>
              </c:extLst>
            </c:dLbl>
            <c:dLbl>
              <c:idx val="1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C467-4FBD-9D71-EB22ACB69BE1}"/>
                </c:ext>
              </c:extLst>
            </c:dLbl>
            <c:dLbl>
              <c:idx val="1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C467-4FBD-9D71-EB22ACB69BE1}"/>
                </c:ext>
              </c:extLst>
            </c:dLbl>
            <c:dLbl>
              <c:idx val="1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C467-4FBD-9D71-EB22ACB69BE1}"/>
                </c:ext>
              </c:extLst>
            </c:dLbl>
            <c:dLbl>
              <c:idx val="1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C467-4FBD-9D71-EB22ACB69BE1}"/>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Other, please specify</c:v>
                </c:pt>
                <c:pt idx="1">
                  <c:v>That Trusted Research Environments (sometimes referred to as TREs) will be used</c:v>
                </c:pt>
                <c:pt idx="2">
                  <c:v>It will enable research and development of cures and treatments for serious illnesses</c:v>
                </c:pt>
                <c:pt idx="3">
                  <c:v>It will enable an understanding of the long-term effects of medication</c:v>
                </c:pt>
                <c:pt idx="4">
                  <c:v>It will enable research into the long-term impact of coronavirus on the Population</c:v>
                </c:pt>
                <c:pt idx="5">
                  <c:v>It will allow researchers to analyse healthcare inequalities</c:v>
                </c:pt>
                <c:pt idx="6">
                  <c:v>It will enable working with trusted NHS partners to research treatment options</c:v>
                </c:pt>
                <c:pt idx="7">
                  <c:v>The new data collection will replace an existing system that isn’t fit for purpose</c:v>
                </c:pt>
                <c:pt idx="8">
                  <c:v>Data collected will have identifiable information (e.g. name, address, NHS number) removed</c:v>
                </c:pt>
                <c:pt idx="9">
                  <c:v>It will allow better response to public health issues, like COVID-19 vaccines and guidance planning</c:v>
                </c:pt>
                <c:pt idx="10">
                  <c:v>That the new system is called General Practice Data for Planning and Research (GPDPR)</c:v>
                </c:pt>
                <c:pt idx="11">
                  <c:v>It will enable better health and care planning to improve patient outcomes</c:v>
                </c:pt>
                <c:pt idx="12">
                  <c:v>How patients can opt out of sharing data</c:v>
                </c:pt>
                <c:pt idx="13">
                  <c:v>That a single, secure, system will be used to collect data</c:v>
                </c:pt>
                <c:pt idx="14">
                  <c:v>It will improve your local NHS services</c:v>
                </c:pt>
                <c:pt idx="15">
                  <c:v>That patients can opt out of sharing data</c:v>
                </c:pt>
              </c:strCache>
            </c:strRef>
          </c:cat>
          <c:val>
            <c:numRef>
              <c:f>Sheet1!$B$2:$B$17</c:f>
              <c:numCache>
                <c:formatCode>0%</c:formatCode>
                <c:ptCount val="16"/>
                <c:pt idx="0">
                  <c:v>0.03</c:v>
                </c:pt>
                <c:pt idx="1">
                  <c:v>0.1</c:v>
                </c:pt>
                <c:pt idx="2">
                  <c:v>0.22</c:v>
                </c:pt>
                <c:pt idx="3">
                  <c:v>0.12</c:v>
                </c:pt>
                <c:pt idx="4">
                  <c:v>0.18</c:v>
                </c:pt>
                <c:pt idx="5">
                  <c:v>0.19</c:v>
                </c:pt>
                <c:pt idx="6">
                  <c:v>0.16</c:v>
                </c:pt>
                <c:pt idx="7">
                  <c:v>0.18</c:v>
                </c:pt>
                <c:pt idx="8">
                  <c:v>0.19</c:v>
                </c:pt>
                <c:pt idx="9">
                  <c:v>0.25</c:v>
                </c:pt>
                <c:pt idx="10">
                  <c:v>0.16</c:v>
                </c:pt>
                <c:pt idx="11">
                  <c:v>0.23</c:v>
                </c:pt>
                <c:pt idx="12">
                  <c:v>0.23</c:v>
                </c:pt>
                <c:pt idx="13">
                  <c:v>0.2</c:v>
                </c:pt>
                <c:pt idx="14">
                  <c:v>0.24</c:v>
                </c:pt>
                <c:pt idx="15">
                  <c:v>0.24</c:v>
                </c:pt>
              </c:numCache>
            </c:numRef>
          </c:val>
          <c:extLst>
            <c:ext xmlns:c16="http://schemas.microsoft.com/office/drawing/2014/chart" uri="{C3380CC4-5D6E-409C-BE32-E72D297353CC}">
              <c16:uniqueId val="{0000000B-C467-4FBD-9D71-EB22ACB69BE1}"/>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Other, please specify</c:v>
                </c:pt>
                <c:pt idx="1">
                  <c:v>That Trusted Research Environments (sometimes referred to as TREs) will be used</c:v>
                </c:pt>
                <c:pt idx="2">
                  <c:v>It will enable research and development of cures and treatments for serious illnesses</c:v>
                </c:pt>
                <c:pt idx="3">
                  <c:v>It will enable an understanding of the long-term effects of medication</c:v>
                </c:pt>
                <c:pt idx="4">
                  <c:v>It will enable research into the long-term impact of coronavirus on the Population</c:v>
                </c:pt>
                <c:pt idx="5">
                  <c:v>It will allow researchers to analyse healthcare inequalities</c:v>
                </c:pt>
                <c:pt idx="6">
                  <c:v>It will enable working with trusted NHS partners to research treatment options</c:v>
                </c:pt>
                <c:pt idx="7">
                  <c:v>The new data collection will replace an existing system that isn’t fit for purpose</c:v>
                </c:pt>
                <c:pt idx="8">
                  <c:v>Data collected will have identifiable information (e.g. name, address, NHS number) removed</c:v>
                </c:pt>
                <c:pt idx="9">
                  <c:v>It will allow better response to public health issues, like COVID-19 vaccines and guidance planning</c:v>
                </c:pt>
                <c:pt idx="10">
                  <c:v>That the new system is called General Practice Data for Planning and Research (GPDPR)</c:v>
                </c:pt>
                <c:pt idx="11">
                  <c:v>It will enable better health and care planning to improve patient outcomes</c:v>
                </c:pt>
                <c:pt idx="12">
                  <c:v>How patients can opt out of sharing data</c:v>
                </c:pt>
                <c:pt idx="13">
                  <c:v>That a single, secure, system will be used to collect data</c:v>
                </c:pt>
                <c:pt idx="14">
                  <c:v>It will improve your local NHS services</c:v>
                </c:pt>
                <c:pt idx="15">
                  <c:v>That patients can opt out of sharing data</c:v>
                </c:pt>
              </c:strCache>
            </c:strRef>
          </c:cat>
          <c:val>
            <c:numRef>
              <c:f>Sheet1!$C$2:$C$17</c:f>
              <c:numCache>
                <c:formatCode>0%</c:formatCode>
                <c:ptCount val="16"/>
                <c:pt idx="0">
                  <c:v>0.02</c:v>
                </c:pt>
                <c:pt idx="1">
                  <c:v>0.11</c:v>
                </c:pt>
                <c:pt idx="2">
                  <c:v>0.15</c:v>
                </c:pt>
                <c:pt idx="3">
                  <c:v>0.15</c:v>
                </c:pt>
                <c:pt idx="4">
                  <c:v>0.16</c:v>
                </c:pt>
                <c:pt idx="5">
                  <c:v>0.17</c:v>
                </c:pt>
                <c:pt idx="6">
                  <c:v>0.19</c:v>
                </c:pt>
                <c:pt idx="7">
                  <c:v>0.21</c:v>
                </c:pt>
                <c:pt idx="8">
                  <c:v>0.21</c:v>
                </c:pt>
                <c:pt idx="9">
                  <c:v>0.23</c:v>
                </c:pt>
                <c:pt idx="10">
                  <c:v>0.23</c:v>
                </c:pt>
                <c:pt idx="11">
                  <c:v>0.24</c:v>
                </c:pt>
                <c:pt idx="12">
                  <c:v>0.24</c:v>
                </c:pt>
                <c:pt idx="13">
                  <c:v>0.25</c:v>
                </c:pt>
                <c:pt idx="14">
                  <c:v>0.3</c:v>
                </c:pt>
                <c:pt idx="15">
                  <c:v>0.32</c:v>
                </c:pt>
              </c:numCache>
            </c:numRef>
          </c:val>
          <c:extLst>
            <c:ext xmlns:c16="http://schemas.microsoft.com/office/drawing/2014/chart" uri="{C3380CC4-5D6E-409C-BE32-E72D297353CC}">
              <c16:uniqueId val="{0000000C-C467-4FBD-9D71-EB22ACB69BE1}"/>
            </c:ext>
          </c:extLst>
        </c:ser>
        <c:dLbls>
          <c:showLegendKey val="0"/>
          <c:showVal val="0"/>
          <c:showCatName val="0"/>
          <c:showSerName val="0"/>
          <c:showPercent val="0"/>
          <c:showBubbleSize val="0"/>
        </c:dLbls>
        <c:gapWidth val="77"/>
        <c:axId val="1073574592"/>
        <c:axId val="1073580000"/>
      </c:barChart>
      <c:catAx>
        <c:axId val="10735745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73580000"/>
        <c:crosses val="autoZero"/>
        <c:auto val="1"/>
        <c:lblAlgn val="ctr"/>
        <c:lblOffset val="100"/>
        <c:noMultiLvlLbl val="0"/>
      </c:catAx>
      <c:valAx>
        <c:axId val="1073580000"/>
        <c:scaling>
          <c:orientation val="minMax"/>
        </c:scaling>
        <c:delete val="1"/>
        <c:axPos val="b"/>
        <c:numFmt formatCode="0%" sourceLinked="1"/>
        <c:majorTickMark val="none"/>
        <c:minorTickMark val="none"/>
        <c:tickLblPos val="nextTo"/>
        <c:crossAx val="1073574592"/>
        <c:crosses val="autoZero"/>
        <c:crossBetween val="between"/>
      </c:valAx>
      <c:spPr>
        <a:noFill/>
        <a:ln>
          <a:noFill/>
        </a:ln>
        <a:effectLst/>
      </c:spPr>
    </c:plotArea>
    <c:legend>
      <c:legendPos val="r"/>
      <c:layout>
        <c:manualLayout>
          <c:xMode val="edge"/>
          <c:yMode val="edge"/>
          <c:x val="0.52064856455473951"/>
          <c:y val="0.89394077312812525"/>
          <c:w val="0.16197275601730851"/>
          <c:h val="0.105643445695151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600" b="1" dirty="0"/>
              <a:t>Self-reported</a:t>
            </a:r>
            <a:r>
              <a:rPr lang="en-GB" sz="1600" b="1" baseline="0" dirty="0"/>
              <a:t> a</a:t>
            </a:r>
            <a:r>
              <a:rPr lang="en-GB" sz="1600" b="1" dirty="0"/>
              <a:t>wareness of opt-out</a:t>
            </a:r>
          </a:p>
        </c:rich>
      </c:tx>
      <c:layout>
        <c:manualLayout>
          <c:xMode val="edge"/>
          <c:yMode val="edge"/>
          <c:x val="0.18905593491684908"/>
          <c:y val="2.6400373513315974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28689847164703824"/>
          <c:w val="0.65745597412356638"/>
          <c:h val="0.4029537153694811"/>
        </c:manualLayout>
      </c:layout>
      <c:barChart>
        <c:barDir val="col"/>
        <c:grouping val="clustered"/>
        <c:varyColors val="0"/>
        <c:ser>
          <c:idx val="0"/>
          <c:order val="0"/>
          <c:tx>
            <c:strRef>
              <c:f>Sheet1!$B$1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Yes</c:v>
                </c:pt>
                <c:pt idx="1">
                  <c:v>No</c:v>
                </c:pt>
              </c:strCache>
            </c:strRef>
          </c:cat>
          <c:val>
            <c:numRef>
              <c:f>Sheet1!$B$2:$B$3</c:f>
              <c:numCache>
                <c:formatCode>0%</c:formatCode>
                <c:ptCount val="2"/>
                <c:pt idx="0">
                  <c:v>0.62</c:v>
                </c:pt>
                <c:pt idx="1">
                  <c:v>0.38</c:v>
                </c:pt>
              </c:numCache>
            </c:numRef>
          </c:val>
          <c:extLst>
            <c:ext xmlns:c16="http://schemas.microsoft.com/office/drawing/2014/chart" uri="{C3380CC4-5D6E-409C-BE32-E72D297353CC}">
              <c16:uniqueId val="{00000000-68A5-486A-8B70-D764BCFBDD85}"/>
            </c:ext>
          </c:extLst>
        </c:ser>
        <c:ser>
          <c:idx val="1"/>
          <c:order val="1"/>
          <c:tx>
            <c:strRef>
              <c:f>Sheet1!$C$1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Yes</c:v>
                </c:pt>
                <c:pt idx="1">
                  <c:v>No</c:v>
                </c:pt>
              </c:strCache>
            </c:strRef>
          </c:cat>
          <c:val>
            <c:numRef>
              <c:f>Sheet1!$C$2:$C$3</c:f>
              <c:numCache>
                <c:formatCode>0%</c:formatCode>
                <c:ptCount val="2"/>
                <c:pt idx="0">
                  <c:v>0.57999999999999996</c:v>
                </c:pt>
                <c:pt idx="1">
                  <c:v>0.42</c:v>
                </c:pt>
              </c:numCache>
            </c:numRef>
          </c:val>
          <c:extLst>
            <c:ext xmlns:c16="http://schemas.microsoft.com/office/drawing/2014/chart" uri="{C3380CC4-5D6E-409C-BE32-E72D297353CC}">
              <c16:uniqueId val="{00000001-68A5-486A-8B70-D764BCFBDD85}"/>
            </c:ext>
          </c:extLst>
        </c:ser>
        <c:ser>
          <c:idx val="2"/>
          <c:order val="2"/>
          <c:tx>
            <c:strRef>
              <c:f>Sheet1!$D$1</c:f>
              <c:strCache>
                <c:ptCount val="1"/>
                <c:pt idx="0">
                  <c:v>Offline sample</c:v>
                </c:pt>
              </c:strCache>
            </c:strRef>
          </c:tx>
          <c:spPr>
            <a:solidFill>
              <a:schemeClr val="tx1">
                <a:lumMod val="25000"/>
                <a:lumOff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Yes</c:v>
                </c:pt>
                <c:pt idx="1">
                  <c:v>No</c:v>
                </c:pt>
              </c:strCache>
            </c:strRef>
          </c:cat>
          <c:val>
            <c:numRef>
              <c:f>Sheet1!$D$2:$D$3</c:f>
              <c:numCache>
                <c:formatCode>0%</c:formatCode>
                <c:ptCount val="2"/>
                <c:pt idx="0">
                  <c:v>0.2</c:v>
                </c:pt>
                <c:pt idx="1">
                  <c:v>0.8</c:v>
                </c:pt>
              </c:numCache>
            </c:numRef>
          </c:val>
          <c:extLst>
            <c:ext xmlns:c16="http://schemas.microsoft.com/office/drawing/2014/chart" uri="{C3380CC4-5D6E-409C-BE32-E72D297353CC}">
              <c16:uniqueId val="{00000002-68A5-486A-8B70-D764BCFBDD85}"/>
            </c:ext>
          </c:extLst>
        </c:ser>
        <c:dLbls>
          <c:showLegendKey val="0"/>
          <c:showVal val="0"/>
          <c:showCatName val="0"/>
          <c:showSerName val="0"/>
          <c:showPercent val="0"/>
          <c:showBubbleSize val="0"/>
        </c:dLbls>
        <c:gapWidth val="121"/>
        <c:overlap val="-27"/>
        <c:axId val="804475200"/>
        <c:axId val="804475616"/>
      </c:barChart>
      <c:catAx>
        <c:axId val="80447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04475616"/>
        <c:crosses val="autoZero"/>
        <c:auto val="1"/>
        <c:lblAlgn val="ctr"/>
        <c:lblOffset val="100"/>
        <c:noMultiLvlLbl val="0"/>
      </c:catAx>
      <c:valAx>
        <c:axId val="804475616"/>
        <c:scaling>
          <c:orientation val="minMax"/>
        </c:scaling>
        <c:delete val="1"/>
        <c:axPos val="l"/>
        <c:numFmt formatCode="0%" sourceLinked="1"/>
        <c:majorTickMark val="none"/>
        <c:minorTickMark val="none"/>
        <c:tickLblPos val="nextTo"/>
        <c:crossAx val="804475200"/>
        <c:crosses val="autoZero"/>
        <c:crossBetween val="between"/>
      </c:valAx>
      <c:spPr>
        <a:noFill/>
        <a:ln>
          <a:noFill/>
        </a:ln>
        <a:effectLst/>
      </c:spPr>
    </c:plotArea>
    <c:legend>
      <c:legendPos val="b"/>
      <c:layout>
        <c:manualLayout>
          <c:xMode val="edge"/>
          <c:yMode val="edge"/>
          <c:x val="1.2484394506866108E-4"/>
          <c:y val="0.91215704344818327"/>
          <c:w val="0.78180967948140423"/>
          <c:h val="7.272133015541043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Understanding</a:t>
            </a:r>
            <a:r>
              <a:rPr lang="en-GB" sz="1600" b="1" baseline="0" dirty="0"/>
              <a:t> of Type 1 opt-out</a:t>
            </a:r>
            <a:endParaRPr lang="en-GB"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8115547934335362"/>
          <c:y val="0.12887478351516293"/>
          <c:w val="0.48689087763167571"/>
          <c:h val="0.7428142499727995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Other, please specify</c:v>
                </c:pt>
                <c:pt idx="1">
                  <c:v>Patient data cannot be shared for that person’s care, for example the Summary Care Record</c:v>
                </c:pt>
                <c:pt idx="2">
                  <c:v>Patient data cannot be shared for planning NHS Services</c:v>
                </c:pt>
                <c:pt idx="3">
                  <c:v>Patient data cannot be transferred to a central NHS database</c:v>
                </c:pt>
                <c:pt idx="4">
                  <c:v>Patient data cannot be shared for medical research</c:v>
                </c:pt>
                <c:pt idx="5">
                  <c:v>Don’t know</c:v>
                </c:pt>
              </c:strCache>
            </c:strRef>
          </c:cat>
          <c:val>
            <c:numRef>
              <c:f>Sheet1!$B$2:$B$7</c:f>
              <c:numCache>
                <c:formatCode>0%</c:formatCode>
                <c:ptCount val="6"/>
                <c:pt idx="0">
                  <c:v>0.01</c:v>
                </c:pt>
                <c:pt idx="1">
                  <c:v>0.04</c:v>
                </c:pt>
                <c:pt idx="2">
                  <c:v>0.11</c:v>
                </c:pt>
                <c:pt idx="3">
                  <c:v>0.12</c:v>
                </c:pt>
                <c:pt idx="4">
                  <c:v>0.19</c:v>
                </c:pt>
                <c:pt idx="5">
                  <c:v>0.71</c:v>
                </c:pt>
              </c:numCache>
            </c:numRef>
          </c:val>
          <c:extLst>
            <c:ext xmlns:c16="http://schemas.microsoft.com/office/drawing/2014/chart" uri="{C3380CC4-5D6E-409C-BE32-E72D297353CC}">
              <c16:uniqueId val="{00000000-423F-4C09-AB04-7CE029AC718E}"/>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23F-4C09-AB04-7CE029AC718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Other, please specify</c:v>
                </c:pt>
                <c:pt idx="1">
                  <c:v>Patient data cannot be shared for that person’s care, for example the Summary Care Record</c:v>
                </c:pt>
                <c:pt idx="2">
                  <c:v>Patient data cannot be shared for planning NHS Services</c:v>
                </c:pt>
                <c:pt idx="3">
                  <c:v>Patient data cannot be transferred to a central NHS database</c:v>
                </c:pt>
                <c:pt idx="4">
                  <c:v>Patient data cannot be shared for medical research</c:v>
                </c:pt>
                <c:pt idx="5">
                  <c:v>Don’t know</c:v>
                </c:pt>
              </c:strCache>
            </c:strRef>
          </c:cat>
          <c:val>
            <c:numRef>
              <c:f>Sheet1!$C$2:$C$7</c:f>
              <c:numCache>
                <c:formatCode>0%</c:formatCode>
                <c:ptCount val="6"/>
                <c:pt idx="0">
                  <c:v>0</c:v>
                </c:pt>
                <c:pt idx="1">
                  <c:v>0.09</c:v>
                </c:pt>
                <c:pt idx="2">
                  <c:v>0.14000000000000001</c:v>
                </c:pt>
                <c:pt idx="3">
                  <c:v>0.18</c:v>
                </c:pt>
                <c:pt idx="4">
                  <c:v>0.22</c:v>
                </c:pt>
                <c:pt idx="5">
                  <c:v>0.63</c:v>
                </c:pt>
              </c:numCache>
            </c:numRef>
          </c:val>
          <c:extLst>
            <c:ext xmlns:c16="http://schemas.microsoft.com/office/drawing/2014/chart" uri="{C3380CC4-5D6E-409C-BE32-E72D297353CC}">
              <c16:uniqueId val="{00000001-423F-4C09-AB04-7CE029AC718E}"/>
            </c:ext>
          </c:extLst>
        </c:ser>
        <c:dLbls>
          <c:showLegendKey val="0"/>
          <c:showVal val="0"/>
          <c:showCatName val="0"/>
          <c:showSerName val="0"/>
          <c:showPercent val="0"/>
          <c:showBubbleSize val="0"/>
        </c:dLbls>
        <c:gapWidth val="77"/>
        <c:axId val="1145516559"/>
        <c:axId val="1145522383"/>
      </c:barChart>
      <c:catAx>
        <c:axId val="11455165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45522383"/>
        <c:crosses val="autoZero"/>
        <c:auto val="1"/>
        <c:lblAlgn val="ctr"/>
        <c:lblOffset val="100"/>
        <c:noMultiLvlLbl val="0"/>
      </c:catAx>
      <c:valAx>
        <c:axId val="1145522383"/>
        <c:scaling>
          <c:orientation val="minMax"/>
        </c:scaling>
        <c:delete val="1"/>
        <c:axPos val="b"/>
        <c:numFmt formatCode="0%" sourceLinked="1"/>
        <c:majorTickMark val="none"/>
        <c:minorTickMark val="none"/>
        <c:tickLblPos val="nextTo"/>
        <c:crossAx val="11455165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Understanding</a:t>
            </a:r>
            <a:r>
              <a:rPr lang="en-GB" sz="1600" b="1" baseline="0" dirty="0"/>
              <a:t> of National data opt-out service</a:t>
            </a:r>
            <a:endParaRPr lang="en-GB"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Other, please specify</c:v>
                </c:pt>
                <c:pt idx="1">
                  <c:v>Patient data cannot be shared for that person’s care, for example the Summary Care Record</c:v>
                </c:pt>
                <c:pt idx="2">
                  <c:v>Patient data cannot be shared for planning NHS Services</c:v>
                </c:pt>
                <c:pt idx="3">
                  <c:v>Patient data cannot be shared for medical research</c:v>
                </c:pt>
                <c:pt idx="4">
                  <c:v>Patient data cannot be transferred to a central NHS database</c:v>
                </c:pt>
                <c:pt idx="5">
                  <c:v>Don’t know</c:v>
                </c:pt>
              </c:strCache>
            </c:strRef>
          </c:cat>
          <c:val>
            <c:numRef>
              <c:f>Sheet1!$B$2:$B$7</c:f>
              <c:numCache>
                <c:formatCode>0%</c:formatCode>
                <c:ptCount val="6"/>
                <c:pt idx="0">
                  <c:v>0.01</c:v>
                </c:pt>
                <c:pt idx="1">
                  <c:v>0.05</c:v>
                </c:pt>
                <c:pt idx="2">
                  <c:v>0.12</c:v>
                </c:pt>
                <c:pt idx="3">
                  <c:v>0.18</c:v>
                </c:pt>
                <c:pt idx="4">
                  <c:v>0.16</c:v>
                </c:pt>
                <c:pt idx="5">
                  <c:v>0.7</c:v>
                </c:pt>
              </c:numCache>
            </c:numRef>
          </c:val>
          <c:extLst>
            <c:ext xmlns:c16="http://schemas.microsoft.com/office/drawing/2014/chart" uri="{C3380CC4-5D6E-409C-BE32-E72D297353CC}">
              <c16:uniqueId val="{00000000-BF65-4DCA-927E-94DF083F6882}"/>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Other, please specify</c:v>
                </c:pt>
                <c:pt idx="1">
                  <c:v>Patient data cannot be shared for that person’s care, for example the Summary Care Record</c:v>
                </c:pt>
                <c:pt idx="2">
                  <c:v>Patient data cannot be shared for planning NHS Services</c:v>
                </c:pt>
                <c:pt idx="3">
                  <c:v>Patient data cannot be shared for medical research</c:v>
                </c:pt>
                <c:pt idx="4">
                  <c:v>Patient data cannot be transferred to a central NHS database</c:v>
                </c:pt>
                <c:pt idx="5">
                  <c:v>Don’t know</c:v>
                </c:pt>
              </c:strCache>
            </c:strRef>
          </c:cat>
          <c:val>
            <c:numRef>
              <c:f>Sheet1!$C$2:$C$7</c:f>
              <c:numCache>
                <c:formatCode>0%</c:formatCode>
                <c:ptCount val="6"/>
                <c:pt idx="0">
                  <c:v>0</c:v>
                </c:pt>
                <c:pt idx="1">
                  <c:v>0.11</c:v>
                </c:pt>
                <c:pt idx="2">
                  <c:v>0.18</c:v>
                </c:pt>
                <c:pt idx="3">
                  <c:v>0.22</c:v>
                </c:pt>
                <c:pt idx="4">
                  <c:v>0.23</c:v>
                </c:pt>
                <c:pt idx="5">
                  <c:v>0.59</c:v>
                </c:pt>
              </c:numCache>
            </c:numRef>
          </c:val>
          <c:extLst>
            <c:ext xmlns:c16="http://schemas.microsoft.com/office/drawing/2014/chart" uri="{C3380CC4-5D6E-409C-BE32-E72D297353CC}">
              <c16:uniqueId val="{00000002-BF65-4DCA-927E-94DF083F6882}"/>
            </c:ext>
          </c:extLst>
        </c:ser>
        <c:dLbls>
          <c:showLegendKey val="0"/>
          <c:showVal val="0"/>
          <c:showCatName val="0"/>
          <c:showSerName val="0"/>
          <c:showPercent val="0"/>
          <c:showBubbleSize val="0"/>
        </c:dLbls>
        <c:gapWidth val="77"/>
        <c:axId val="1145516559"/>
        <c:axId val="1145522383"/>
      </c:barChart>
      <c:catAx>
        <c:axId val="11455165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45522383"/>
        <c:crosses val="autoZero"/>
        <c:auto val="1"/>
        <c:lblAlgn val="ctr"/>
        <c:lblOffset val="100"/>
        <c:noMultiLvlLbl val="0"/>
      </c:catAx>
      <c:valAx>
        <c:axId val="1145522383"/>
        <c:scaling>
          <c:orientation val="minMax"/>
        </c:scaling>
        <c:delete val="1"/>
        <c:axPos val="b"/>
        <c:numFmt formatCode="0%" sourceLinked="1"/>
        <c:majorTickMark val="none"/>
        <c:minorTickMark val="none"/>
        <c:tickLblPos val="nextTo"/>
        <c:crossAx val="11455165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Understanding</a:t>
            </a:r>
            <a:r>
              <a:rPr lang="en-GB" sz="1600" b="1" baseline="0" dirty="0"/>
              <a:t> of anonymised data</a:t>
            </a:r>
            <a:endParaRPr lang="en-GB"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8115547934335362"/>
          <c:y val="0.12887478351516293"/>
          <c:w val="0.48689087763167571"/>
          <c:h val="0.7428142499727995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Patient data where someone is identifiable</c:v>
                </c:pt>
                <c:pt idx="1">
                  <c:v>Patient data which isn’t easily identifiable</c:v>
                </c:pt>
                <c:pt idx="2">
                  <c:v>Don’t know</c:v>
                </c:pt>
                <c:pt idx="3">
                  <c:v>Patient data where a person is not able to be identified</c:v>
                </c:pt>
              </c:strCache>
            </c:strRef>
          </c:cat>
          <c:val>
            <c:numRef>
              <c:f>Sheet1!$B$2:$B$5</c:f>
              <c:numCache>
                <c:formatCode>0%</c:formatCode>
                <c:ptCount val="4"/>
                <c:pt idx="0">
                  <c:v>0.12</c:v>
                </c:pt>
                <c:pt idx="1">
                  <c:v>0.14000000000000001</c:v>
                </c:pt>
                <c:pt idx="2">
                  <c:v>0.18</c:v>
                </c:pt>
                <c:pt idx="3">
                  <c:v>0.63</c:v>
                </c:pt>
              </c:numCache>
            </c:numRef>
          </c:val>
          <c:extLst>
            <c:ext xmlns:c16="http://schemas.microsoft.com/office/drawing/2014/chart" uri="{C3380CC4-5D6E-409C-BE32-E72D297353CC}">
              <c16:uniqueId val="{00000000-0BE7-4A09-9273-67AF18B9FA9E}"/>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Patient data where someone is identifiable</c:v>
                </c:pt>
                <c:pt idx="1">
                  <c:v>Patient data which isn’t easily identifiable</c:v>
                </c:pt>
                <c:pt idx="2">
                  <c:v>Don’t know</c:v>
                </c:pt>
                <c:pt idx="3">
                  <c:v>Patient data where a person is not able to be identified</c:v>
                </c:pt>
              </c:strCache>
            </c:strRef>
          </c:cat>
          <c:val>
            <c:numRef>
              <c:f>Sheet1!$C$2:$C$5</c:f>
              <c:numCache>
                <c:formatCode>0%</c:formatCode>
                <c:ptCount val="4"/>
                <c:pt idx="0">
                  <c:v>0.11</c:v>
                </c:pt>
                <c:pt idx="1">
                  <c:v>0.18</c:v>
                </c:pt>
                <c:pt idx="2">
                  <c:v>0.18</c:v>
                </c:pt>
                <c:pt idx="3">
                  <c:v>0.63</c:v>
                </c:pt>
              </c:numCache>
            </c:numRef>
          </c:val>
          <c:extLst>
            <c:ext xmlns:c16="http://schemas.microsoft.com/office/drawing/2014/chart" uri="{C3380CC4-5D6E-409C-BE32-E72D297353CC}">
              <c16:uniqueId val="{00000002-0BE7-4A09-9273-67AF18B9FA9E}"/>
            </c:ext>
          </c:extLst>
        </c:ser>
        <c:dLbls>
          <c:showLegendKey val="0"/>
          <c:showVal val="0"/>
          <c:showCatName val="0"/>
          <c:showSerName val="0"/>
          <c:showPercent val="0"/>
          <c:showBubbleSize val="0"/>
        </c:dLbls>
        <c:gapWidth val="77"/>
        <c:axId val="1145516559"/>
        <c:axId val="1145522383"/>
      </c:barChart>
      <c:catAx>
        <c:axId val="11455165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45522383"/>
        <c:crosses val="autoZero"/>
        <c:auto val="1"/>
        <c:lblAlgn val="ctr"/>
        <c:lblOffset val="100"/>
        <c:noMultiLvlLbl val="0"/>
      </c:catAx>
      <c:valAx>
        <c:axId val="1145522383"/>
        <c:scaling>
          <c:orientation val="minMax"/>
        </c:scaling>
        <c:delete val="1"/>
        <c:axPos val="b"/>
        <c:numFmt formatCode="0%" sourceLinked="1"/>
        <c:majorTickMark val="none"/>
        <c:minorTickMark val="none"/>
        <c:tickLblPos val="nextTo"/>
        <c:crossAx val="11455165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dirty="0"/>
              <a:t>Understanding</a:t>
            </a:r>
            <a:r>
              <a:rPr lang="en-GB" sz="1600" b="1" baseline="0" dirty="0"/>
              <a:t> of pseudonymised data</a:t>
            </a:r>
            <a:endParaRPr lang="en-GB" sz="1600" b="1" dirty="0"/>
          </a:p>
        </c:rich>
      </c:tx>
      <c:layout>
        <c:manualLayout>
          <c:xMode val="edge"/>
          <c:yMode val="edge"/>
          <c:x val="0.14041370890882929"/>
          <c:y val="1.0337549479825906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50948197022447439"/>
          <c:y val="0.1323206333417716"/>
          <c:w val="0.25805801119430904"/>
          <c:h val="0.7428142499727995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Patient data where a person is not able to be identified</c:v>
                </c:pt>
                <c:pt idx="1">
                  <c:v>Patient data where someone is identifiable</c:v>
                </c:pt>
                <c:pt idx="2">
                  <c:v>Patient data which isn’t easily identifiable</c:v>
                </c:pt>
                <c:pt idx="3">
                  <c:v>Patient data which doesn’t include a person’s name</c:v>
                </c:pt>
                <c:pt idx="4">
                  <c:v>Patient data where you can find out lots of information about someone but not who they are</c:v>
                </c:pt>
                <c:pt idx="5">
                  <c:v>Patient data from which someone cannot be identified unless more Information is given</c:v>
                </c:pt>
                <c:pt idx="6">
                  <c:v>Don’t know</c:v>
                </c:pt>
              </c:strCache>
            </c:strRef>
          </c:cat>
          <c:val>
            <c:numRef>
              <c:f>Sheet1!$B$2:$B$8</c:f>
              <c:numCache>
                <c:formatCode>0%</c:formatCode>
                <c:ptCount val="7"/>
                <c:pt idx="0">
                  <c:v>0.11</c:v>
                </c:pt>
                <c:pt idx="1">
                  <c:v>0.05</c:v>
                </c:pt>
                <c:pt idx="2">
                  <c:v>0.12</c:v>
                </c:pt>
                <c:pt idx="3">
                  <c:v>0.17</c:v>
                </c:pt>
                <c:pt idx="4">
                  <c:v>0.22</c:v>
                </c:pt>
                <c:pt idx="5">
                  <c:v>0.13</c:v>
                </c:pt>
                <c:pt idx="6">
                  <c:v>0.46</c:v>
                </c:pt>
              </c:numCache>
            </c:numRef>
          </c:val>
          <c:extLst>
            <c:ext xmlns:c16="http://schemas.microsoft.com/office/drawing/2014/chart" uri="{C3380CC4-5D6E-409C-BE32-E72D297353CC}">
              <c16:uniqueId val="{00000000-79B0-4F8D-9424-22CDF6F18ADB}"/>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Patient data where a person is not able to be identified</c:v>
                </c:pt>
                <c:pt idx="1">
                  <c:v>Patient data where someone is identifiable</c:v>
                </c:pt>
                <c:pt idx="2">
                  <c:v>Patient data which isn’t easily identifiable</c:v>
                </c:pt>
                <c:pt idx="3">
                  <c:v>Patient data which doesn’t include a person’s name</c:v>
                </c:pt>
                <c:pt idx="4">
                  <c:v>Patient data where you can find out lots of information about someone but not who they are</c:v>
                </c:pt>
                <c:pt idx="5">
                  <c:v>Patient data from which someone cannot be identified unless more Information is given</c:v>
                </c:pt>
                <c:pt idx="6">
                  <c:v>Don’t know</c:v>
                </c:pt>
              </c:strCache>
            </c:strRef>
          </c:cat>
          <c:val>
            <c:numRef>
              <c:f>Sheet1!$C$2:$C$8</c:f>
              <c:numCache>
                <c:formatCode>0%</c:formatCode>
                <c:ptCount val="7"/>
                <c:pt idx="0">
                  <c:v>0.14000000000000001</c:v>
                </c:pt>
                <c:pt idx="1">
                  <c:v>7.0000000000000007E-2</c:v>
                </c:pt>
                <c:pt idx="2">
                  <c:v>0.13</c:v>
                </c:pt>
                <c:pt idx="3">
                  <c:v>0.17</c:v>
                </c:pt>
                <c:pt idx="4">
                  <c:v>0.21</c:v>
                </c:pt>
                <c:pt idx="5">
                  <c:v>0.17</c:v>
                </c:pt>
                <c:pt idx="6">
                  <c:v>0.42</c:v>
                </c:pt>
              </c:numCache>
            </c:numRef>
          </c:val>
          <c:extLst>
            <c:ext xmlns:c16="http://schemas.microsoft.com/office/drawing/2014/chart" uri="{C3380CC4-5D6E-409C-BE32-E72D297353CC}">
              <c16:uniqueId val="{00000001-79B0-4F8D-9424-22CDF6F18ADB}"/>
            </c:ext>
          </c:extLst>
        </c:ser>
        <c:dLbls>
          <c:showLegendKey val="0"/>
          <c:showVal val="0"/>
          <c:showCatName val="0"/>
          <c:showSerName val="0"/>
          <c:showPercent val="0"/>
          <c:showBubbleSize val="0"/>
        </c:dLbls>
        <c:gapWidth val="77"/>
        <c:axId val="1145516559"/>
        <c:axId val="1145522383"/>
      </c:barChart>
      <c:catAx>
        <c:axId val="11455165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45522383"/>
        <c:crosses val="autoZero"/>
        <c:auto val="1"/>
        <c:lblAlgn val="ctr"/>
        <c:lblOffset val="100"/>
        <c:noMultiLvlLbl val="0"/>
      </c:catAx>
      <c:valAx>
        <c:axId val="1145522383"/>
        <c:scaling>
          <c:orientation val="minMax"/>
        </c:scaling>
        <c:delete val="1"/>
        <c:axPos val="b"/>
        <c:numFmt formatCode="0%" sourceLinked="1"/>
        <c:majorTickMark val="none"/>
        <c:minorTickMark val="none"/>
        <c:tickLblPos val="nextTo"/>
        <c:crossAx val="11455165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Agreement with NHS use of patient data</a:t>
            </a:r>
          </a:p>
        </c:rich>
      </c:tx>
      <c:layout>
        <c:manualLayout>
          <c:xMode val="edge"/>
          <c:yMode val="edge"/>
          <c:x val="9.0339284230794348E-2"/>
          <c:y val="1.4643101496524973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46352535227924951"/>
          <c:y val="0.136885557589704"/>
          <c:w val="0.21959036508049107"/>
          <c:h val="0.78029744215689945"/>
        </c:manualLayout>
      </c:layout>
      <c:barChart>
        <c:barDir val="bar"/>
        <c:grouping val="clustered"/>
        <c:varyColors val="0"/>
        <c:ser>
          <c:idx val="0"/>
          <c:order val="0"/>
          <c:tx>
            <c:strRef>
              <c:f>Sheet1!$B$1</c:f>
              <c:strCache>
                <c:ptCount val="1"/>
                <c:pt idx="0">
                  <c:v>Boost sample</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I don't mind approved individuals from outside the NHS accessing my patient data to improve health and care</c:v>
                </c:pt>
                <c:pt idx="1">
                  <c:v>The NHS should use patient data for the benefit of patients and the public more widely</c:v>
                </c:pt>
                <c:pt idx="2">
                  <c:v>I trust the NHS to only share my patient data where there is a benefit to other patients</c:v>
                </c:pt>
                <c:pt idx="3">
                  <c:v>I trust the NHS to keep my patient data secure</c:v>
                </c:pt>
                <c:pt idx="4">
                  <c:v>I don't mind the NHS having access to my patient data to improve patient services</c:v>
                </c:pt>
                <c:pt idx="5">
                  <c:v>My patient data should help the NHS improve services and care</c:v>
                </c:pt>
              </c:strCache>
            </c:strRef>
          </c:cat>
          <c:val>
            <c:numRef>
              <c:f>Sheet1!$B$2:$B$7</c:f>
              <c:numCache>
                <c:formatCode>0%</c:formatCode>
                <c:ptCount val="6"/>
                <c:pt idx="0">
                  <c:v>0.41</c:v>
                </c:pt>
                <c:pt idx="1">
                  <c:v>0.66</c:v>
                </c:pt>
                <c:pt idx="2">
                  <c:v>0.62</c:v>
                </c:pt>
                <c:pt idx="3">
                  <c:v>0.62</c:v>
                </c:pt>
                <c:pt idx="4">
                  <c:v>0.72</c:v>
                </c:pt>
                <c:pt idx="5">
                  <c:v>0.75</c:v>
                </c:pt>
              </c:numCache>
            </c:numRef>
          </c:val>
          <c:extLst>
            <c:ext xmlns:c16="http://schemas.microsoft.com/office/drawing/2014/chart" uri="{C3380CC4-5D6E-409C-BE32-E72D297353CC}">
              <c16:uniqueId val="{00000000-485D-4C79-9556-32B68534CA15}"/>
            </c:ext>
          </c:extLst>
        </c:ser>
        <c:ser>
          <c:idx val="1"/>
          <c:order val="1"/>
          <c:tx>
            <c:strRef>
              <c:f>Sheet1!$C$1</c:f>
              <c:strCache>
                <c:ptCount val="1"/>
                <c:pt idx="0">
                  <c:v>Nationally representative sample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I don't mind approved individuals from outside the NHS accessing my patient data to improve health and care</c:v>
                </c:pt>
                <c:pt idx="1">
                  <c:v>The NHS should use patient data for the benefit of patients and the public more widely</c:v>
                </c:pt>
                <c:pt idx="2">
                  <c:v>I trust the NHS to only share my patient data where there is a benefit to other patients</c:v>
                </c:pt>
                <c:pt idx="3">
                  <c:v>I trust the NHS to keep my patient data secure</c:v>
                </c:pt>
                <c:pt idx="4">
                  <c:v>I don't mind the NHS having access to my patient data to improve patient services</c:v>
                </c:pt>
                <c:pt idx="5">
                  <c:v>My patient data should help the NHS improve services and care</c:v>
                </c:pt>
              </c:strCache>
            </c:strRef>
          </c:cat>
          <c:val>
            <c:numRef>
              <c:f>Sheet1!$C$2:$C$7</c:f>
              <c:numCache>
                <c:formatCode>0%</c:formatCode>
                <c:ptCount val="6"/>
                <c:pt idx="0">
                  <c:v>0.45</c:v>
                </c:pt>
                <c:pt idx="1">
                  <c:v>0.65</c:v>
                </c:pt>
                <c:pt idx="2">
                  <c:v>0.66</c:v>
                </c:pt>
                <c:pt idx="3">
                  <c:v>0.68</c:v>
                </c:pt>
                <c:pt idx="4">
                  <c:v>0.71</c:v>
                </c:pt>
                <c:pt idx="5">
                  <c:v>0.74</c:v>
                </c:pt>
              </c:numCache>
            </c:numRef>
          </c:val>
          <c:extLst>
            <c:ext xmlns:c16="http://schemas.microsoft.com/office/drawing/2014/chart" uri="{C3380CC4-5D6E-409C-BE32-E72D297353CC}">
              <c16:uniqueId val="{00000001-485D-4C79-9556-32B68534CA15}"/>
            </c:ext>
          </c:extLst>
        </c:ser>
        <c:dLbls>
          <c:showLegendKey val="0"/>
          <c:showVal val="0"/>
          <c:showCatName val="0"/>
          <c:showSerName val="0"/>
          <c:showPercent val="0"/>
          <c:showBubbleSize val="0"/>
        </c:dLbls>
        <c:gapWidth val="77"/>
        <c:axId val="1250512335"/>
        <c:axId val="1250517327"/>
      </c:barChart>
      <c:catAx>
        <c:axId val="12505123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50517327"/>
        <c:crosses val="autoZero"/>
        <c:auto val="1"/>
        <c:lblAlgn val="ctr"/>
        <c:lblOffset val="100"/>
        <c:noMultiLvlLbl val="0"/>
      </c:catAx>
      <c:valAx>
        <c:axId val="1250517327"/>
        <c:scaling>
          <c:orientation val="minMax"/>
        </c:scaling>
        <c:delete val="1"/>
        <c:axPos val="b"/>
        <c:numFmt formatCode="0%" sourceLinked="1"/>
        <c:majorTickMark val="none"/>
        <c:minorTickMark val="none"/>
        <c:tickLblPos val="nextTo"/>
        <c:crossAx val="1250512335"/>
        <c:crosses val="autoZero"/>
        <c:crossBetween val="between"/>
      </c:valAx>
      <c:spPr>
        <a:noFill/>
        <a:ln>
          <a:noFill/>
        </a:ln>
        <a:effectLst/>
      </c:spPr>
    </c:plotArea>
    <c:legend>
      <c:legendPos val="b"/>
      <c:layout>
        <c:manualLayout>
          <c:xMode val="edge"/>
          <c:yMode val="edge"/>
          <c:x val="0.14501217246784995"/>
          <c:y val="0.93487809214454098"/>
          <c:w val="0.46290824337326614"/>
          <c:h val="5.633604695754398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11/07/2022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1" dirty="0"/>
          </a:p>
        </p:txBody>
      </p:sp>
      <p:sp>
        <p:nvSpPr>
          <p:cNvPr id="4" name="Slide Number Placeholder 3"/>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3883396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a:t>A survey from June 2021 with a nationally representative sample of England asked the same question enabling this comparison. </a:t>
            </a:r>
            <a:r>
              <a:rPr lang="en-GB" b="0" i="1" dirty="0"/>
              <a:t>NHS GPDPR campaign pre wave survey, 2021, Kantar, Public division </a:t>
            </a:r>
            <a:endParaRPr lang="en-GB" b="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0" dirty="0"/>
          </a:p>
          <a:p>
            <a:pPr marL="171450" indent="-171450">
              <a:buFont typeface="Arial" panose="020B0604020202020204" pitchFamily="34" charset="0"/>
              <a:buChar char="•"/>
            </a:pPr>
            <a:endParaRPr lang="en-GB" b="0" dirty="0"/>
          </a:p>
        </p:txBody>
      </p:sp>
      <p:sp>
        <p:nvSpPr>
          <p:cNvPr id="4" name="Slide Number Placeholder 3"/>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3056450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Participants were provided with the following description of pseudonymised patient data: </a:t>
            </a:r>
            <a:r>
              <a:rPr lang="en-GB" sz="1800" dirty="0">
                <a:effectLst/>
                <a:latin typeface="Calibri" panose="020F0502020204030204" pitchFamily="34" charset="0"/>
                <a:ea typeface="Calibri" panose="020F0502020204030204" pitchFamily="34" charset="0"/>
                <a:cs typeface="Arial" panose="020B0604020202020204" pitchFamily="34" charset="0"/>
              </a:rPr>
              <a:t>Pseudo-anonymised: Data from which the patient cannot be identified by whoever is receiving the information without the use of additional information. </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1567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Participants were provided with the following description of pseudonymised patient data: </a:t>
            </a:r>
            <a:r>
              <a:rPr lang="en-GB" sz="1200" dirty="0">
                <a:effectLst/>
                <a:latin typeface="Calibri" panose="020F0502020204030204" pitchFamily="34" charset="0"/>
                <a:ea typeface="Calibri" panose="020F0502020204030204" pitchFamily="34" charset="0"/>
                <a:cs typeface="Arial" panose="020B0604020202020204" pitchFamily="34" charset="0"/>
              </a:rPr>
              <a:t>Pseudo-anonymised: Data from which the patient cannot be identified by whoever is receiving the information without the use of additional information. </a:t>
            </a:r>
            <a:endParaRPr lang="en-GB" dirty="0"/>
          </a:p>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3815227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3586121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4203739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38479803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1980726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2856838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1985062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*Each criteria (e.g. aged 18-24) was allocated a desired % total of the sample based on the % of this group in the population. This survey met all of the quotas to within 1-2%. </a:t>
            </a:r>
          </a:p>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a:p>
            <a:pPr marL="0" indent="0">
              <a:buClr>
                <a:schemeClr val="dk1"/>
              </a:buClr>
              <a:buSzPts val="1100"/>
              <a:buNone/>
            </a:pPr>
            <a:r>
              <a:rPr lang="en-GB" sz="1050" b="0" i="0" dirty="0">
                <a:solidFill>
                  <a:srgbClr val="46545E"/>
                </a:solidFill>
                <a:effectLst/>
                <a:latin typeface="Neue Helvetica W01"/>
              </a:rPr>
              <a:t>Nat rep means that this sample contains the correct proportions of important sub-groups, based on the relative sizes of ‘real world’ groups in the UK.  We can be confident that the results accurately reflect the views of the whole population i.e. if it was possible, to survey an entire population, we can be confident that its results would be statistically similar to the results that we are able to generate from our </a:t>
            </a:r>
            <a:r>
              <a:rPr lang="en-GB" sz="1050" b="0" i="0" dirty="0" err="1">
                <a:solidFill>
                  <a:srgbClr val="46545E"/>
                </a:solidFill>
                <a:effectLst/>
                <a:latin typeface="Neue Helvetica W01"/>
              </a:rPr>
              <a:t>nat</a:t>
            </a:r>
            <a:r>
              <a:rPr lang="en-GB" sz="1050" b="0" i="0" dirty="0">
                <a:solidFill>
                  <a:srgbClr val="46545E"/>
                </a:solidFill>
                <a:effectLst/>
                <a:latin typeface="Neue Helvetica W01"/>
              </a:rPr>
              <a:t> rep sample.</a:t>
            </a: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41601575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35723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4960161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Note: Data is not available for the numbers who have registered a Type 1 opt-out.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42078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4660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13739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3097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895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Q24 asked as an open ended question in the offline survey.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19791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i="1"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1472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175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*Please note quotas were placed on the Offline sample to ensure a mix of different demographics (specifically region, gender and ethnicity) so this should not be taken as reflective of the profile of those who are offline. </a:t>
            </a:r>
          </a:p>
        </p:txBody>
      </p:sp>
      <p:sp>
        <p:nvSpPr>
          <p:cNvPr id="4" name="Slide Number Placeholder 3"/>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303490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8790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09211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Connect with us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0454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endParaRPr lang="en-GB" sz="8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3422343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1794248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3708220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2642113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4290389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129832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2.sv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2.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E51475-52E6-45F5-91CB-167A5AEE51A1}"/>
              </a:ext>
            </a:extLst>
          </p:cNvPr>
          <p:cNvSpPr>
            <a:spLocks noGrp="1"/>
          </p:cNvSpPr>
          <p:nvPr>
            <p:ph type="dt" sz="half" idx="10"/>
          </p:nvPr>
        </p:nvSpPr>
        <p:spPr/>
        <p:txBody>
          <a:bodyPr/>
          <a:lstStyle/>
          <a:p>
            <a:fld id="{761F27F5-96F0-8945-AE57-A8B4EB944936}" type="datetimeFigureOut">
              <a:rPr lang="en-GB" smtClean="0"/>
              <a:t>11/07/2022</a:t>
            </a:fld>
            <a:endParaRPr lang="en-GB"/>
          </a:p>
        </p:txBody>
      </p:sp>
      <p:sp>
        <p:nvSpPr>
          <p:cNvPr id="3" name="Footer Placeholder 2">
            <a:extLst>
              <a:ext uri="{FF2B5EF4-FFF2-40B4-BE49-F238E27FC236}">
                <a16:creationId xmlns:a16="http://schemas.microsoft.com/office/drawing/2014/main" id="{FD39CAD4-1E37-4F7B-8F41-D5C84888DC0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E004306-2593-44F0-8C75-1F7BEF96C0CA}"/>
              </a:ext>
            </a:extLst>
          </p:cNvPr>
          <p:cNvSpPr>
            <a:spLocks noGrp="1"/>
          </p:cNvSpPr>
          <p:nvPr>
            <p:ph type="sldNum" sz="quarter" idx="12"/>
          </p:nvPr>
        </p:nvSpPr>
        <p:spPr/>
        <p:txBody>
          <a:bodyPr/>
          <a:lstStyle/>
          <a:p>
            <a:fld id="{B8B67EA4-DCE3-FB49-A794-A4595EF638BC}" type="slidenum">
              <a:rPr lang="en-GB" smtClean="0"/>
              <a:t>‹#›</a:t>
            </a:fld>
            <a:endParaRPr lang="en-GB"/>
          </a:p>
        </p:txBody>
      </p:sp>
    </p:spTree>
    <p:extLst>
      <p:ext uri="{BB962C8B-B14F-4D97-AF65-F5344CB8AC3E}">
        <p14:creationId xmlns:p14="http://schemas.microsoft.com/office/powerpoint/2010/main" val="625504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4" name="Straight Connector 13">
            <a:extLst>
              <a:ext uri="{FF2B5EF4-FFF2-40B4-BE49-F238E27FC236}">
                <a16:creationId xmlns:a16="http://schemas.microsoft.com/office/drawing/2014/main" id="{0EFCA068-306A-024C-BE3A-3C43AEAC203D}"/>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9AD6FA9-80AB-C444-BBD0-7BAB954857E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9BD7DE1A-9932-F24E-B731-1DD83725D2F2}"/>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21FF2AF4-A51C-494E-9584-66557CDA379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5326A72-C229-0646-A782-9FF5C13C415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65AD4FD1-37D6-A34F-B451-50D5B6141F73}"/>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dirty="0"/>
              <a:t>Insert title</a:t>
            </a:r>
          </a:p>
        </p:txBody>
      </p:sp>
      <p:cxnSp>
        <p:nvCxnSpPr>
          <p:cNvPr id="28" name="Straight Connector 27">
            <a:extLst>
              <a:ext uri="{FF2B5EF4-FFF2-40B4-BE49-F238E27FC236}">
                <a16:creationId xmlns:a16="http://schemas.microsoft.com/office/drawing/2014/main" id="{5B2EE8A7-7828-124A-A2AA-D9BFF90B7EF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2" name="Picture 31" descr="Icon&#10;&#10;Description automatically generated with medium confidence">
            <a:extLst>
              <a:ext uri="{FF2B5EF4-FFF2-40B4-BE49-F238E27FC236}">
                <a16:creationId xmlns:a16="http://schemas.microsoft.com/office/drawing/2014/main" id="{27034AC6-B07C-D944-B146-1FD9C2B9329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37224" y="720488"/>
            <a:ext cx="865108"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left aligned text over multiple lines. Try to keep</a:t>
            </a:r>
            <a:br>
              <a:rPr lang="en-GB" dirty="0"/>
            </a:br>
            <a:r>
              <a:rPr lang="en-GB" dirty="0"/>
              <a:t>it to four lines if </a:t>
            </a:r>
            <a:r>
              <a:rPr lang="en-GB" dirty="0" err="1"/>
              <a:t>poss</a:t>
            </a:r>
            <a:r>
              <a:rPr lang="en-GB" dirty="0"/>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B9B7EF50-8B86-BC4E-88BA-F489FBF9306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and image 3">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marL="0" indent="0" algn="l">
              <a:buNone/>
              <a:defRPr/>
            </a:lvl1pPr>
          </a:lstStyle>
          <a:p>
            <a:r>
              <a:rPr lang="en-GB" dirty="0"/>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dirty="0"/>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“quote text here, quote text here, quote text here, keep it short across 6 lines maximum”</a:t>
            </a:r>
          </a:p>
        </p:txBody>
      </p:sp>
      <p:pic>
        <p:nvPicPr>
          <p:cNvPr id="16" name="Picture 15" descr="Icon&#10;&#10;Description automatically generated with medium confidence">
            <a:extLst>
              <a:ext uri="{FF2B5EF4-FFF2-40B4-BE49-F238E27FC236}">
                <a16:creationId xmlns:a16="http://schemas.microsoft.com/office/drawing/2014/main" id="{FE273B9A-151F-E548-A2F2-36CBDDC512CC}"/>
              </a:ext>
            </a:extLst>
          </p:cNvPr>
          <p:cNvPicPr>
            <a:picLocks noChangeAspect="1"/>
          </p:cNvPicPr>
          <p:nvPr userDrawn="1"/>
        </p:nvPicPr>
        <p:blipFill>
          <a:blip r:embed="rId2"/>
          <a:stretch>
            <a:fillRect/>
          </a:stretch>
        </p:blipFill>
        <p:spPr>
          <a:xfrm>
            <a:off x="347413" y="6341795"/>
            <a:ext cx="376428" cy="376428"/>
          </a:xfrm>
          <a:prstGeom prst="rect">
            <a:avLst/>
          </a:prstGeom>
        </p:spPr>
      </p:pic>
      <p:cxnSp>
        <p:nvCxnSpPr>
          <p:cNvPr id="17" name="Straight Connector 16">
            <a:extLst>
              <a:ext uri="{FF2B5EF4-FFF2-40B4-BE49-F238E27FC236}">
                <a16:creationId xmlns:a16="http://schemas.microsoft.com/office/drawing/2014/main" id="{48277ADE-7B54-9D44-A80A-F24DA0AB618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17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algn="l">
              <a:buNone/>
              <a:defRPr/>
            </a:lvl1pPr>
          </a:lstStyle>
          <a:p>
            <a:r>
              <a:rPr lang="en-GB" dirty="0"/>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dirty="0"/>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“quote text here, quote text here, quote text here, keep it short across 6 lines maximum”</a:t>
            </a:r>
          </a:p>
        </p:txBody>
      </p:sp>
      <p:pic>
        <p:nvPicPr>
          <p:cNvPr id="11" name="Picture 10" descr="Icon&#10;&#10;Description automatically generated with medium confidence">
            <a:extLst>
              <a:ext uri="{FF2B5EF4-FFF2-40B4-BE49-F238E27FC236}">
                <a16:creationId xmlns:a16="http://schemas.microsoft.com/office/drawing/2014/main" id="{2CF8817C-009B-A24A-A1B0-665B56875E0E}"/>
              </a:ext>
            </a:extLst>
          </p:cNvPr>
          <p:cNvPicPr>
            <a:picLocks noChangeAspect="1"/>
          </p:cNvPicPr>
          <p:nvPr userDrawn="1"/>
        </p:nvPicPr>
        <p:blipFill>
          <a:blip r:embed="rId2"/>
          <a:stretch>
            <a:fillRect/>
          </a:stretch>
        </p:blipFill>
        <p:spPr>
          <a:xfrm>
            <a:off x="347413" y="6341795"/>
            <a:ext cx="376428" cy="376428"/>
          </a:xfrm>
          <a:prstGeom prst="rect">
            <a:avLst/>
          </a:prstGeom>
        </p:spPr>
      </p:pic>
      <p:cxnSp>
        <p:nvCxnSpPr>
          <p:cNvPr id="16" name="Straight Connector 15">
            <a:extLst>
              <a:ext uri="{FF2B5EF4-FFF2-40B4-BE49-F238E27FC236}">
                <a16:creationId xmlns:a16="http://schemas.microsoft.com/office/drawing/2014/main" id="{7FF5EBD5-F7FB-024F-943C-DE39B31CA1A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and image with header 1">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p:spPr>
        <p:txBody>
          <a:bodyPr wrap="square" lIns="2160000" tIns="720000" rIns="1080000" bIns="2880000" anchor="ctr">
            <a:noAutofit/>
          </a:bodyPr>
          <a:lstStyle>
            <a:lvl1pPr algn="ctr">
              <a:buNone/>
              <a:defRPr/>
            </a:lvl1pPr>
          </a:lstStyle>
          <a:p>
            <a:r>
              <a:rPr lang="en-GB" dirty="0"/>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bg1"/>
                </a:solidFill>
              </a:defRPr>
            </a:lvl1pPr>
          </a:lstStyle>
          <a:p>
            <a:pPr lvl="0"/>
            <a:r>
              <a:rPr lang="en-GB" dirty="0"/>
              <a:t>Heading label</a:t>
            </a:r>
          </a:p>
        </p:txBody>
      </p:sp>
      <p:pic>
        <p:nvPicPr>
          <p:cNvPr id="12" name="Picture 11" descr="Icon&#10;&#10;Description automatically generated with medium confidence">
            <a:extLst>
              <a:ext uri="{FF2B5EF4-FFF2-40B4-BE49-F238E27FC236}">
                <a16:creationId xmlns:a16="http://schemas.microsoft.com/office/drawing/2014/main" id="{DC5AAFCE-CE8E-0140-A64C-ABAF704AD410}"/>
              </a:ext>
            </a:extLst>
          </p:cNvPr>
          <p:cNvPicPr>
            <a:picLocks noChangeAspect="1"/>
          </p:cNvPicPr>
          <p:nvPr userDrawn="1"/>
        </p:nvPicPr>
        <p:blipFill>
          <a:blip r:embed="rId2"/>
          <a:stretch>
            <a:fillRect/>
          </a:stretch>
        </p:blipFill>
        <p:spPr>
          <a:xfrm>
            <a:off x="347413" y="6341795"/>
            <a:ext cx="376428" cy="376428"/>
          </a:xfrm>
          <a:prstGeom prst="rect">
            <a:avLst/>
          </a:prstGeom>
        </p:spPr>
      </p:pic>
      <p:cxnSp>
        <p:nvCxnSpPr>
          <p:cNvPr id="13" name="Straight Connector 12">
            <a:extLst>
              <a:ext uri="{FF2B5EF4-FFF2-40B4-BE49-F238E27FC236}">
                <a16:creationId xmlns:a16="http://schemas.microsoft.com/office/drawing/2014/main" id="{0460F3BF-923A-8341-8665-1EE09C66FD5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206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and image with Header 2">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p:spPr>
        <p:txBody>
          <a:bodyPr wrap="square" lIns="2160000" tIns="720000" rIns="1080000" bIns="2880000" anchor="ctr">
            <a:noAutofit/>
          </a:bodyPr>
          <a:lstStyle>
            <a:lvl1pPr algn="ctr">
              <a:buNone/>
              <a:defRPr/>
            </a:lvl1pPr>
          </a:lstStyle>
          <a:p>
            <a:r>
              <a:rPr lang="en-GB" dirty="0"/>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tx1"/>
                </a:solidFill>
              </a:defRPr>
            </a:lvl1pPr>
          </a:lstStyle>
          <a:p>
            <a:pPr lvl="0"/>
            <a:r>
              <a:rPr lang="en-GB" dirty="0"/>
              <a:t>Heading label</a:t>
            </a:r>
          </a:p>
        </p:txBody>
      </p:sp>
      <p:pic>
        <p:nvPicPr>
          <p:cNvPr id="12" name="Picture 11" descr="Icon&#10;&#10;Description automatically generated with medium confidence">
            <a:extLst>
              <a:ext uri="{FF2B5EF4-FFF2-40B4-BE49-F238E27FC236}">
                <a16:creationId xmlns:a16="http://schemas.microsoft.com/office/drawing/2014/main" id="{60498E81-FF59-E647-A50E-1B71AD1E229B}"/>
              </a:ext>
            </a:extLst>
          </p:cNvPr>
          <p:cNvPicPr>
            <a:picLocks noChangeAspect="1"/>
          </p:cNvPicPr>
          <p:nvPr userDrawn="1"/>
        </p:nvPicPr>
        <p:blipFill>
          <a:blip r:embed="rId2"/>
          <a:stretch>
            <a:fillRect/>
          </a:stretch>
        </p:blipFill>
        <p:spPr>
          <a:xfrm>
            <a:off x="347413" y="6341795"/>
            <a:ext cx="376428" cy="376428"/>
          </a:xfrm>
          <a:prstGeom prst="rect">
            <a:avLst/>
          </a:prstGeom>
        </p:spPr>
      </p:pic>
      <p:cxnSp>
        <p:nvCxnSpPr>
          <p:cNvPr id="13" name="Straight Connector 12">
            <a:extLst>
              <a:ext uri="{FF2B5EF4-FFF2-40B4-BE49-F238E27FC236}">
                <a16:creationId xmlns:a16="http://schemas.microsoft.com/office/drawing/2014/main" id="{0B247719-F213-0542-8675-6237CBE69757}"/>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730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dirty="0"/>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2358345"/>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text across multiple lines, keep to max 3 or 4 lines</a:t>
            </a:r>
          </a:p>
        </p:txBody>
      </p:sp>
      <p:sp>
        <p:nvSpPr>
          <p:cNvPr id="11" name="Picture Placeholder 20">
            <a:extLst>
              <a:ext uri="{FF2B5EF4-FFF2-40B4-BE49-F238E27FC236}">
                <a16:creationId xmlns:a16="http://schemas.microsoft.com/office/drawing/2014/main" id="{021F5C52-2CE2-094A-8FAA-3C5C8B0D874B}"/>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marL="0" indent="0" algn="l">
              <a:buNone/>
              <a:defRPr/>
            </a:lvl1pPr>
          </a:lstStyle>
          <a:p>
            <a:r>
              <a:rPr lang="en-GB" dirty="0"/>
              <a:t>Click on icon to insert image (include Alt Text)</a:t>
            </a:r>
          </a:p>
        </p:txBody>
      </p:sp>
      <p:pic>
        <p:nvPicPr>
          <p:cNvPr id="16" name="Picture 15" descr="Icon&#10;&#10;Description automatically generated with medium confidence">
            <a:extLst>
              <a:ext uri="{FF2B5EF4-FFF2-40B4-BE49-F238E27FC236}">
                <a16:creationId xmlns:a16="http://schemas.microsoft.com/office/drawing/2014/main" id="{048CD2D2-2F67-D240-8EFB-86DEB5C76040}"/>
              </a:ext>
            </a:extLst>
          </p:cNvPr>
          <p:cNvPicPr>
            <a:picLocks noChangeAspect="1"/>
          </p:cNvPicPr>
          <p:nvPr userDrawn="1"/>
        </p:nvPicPr>
        <p:blipFill>
          <a:blip r:embed="rId2"/>
          <a:stretch>
            <a:fillRect/>
          </a:stretch>
        </p:blipFill>
        <p:spPr>
          <a:xfrm>
            <a:off x="347413" y="6341795"/>
            <a:ext cx="376428" cy="376428"/>
          </a:xfrm>
          <a:prstGeom prst="rect">
            <a:avLst/>
          </a:prstGeom>
        </p:spPr>
      </p:pic>
      <p:cxnSp>
        <p:nvCxnSpPr>
          <p:cNvPr id="17" name="Straight Connector 16">
            <a:extLst>
              <a:ext uri="{FF2B5EF4-FFF2-40B4-BE49-F238E27FC236}">
                <a16:creationId xmlns:a16="http://schemas.microsoft.com/office/drawing/2014/main" id="{A66020D2-00AB-4F4A-B566-36829C630EC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Quote and image 5">
    <p:spTree>
      <p:nvGrpSpPr>
        <p:cNvPr id="1" name=""/>
        <p:cNvGrpSpPr/>
        <p:nvPr/>
      </p:nvGrpSpPr>
      <p:grpSpPr>
        <a:xfrm>
          <a:off x="0" y="0"/>
          <a:ext cx="0" cy="0"/>
          <a:chOff x="0" y="0"/>
          <a:chExt cx="0" cy="0"/>
        </a:xfrm>
      </p:grpSpPr>
      <p:sp>
        <p:nvSpPr>
          <p:cNvPr id="14" name="Hexagon 3">
            <a:extLst>
              <a:ext uri="{FF2B5EF4-FFF2-40B4-BE49-F238E27FC236}">
                <a16:creationId xmlns:a16="http://schemas.microsoft.com/office/drawing/2014/main" id="{15BF2317-F58F-4046-A84A-45857550CCA4}"/>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3" name="Text Placeholder 7">
            <a:extLst>
              <a:ext uri="{FF2B5EF4-FFF2-40B4-BE49-F238E27FC236}">
                <a16:creationId xmlns:a16="http://schemas.microsoft.com/office/drawing/2014/main" id="{F36C8D12-BE97-3843-92AC-2D29A889AACD}"/>
              </a:ext>
            </a:extLst>
          </p:cNvPr>
          <p:cNvSpPr>
            <a:spLocks noGrp="1"/>
          </p:cNvSpPr>
          <p:nvPr>
            <p:ph type="body" sz="quarter" idx="16" hasCustomPrompt="1"/>
          </p:nvPr>
        </p:nvSpPr>
        <p:spPr>
          <a:xfrm>
            <a:off x="7164000" y="2519999"/>
            <a:ext cx="4428148" cy="3001565"/>
          </a:xfrm>
          <a:prstGeom prst="rect">
            <a:avLst/>
          </a:prstGeom>
        </p:spPr>
        <p:txBody>
          <a:bodyPr>
            <a:noAutofit/>
          </a:bodyPr>
          <a:lstStyle>
            <a:lvl1pPr marL="216000" indent="-216000">
              <a:buNone/>
              <a:defRPr sz="24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	quote across 6 lines max”</a:t>
            </a:r>
          </a:p>
        </p:txBody>
      </p:sp>
      <p:sp>
        <p:nvSpPr>
          <p:cNvPr id="15" name="Rectangle 14">
            <a:extLst>
              <a:ext uri="{FF2B5EF4-FFF2-40B4-BE49-F238E27FC236}">
                <a16:creationId xmlns:a16="http://schemas.microsoft.com/office/drawing/2014/main" id="{3A493359-C561-854D-9A31-F4DCF4878ED2}"/>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cxnSp>
        <p:nvCxnSpPr>
          <p:cNvPr id="18" name="Straight Connector 17">
            <a:extLst>
              <a:ext uri="{FF2B5EF4-FFF2-40B4-BE49-F238E27FC236}">
                <a16:creationId xmlns:a16="http://schemas.microsoft.com/office/drawing/2014/main" id="{A5AA3C2E-FFC5-DA4B-A533-3AC606F6F96A}"/>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Picture Placeholder 20">
            <a:extLst>
              <a:ext uri="{FF2B5EF4-FFF2-40B4-BE49-F238E27FC236}">
                <a16:creationId xmlns:a16="http://schemas.microsoft.com/office/drawing/2014/main" id="{ADAAEE27-BDEF-9A4E-8C7C-9EFBD5BB8117}"/>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marL="0" indent="0" algn="l">
              <a:buNone/>
              <a:defRPr/>
            </a:lvl1pPr>
          </a:lstStyle>
          <a:p>
            <a:r>
              <a:rPr lang="en-GB" dirty="0"/>
              <a:t>Click on icon to insert image (include Alt Text)</a:t>
            </a:r>
          </a:p>
        </p:txBody>
      </p:sp>
      <p:pic>
        <p:nvPicPr>
          <p:cNvPr id="10" name="Picture 9" descr="Icon&#10;&#10;Description automatically generated with medium confidence">
            <a:extLst>
              <a:ext uri="{FF2B5EF4-FFF2-40B4-BE49-F238E27FC236}">
                <a16:creationId xmlns:a16="http://schemas.microsoft.com/office/drawing/2014/main" id="{B1BB0391-7EA7-5D42-9E42-A225077D5D06}"/>
              </a:ext>
            </a:extLst>
          </p:cNvPr>
          <p:cNvPicPr>
            <a:picLocks noChangeAspect="1"/>
          </p:cNvPicPr>
          <p:nvPr userDrawn="1"/>
        </p:nvPicPr>
        <p:blipFill>
          <a:blip r:embed="rId2"/>
          <a:stretch>
            <a:fillRect/>
          </a:stretch>
        </p:blipFill>
        <p:spPr>
          <a:xfrm>
            <a:off x="347413" y="6341795"/>
            <a:ext cx="376428" cy="376428"/>
          </a:xfrm>
          <a:prstGeom prst="rect">
            <a:avLst/>
          </a:prstGeom>
        </p:spPr>
      </p:pic>
      <p:cxnSp>
        <p:nvCxnSpPr>
          <p:cNvPr id="12" name="Straight Connector 11">
            <a:extLst>
              <a:ext uri="{FF2B5EF4-FFF2-40B4-BE49-F238E27FC236}">
                <a16:creationId xmlns:a16="http://schemas.microsoft.com/office/drawing/2014/main" id="{4F81F280-BAA3-CB4F-93DD-1BF3FD5EDDB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750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21006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pic>
        <p:nvPicPr>
          <p:cNvPr id="10" name="Picture 9">
            <a:extLst>
              <a:ext uri="{FF2B5EF4-FFF2-40B4-BE49-F238E27FC236}">
                <a16:creationId xmlns:a16="http://schemas.microsoft.com/office/drawing/2014/main" id="{440D3DD3-810D-4F48-A130-12F308B3BF4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432000" y="387542"/>
            <a:ext cx="1208955" cy="900000"/>
          </a:xfrm>
          <a:prstGeom prst="rect">
            <a:avLst/>
          </a:prstGeom>
        </p:spPr>
      </p:pic>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grpSp>
        <p:nvGrpSpPr>
          <p:cNvPr id="93" name="Group 92">
            <a:extLst>
              <a:ext uri="{FF2B5EF4-FFF2-40B4-BE49-F238E27FC236}">
                <a16:creationId xmlns:a16="http://schemas.microsoft.com/office/drawing/2014/main" id="{62CA8EB1-844B-0746-8F54-686C6D7EB09C}"/>
              </a:ext>
            </a:extLst>
          </p:cNvPr>
          <p:cNvGrpSpPr/>
          <p:nvPr userDrawn="1"/>
        </p:nvGrpSpPr>
        <p:grpSpPr>
          <a:xfrm>
            <a:off x="6064133" y="1974899"/>
            <a:ext cx="6199146" cy="4989799"/>
            <a:chOff x="6064133" y="1974899"/>
            <a:chExt cx="6199146" cy="4989799"/>
          </a:xfrm>
        </p:grpSpPr>
        <p:grpSp>
          <p:nvGrpSpPr>
            <p:cNvPr id="8" name="Group 7">
              <a:extLst>
                <a:ext uri="{FF2B5EF4-FFF2-40B4-BE49-F238E27FC236}">
                  <a16:creationId xmlns:a16="http://schemas.microsoft.com/office/drawing/2014/main" id="{C66560E2-06D5-2242-97C6-BDDF9000B40E}"/>
                </a:ext>
              </a:extLst>
            </p:cNvPr>
            <p:cNvGrpSpPr/>
            <p:nvPr userDrawn="1"/>
          </p:nvGrpSpPr>
          <p:grpSpPr>
            <a:xfrm>
              <a:off x="9837041" y="3300746"/>
              <a:ext cx="1654589" cy="1883570"/>
              <a:chOff x="9491639" y="1569442"/>
              <a:chExt cx="1391198" cy="1583728"/>
            </a:xfrm>
          </p:grpSpPr>
          <p:sp>
            <p:nvSpPr>
              <p:cNvPr id="7" name="Diamond 6">
                <a:extLst>
                  <a:ext uri="{FF2B5EF4-FFF2-40B4-BE49-F238E27FC236}">
                    <a16:creationId xmlns:a16="http://schemas.microsoft.com/office/drawing/2014/main" id="{815AF096-1C35-274E-BA7B-192369D42575}"/>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iamond 13">
                <a:extLst>
                  <a:ext uri="{FF2B5EF4-FFF2-40B4-BE49-F238E27FC236}">
                    <a16:creationId xmlns:a16="http://schemas.microsoft.com/office/drawing/2014/main" id="{1AF98219-B2F9-6942-8586-871DCDB93BD0}"/>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iamond 14">
                <a:extLst>
                  <a:ext uri="{FF2B5EF4-FFF2-40B4-BE49-F238E27FC236}">
                    <a16:creationId xmlns:a16="http://schemas.microsoft.com/office/drawing/2014/main" id="{F86D35C4-A6C7-D044-BD88-486E51217256}"/>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727646B1-E157-0947-8AD1-8B7B2A4E634B}"/>
                </a:ext>
              </a:extLst>
            </p:cNvPr>
            <p:cNvGrpSpPr/>
            <p:nvPr userDrawn="1"/>
          </p:nvGrpSpPr>
          <p:grpSpPr>
            <a:xfrm>
              <a:off x="10608658" y="1974899"/>
              <a:ext cx="1654589" cy="1883570"/>
              <a:chOff x="9491639" y="1569442"/>
              <a:chExt cx="1391198" cy="1583728"/>
            </a:xfrm>
          </p:grpSpPr>
          <p:sp>
            <p:nvSpPr>
              <p:cNvPr id="17" name="Diamond 16">
                <a:extLst>
                  <a:ext uri="{FF2B5EF4-FFF2-40B4-BE49-F238E27FC236}">
                    <a16:creationId xmlns:a16="http://schemas.microsoft.com/office/drawing/2014/main" id="{1526A8B6-C3C1-364D-B554-7D635ECEAD8D}"/>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iamond 17">
                <a:extLst>
                  <a:ext uri="{FF2B5EF4-FFF2-40B4-BE49-F238E27FC236}">
                    <a16:creationId xmlns:a16="http://schemas.microsoft.com/office/drawing/2014/main" id="{AEE85E33-77E3-4946-802B-79E8D9538E55}"/>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135213B4-BBF0-E441-8534-CBCCAD9CCED8}"/>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80CF6AA6-A3A8-7048-B6D9-B0563CF36D7C}"/>
                </a:ext>
              </a:extLst>
            </p:cNvPr>
            <p:cNvGrpSpPr/>
            <p:nvPr userDrawn="1"/>
          </p:nvGrpSpPr>
          <p:grpSpPr>
            <a:xfrm>
              <a:off x="8305790" y="4194936"/>
              <a:ext cx="1597978" cy="1883570"/>
              <a:chOff x="9491639" y="1569442"/>
              <a:chExt cx="1343599" cy="1583728"/>
            </a:xfrm>
          </p:grpSpPr>
          <p:sp>
            <p:nvSpPr>
              <p:cNvPr id="21" name="Diamond 20">
                <a:extLst>
                  <a:ext uri="{FF2B5EF4-FFF2-40B4-BE49-F238E27FC236}">
                    <a16:creationId xmlns:a16="http://schemas.microsoft.com/office/drawing/2014/main" id="{0EAF7F5F-DAD9-ED46-A3DC-A3C7BF463E37}"/>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F5C92EE8-C553-7B42-B4AA-A8558D4261CE}"/>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ACC1A595-CF8F-8C45-87A9-108D8098AACE}"/>
                </a:ext>
              </a:extLst>
            </p:cNvPr>
            <p:cNvGrpSpPr/>
            <p:nvPr userDrawn="1"/>
          </p:nvGrpSpPr>
          <p:grpSpPr>
            <a:xfrm>
              <a:off x="9837108" y="5081128"/>
              <a:ext cx="1654589" cy="1883570"/>
              <a:chOff x="9491639" y="1569442"/>
              <a:chExt cx="1391198" cy="1583728"/>
            </a:xfrm>
          </p:grpSpPr>
          <p:sp>
            <p:nvSpPr>
              <p:cNvPr id="25" name="Diamond 24">
                <a:extLst>
                  <a:ext uri="{FF2B5EF4-FFF2-40B4-BE49-F238E27FC236}">
                    <a16:creationId xmlns:a16="http://schemas.microsoft.com/office/drawing/2014/main" id="{20F6FC81-7A33-EE40-ABEE-FAD06932CC8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iamond 25">
                <a:extLst>
                  <a:ext uri="{FF2B5EF4-FFF2-40B4-BE49-F238E27FC236}">
                    <a16:creationId xmlns:a16="http://schemas.microsoft.com/office/drawing/2014/main" id="{7279BDA8-4E81-BD47-AEDF-6E2B8647F2A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230D5ED3-5413-304F-A64B-54900E5982BE}"/>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639C0919-D090-004F-85B6-38A4371C138D}"/>
                </a:ext>
              </a:extLst>
            </p:cNvPr>
            <p:cNvGrpSpPr/>
            <p:nvPr userDrawn="1"/>
          </p:nvGrpSpPr>
          <p:grpSpPr>
            <a:xfrm>
              <a:off x="10665301" y="4634062"/>
              <a:ext cx="1597978" cy="1883569"/>
              <a:chOff x="9539238" y="1569442"/>
              <a:chExt cx="1343599" cy="1583727"/>
            </a:xfrm>
          </p:grpSpPr>
          <p:sp>
            <p:nvSpPr>
              <p:cNvPr id="29" name="Diamond 28">
                <a:extLst>
                  <a:ext uri="{FF2B5EF4-FFF2-40B4-BE49-F238E27FC236}">
                    <a16:creationId xmlns:a16="http://schemas.microsoft.com/office/drawing/2014/main" id="{8DAD809D-6715-A644-9BED-290E0E2570D2}"/>
                  </a:ext>
                </a:extLst>
              </p:cNvPr>
              <p:cNvSpPr/>
              <p:nvPr userDrawn="1"/>
            </p:nvSpPr>
            <p:spPr>
              <a:xfrm>
                <a:off x="9539238" y="1569442"/>
                <a:ext cx="1296000" cy="748800"/>
              </a:xfrm>
              <a:prstGeom prst="diamond">
                <a:avLst/>
              </a:prstGeom>
              <a:solidFill>
                <a:srgbClr val="FA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iamond 29">
                <a:extLst>
                  <a:ext uri="{FF2B5EF4-FFF2-40B4-BE49-F238E27FC236}">
                    <a16:creationId xmlns:a16="http://schemas.microsoft.com/office/drawing/2014/main" id="{260F1D2C-EEFC-1941-823B-573CBFD1DE2C}"/>
                  </a:ext>
                </a:extLst>
              </p:cNvPr>
              <p:cNvSpPr/>
              <p:nvPr userDrawn="1"/>
            </p:nvSpPr>
            <p:spPr>
              <a:xfrm rot="18000000">
                <a:off x="9860437" y="2130769"/>
                <a:ext cx="1296000" cy="748800"/>
              </a:xfrm>
              <a:prstGeom prst="diamond">
                <a:avLst/>
              </a:prstGeom>
              <a:solidFill>
                <a:srgbClr val="ED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C3C5462-773A-3D4C-AEB4-198DABA47EBE}"/>
                </a:ext>
              </a:extLst>
            </p:cNvPr>
            <p:cNvGrpSpPr/>
            <p:nvPr userDrawn="1"/>
          </p:nvGrpSpPr>
          <p:grpSpPr>
            <a:xfrm>
              <a:off x="9073404" y="4636215"/>
              <a:ext cx="1597978" cy="1883570"/>
              <a:chOff x="9491639" y="1569442"/>
              <a:chExt cx="1343599" cy="1583728"/>
            </a:xfrm>
          </p:grpSpPr>
          <p:sp>
            <p:nvSpPr>
              <p:cNvPr id="33" name="Diamond 32">
                <a:extLst>
                  <a:ext uri="{FF2B5EF4-FFF2-40B4-BE49-F238E27FC236}">
                    <a16:creationId xmlns:a16="http://schemas.microsoft.com/office/drawing/2014/main" id="{FE9734B0-9565-734C-9D18-6E9E6F0E3021}"/>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79EA4300-D014-E842-A6D5-7ED96F0FE47A}"/>
                  </a:ext>
                </a:extLst>
              </p:cNvPr>
              <p:cNvSpPr/>
              <p:nvPr userDrawn="1"/>
            </p:nvSpPr>
            <p:spPr>
              <a:xfrm rot="3600000">
                <a:off x="9218039" y="2130770"/>
                <a:ext cx="1296000" cy="748800"/>
              </a:xfrm>
              <a:prstGeom prst="diamond">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Freeform 91">
              <a:extLst>
                <a:ext uri="{FF2B5EF4-FFF2-40B4-BE49-F238E27FC236}">
                  <a16:creationId xmlns:a16="http://schemas.microsoft.com/office/drawing/2014/main" id="{CE28DAA9-CC64-7044-BD07-BFC52398D4E5}"/>
                </a:ext>
              </a:extLst>
            </p:cNvPr>
            <p:cNvSpPr/>
            <p:nvPr userDrawn="1"/>
          </p:nvSpPr>
          <p:spPr>
            <a:xfrm>
              <a:off x="9132454" y="641468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9" name="Freeform 88">
              <a:extLst>
                <a:ext uri="{FF2B5EF4-FFF2-40B4-BE49-F238E27FC236}">
                  <a16:creationId xmlns:a16="http://schemas.microsoft.com/office/drawing/2014/main" id="{79AA6F7F-1E87-DC4B-B09C-B027492BC191}"/>
                </a:ext>
              </a:extLst>
            </p:cNvPr>
            <p:cNvSpPr/>
            <p:nvPr userDrawn="1"/>
          </p:nvSpPr>
          <p:spPr>
            <a:xfrm>
              <a:off x="7605886" y="641876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8" name="Freeform 87">
              <a:extLst>
                <a:ext uri="{FF2B5EF4-FFF2-40B4-BE49-F238E27FC236}">
                  <a16:creationId xmlns:a16="http://schemas.microsoft.com/office/drawing/2014/main" id="{370B95CD-D3DC-8941-9091-2634539AC74F}"/>
                </a:ext>
              </a:extLst>
            </p:cNvPr>
            <p:cNvSpPr/>
            <p:nvPr userDrawn="1"/>
          </p:nvSpPr>
          <p:spPr>
            <a:xfrm>
              <a:off x="6064133" y="641469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Divider1">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1999" y="2519999"/>
            <a:ext cx="6539077" cy="3142243"/>
          </a:xfrm>
          <a:prstGeom prst="rect">
            <a:avLst/>
          </a:prstGeom>
        </p:spPr>
        <p:txBody>
          <a:bodyPr>
            <a:noAutofit/>
          </a:bodyPr>
          <a:lstStyle>
            <a:lvl1pPr marL="0" indent="0">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Section heading running over multiple lines but max of three lines</a:t>
            </a:r>
          </a:p>
        </p:txBody>
      </p:sp>
      <p:sp>
        <p:nvSpPr>
          <p:cNvPr id="10" name="Rectangle 9">
            <a:extLst>
              <a:ext uri="{FF2B5EF4-FFF2-40B4-BE49-F238E27FC236}">
                <a16:creationId xmlns:a16="http://schemas.microsoft.com/office/drawing/2014/main" id="{09D49428-E57D-9F4A-BB51-A28ECC51DC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589136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head, three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a:normAutofit/>
          </a:bodyPr>
          <a:lstStyle>
            <a:lvl1pPr>
              <a:defRPr sz="3600">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err="1"/>
              <a:t>Subheader</a:t>
            </a:r>
            <a:endParaRPr lang="en-GB" dirty="0"/>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0" y="2743200"/>
            <a:ext cx="11404111" cy="3294063"/>
          </a:xfrm>
          <a:prstGeom prst="rect">
            <a:avLst/>
          </a:prstGeom>
        </p:spPr>
        <p:txBody>
          <a:bodyPr lIns="0" tIns="0" rIns="0" bIns="0" numCol="3">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a:p>
            <a:pPr lvl="1"/>
            <a:r>
              <a:rPr lang="en-GB"/>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Tree>
    <p:extLst>
      <p:ext uri="{BB962C8B-B14F-4D97-AF65-F5344CB8AC3E}">
        <p14:creationId xmlns:p14="http://schemas.microsoft.com/office/powerpoint/2010/main" val="145960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hea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a:normAutofit/>
          </a:bodyPr>
          <a:lstStyle>
            <a:lvl1pPr>
              <a:defRPr sz="3600">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err="1"/>
              <a:t>Subheader</a:t>
            </a:r>
            <a:endParaRPr lang="en-GB" dirty="0"/>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1" y="2743200"/>
            <a:ext cx="5683250" cy="3294063"/>
          </a:xfrm>
          <a:prstGeom prst="rect">
            <a:avLst/>
          </a:prstGeom>
        </p:spPr>
        <p:txBody>
          <a:bodyPr lIns="0" tIns="0" rIns="0" bIns="0">
            <a:noAutofit/>
          </a:bodyPr>
          <a:lstStyle>
            <a:lvl1pPr marL="288000" indent="-288000">
              <a:lnSpc>
                <a:spcPts val="2200"/>
              </a:lnSpc>
              <a:spcBef>
                <a:spcPts val="0"/>
              </a:spcBef>
              <a:spcAft>
                <a:spcPts val="900"/>
              </a:spcAft>
              <a:buClr>
                <a:schemeClr val="accent6"/>
              </a:buClr>
              <a:buFont typeface="Arial" panose="020B0604020202020204" pitchFamily="34" charset="0"/>
              <a:buChar char="•"/>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Tree>
    <p:extLst>
      <p:ext uri="{BB962C8B-B14F-4D97-AF65-F5344CB8AC3E}">
        <p14:creationId xmlns:p14="http://schemas.microsoft.com/office/powerpoint/2010/main" val="118677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slide with image">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p:spPr>
        <p:txBody>
          <a:bodyPr tIns="2340000"/>
          <a:lstStyle>
            <a:lvl1pPr algn="ctr">
              <a:buNone/>
              <a:defRPr/>
            </a:lvl1pPr>
          </a:lstStyle>
          <a:p>
            <a:r>
              <a:rPr lang="en-GB" dirty="0"/>
              <a:t>Click on image icon in centre to insert a photo</a:t>
            </a:r>
          </a:p>
        </p:txBody>
      </p:sp>
      <p:sp>
        <p:nvSpPr>
          <p:cNvPr id="8" name="Content Placeholder 2">
            <a:extLst>
              <a:ext uri="{FF2B5EF4-FFF2-40B4-BE49-F238E27FC236}">
                <a16:creationId xmlns:a16="http://schemas.microsoft.com/office/drawing/2014/main" id="{87BD488D-4939-6A48-BB33-B4443138E794}"/>
              </a:ext>
            </a:extLst>
          </p:cNvPr>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err="1"/>
              <a:t>Subheader</a:t>
            </a:r>
            <a:endParaRPr lang="en-GB" dirty="0"/>
          </a:p>
        </p:txBody>
      </p:sp>
      <p:sp>
        <p:nvSpPr>
          <p:cNvPr id="11" name="Text Placeholder 7">
            <a:extLst>
              <a:ext uri="{FF2B5EF4-FFF2-40B4-BE49-F238E27FC236}">
                <a16:creationId xmlns:a16="http://schemas.microsoft.com/office/drawing/2014/main" id="{C7501C30-9078-994C-9F7C-D73C2E78C774}"/>
              </a:ext>
            </a:extLst>
          </p:cNvPr>
          <p:cNvSpPr>
            <a:spLocks noGrp="1"/>
          </p:cNvSpPr>
          <p:nvPr>
            <p:ph type="body" sz="quarter" idx="13"/>
          </p:nvPr>
        </p:nvSpPr>
        <p:spPr>
          <a:xfrm>
            <a:off x="412751" y="2743200"/>
            <a:ext cx="5683250" cy="3294063"/>
          </a:xfrm>
          <a:prstGeom prst="rect">
            <a:avLst/>
          </a:prstGeom>
        </p:spPr>
        <p:txBody>
          <a:bodyPr lIns="0" tIns="0" rIns="0" bIns="0">
            <a:noAutofit/>
          </a:bodyPr>
          <a:lstStyle>
            <a:lvl1pPr marL="288000" indent="-288000">
              <a:lnSpc>
                <a:spcPts val="2200"/>
              </a:lnSpc>
              <a:spcBef>
                <a:spcPts val="0"/>
              </a:spcBef>
              <a:spcAft>
                <a:spcPts val="900"/>
              </a:spcAft>
              <a:buClr>
                <a:schemeClr val="accent6"/>
              </a:buClr>
              <a:buFont typeface="Arial" panose="020B0604020202020204" pitchFamily="34" charset="0"/>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Tree>
    <p:extLst>
      <p:ext uri="{BB962C8B-B14F-4D97-AF65-F5344CB8AC3E}">
        <p14:creationId xmlns:p14="http://schemas.microsoft.com/office/powerpoint/2010/main" val="144497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1191600" y="946120"/>
            <a:ext cx="865108"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lumMod val="60000"/>
                    <a:lumOff val="40000"/>
                  </a:schemeClr>
                </a:solidFill>
              </a:rPr>
              <a:t>‹#›</a:t>
            </a:fld>
            <a:endParaRPr lang="en-GB" sz="1200" dirty="0">
              <a:solidFill>
                <a:schemeClr val="accent6">
                  <a:lumMod val="60000"/>
                  <a:lumOff val="40000"/>
                </a:schemeClr>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190366" y="1389478"/>
            <a:ext cx="9811265" cy="3466727"/>
          </a:xfrm>
          <a:prstGeom prst="rect">
            <a:avLst/>
          </a:prstGeom>
        </p:spPr>
        <p:txBody>
          <a:bodyPr>
            <a:noAutofit/>
          </a:bodyPr>
          <a:lstStyle>
            <a:lvl1pPr marL="0" indent="0" algn="l">
              <a:buNone/>
              <a:defRPr sz="4200" b="0">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centred text over multiple</a:t>
            </a:r>
            <a:br>
              <a:rPr lang="en-GB" dirty="0"/>
            </a:br>
            <a:r>
              <a:rPr lang="en-GB" dirty="0"/>
              <a:t>lines, try to make a harmonious left aligned shape like this or</a:t>
            </a:r>
            <a:br>
              <a:rPr lang="en-GB" dirty="0"/>
            </a:br>
            <a:r>
              <a:rPr lang="en-GB" dirty="0"/>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1191600" y="5096236"/>
            <a:ext cx="3890150" cy="896938"/>
          </a:xfrm>
          <a:prstGeom prst="rect">
            <a:avLst/>
          </a:prstGeom>
        </p:spPr>
        <p:txBody>
          <a:bodyPr/>
          <a:lstStyle>
            <a:lvl1pPr marL="0" indent="0" algn="l">
              <a:buNone/>
              <a:defRPr b="0">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spTree>
    <p:extLst>
      <p:ext uri="{BB962C8B-B14F-4D97-AF65-F5344CB8AC3E}">
        <p14:creationId xmlns:p14="http://schemas.microsoft.com/office/powerpoint/2010/main" val="2661418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Breaker Heading1-Blue-DarkBlueA">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9F646EF1-A854-D948-8B35-3629377E56C8}"/>
              </a:ext>
            </a:extLst>
          </p:cNvPr>
          <p:cNvSpPr/>
          <p:nvPr userDrawn="1"/>
        </p:nvSpPr>
        <p:spPr>
          <a:xfrm>
            <a:off x="1" y="-1"/>
            <a:ext cx="12201359" cy="6874203"/>
          </a:xfrm>
          <a:custGeom>
            <a:avLst/>
            <a:gdLst>
              <a:gd name="connsiteX0" fmla="*/ 3013279 w 12201359"/>
              <a:gd name="connsiteY0" fmla="*/ 0 h 6874203"/>
              <a:gd name="connsiteX1" fmla="*/ 6369358 w 12201359"/>
              <a:gd name="connsiteY1" fmla="*/ 0 h 6874203"/>
              <a:gd name="connsiteX2" fmla="*/ 6369358 w 12201359"/>
              <a:gd name="connsiteY2" fmla="*/ 1 h 6874203"/>
              <a:gd name="connsiteX3" fmla="*/ 6687400 w 12201359"/>
              <a:gd name="connsiteY3" fmla="*/ 1 h 6874203"/>
              <a:gd name="connsiteX4" fmla="*/ 12201359 w 12201359"/>
              <a:gd name="connsiteY4" fmla="*/ 3274124 h 6874203"/>
              <a:gd name="connsiteX5" fmla="*/ 12201359 w 12201359"/>
              <a:gd name="connsiteY5" fmla="*/ 3453757 h 6874203"/>
              <a:gd name="connsiteX6" fmla="*/ 6642906 w 12201359"/>
              <a:gd name="connsiteY6" fmla="*/ 6874201 h 6874203"/>
              <a:gd name="connsiteX7" fmla="*/ 6169181 w 12201359"/>
              <a:gd name="connsiteY7" fmla="*/ 6874201 h 6874203"/>
              <a:gd name="connsiteX8" fmla="*/ 6169181 w 12201359"/>
              <a:gd name="connsiteY8" fmla="*/ 6874200 h 6874203"/>
              <a:gd name="connsiteX9" fmla="*/ 3013282 w 12201359"/>
              <a:gd name="connsiteY9" fmla="*/ 6874200 h 6874203"/>
              <a:gd name="connsiteX10" fmla="*/ 3013282 w 12201359"/>
              <a:gd name="connsiteY10" fmla="*/ 6874203 h 6874203"/>
              <a:gd name="connsiteX11" fmla="*/ 0 w 12201359"/>
              <a:gd name="connsiteY11" fmla="*/ 5158862 h 6874203"/>
              <a:gd name="connsiteX12" fmla="*/ 0 w 12201359"/>
              <a:gd name="connsiteY12" fmla="*/ 1715343 h 6874203"/>
              <a:gd name="connsiteX13" fmla="*/ 3013279 w 12201359"/>
              <a:gd name="connsiteY13" fmla="*/ 3 h 687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1359" h="6874203">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2520000"/>
            <a:ext cx="6948488" cy="963612"/>
          </a:xfrm>
          <a:prstGeom prst="rect">
            <a:avLst/>
          </a:prstGeom>
        </p:spPr>
        <p:txBody>
          <a:bodyPr lIns="0" tIns="0" rIns="0" bIns="0">
            <a:noAutofit/>
          </a:bodyPr>
          <a:lstStyle>
            <a:lvl1pPr marL="0" indent="0">
              <a:buNone/>
              <a:defRPr sz="60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1D6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511981" y="0"/>
            <a:ext cx="5689379" cy="3429000"/>
          </a:xfrm>
          <a:prstGeom prst="triangle">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763657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7578284" y="2589074"/>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7473128" y="2791968"/>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@nhsdigital</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company/nhs-digital</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a:t>
            </a:r>
            <a:r>
              <a:rPr kumimoji="0" lang="en-GB" sz="2400" b="1" i="0" u="none" strike="noStrike" kern="1200" cap="none" spc="20" normalizeH="0" baseline="0" noProof="0" err="1">
                <a:ln>
                  <a:noFill/>
                </a:ln>
                <a:solidFill>
                  <a:schemeClr val="tx1"/>
                </a:solidFill>
                <a:effectLst/>
                <a:uLnTx/>
                <a:uFillTx/>
                <a:latin typeface="+mn-lt"/>
                <a:ea typeface="+mn-ea"/>
                <a:cs typeface="+mn-cs"/>
              </a:rPr>
              <a:t>digital.nhs.uk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7616952" y="3648456"/>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7630308" y="4249591"/>
            <a:ext cx="390144" cy="390144"/>
          </a:xfrm>
          <a:prstGeom prst="rect">
            <a:avLst/>
          </a:prstGeom>
        </p:spPr>
      </p:pic>
      <p:grpSp>
        <p:nvGrpSpPr>
          <p:cNvPr id="25" name="Group 24">
            <a:extLst>
              <a:ext uri="{FF2B5EF4-FFF2-40B4-BE49-F238E27FC236}">
                <a16:creationId xmlns:a16="http://schemas.microsoft.com/office/drawing/2014/main" id="{E15392A4-E199-3F42-97D2-E1CA1B006813}"/>
              </a:ext>
            </a:extLst>
          </p:cNvPr>
          <p:cNvGrpSpPr/>
          <p:nvPr userDrawn="1"/>
        </p:nvGrpSpPr>
        <p:grpSpPr>
          <a:xfrm>
            <a:off x="61197" y="-283867"/>
            <a:ext cx="7109228" cy="7370097"/>
            <a:chOff x="61197" y="-283867"/>
            <a:chExt cx="7109228" cy="7370097"/>
          </a:xfrm>
        </p:grpSpPr>
        <p:grpSp>
          <p:nvGrpSpPr>
            <p:cNvPr id="12" name="Group 11">
              <a:extLst>
                <a:ext uri="{FF2B5EF4-FFF2-40B4-BE49-F238E27FC236}">
                  <a16:creationId xmlns:a16="http://schemas.microsoft.com/office/drawing/2014/main" id="{A6EA17AF-B4E0-EA4F-9C01-ADD19F5CB9E3}"/>
                </a:ext>
              </a:extLst>
            </p:cNvPr>
            <p:cNvGrpSpPr/>
            <p:nvPr userDrawn="1"/>
          </p:nvGrpSpPr>
          <p:grpSpPr>
            <a:xfrm>
              <a:off x="61197" y="1468409"/>
              <a:ext cx="2137870" cy="2433734"/>
              <a:chOff x="9491639" y="1569442"/>
              <a:chExt cx="1391198" cy="1583728"/>
            </a:xfrm>
          </p:grpSpPr>
          <p:sp>
            <p:nvSpPr>
              <p:cNvPr id="34" name="Diamond 33">
                <a:extLst>
                  <a:ext uri="{FF2B5EF4-FFF2-40B4-BE49-F238E27FC236}">
                    <a16:creationId xmlns:a16="http://schemas.microsoft.com/office/drawing/2014/main" id="{C59357B4-1AAB-114D-91CF-3D06C6B943D9}"/>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F1E20DD4-7586-C84D-9A87-5370AA00EB84}"/>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Diamond 35">
                <a:extLst>
                  <a:ext uri="{FF2B5EF4-FFF2-40B4-BE49-F238E27FC236}">
                    <a16:creationId xmlns:a16="http://schemas.microsoft.com/office/drawing/2014/main" id="{F39CAE1C-16A8-C942-AD41-3709B9082AD7}"/>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5D695894-9D06-F943-A624-B03459291C59}"/>
                </a:ext>
              </a:extLst>
            </p:cNvPr>
            <p:cNvGrpSpPr/>
            <p:nvPr userDrawn="1"/>
          </p:nvGrpSpPr>
          <p:grpSpPr>
            <a:xfrm>
              <a:off x="5025188" y="-3910"/>
              <a:ext cx="2137871" cy="2208024"/>
              <a:chOff x="5009720" y="2210"/>
              <a:chExt cx="2137871" cy="2208024"/>
            </a:xfrm>
          </p:grpSpPr>
          <p:sp>
            <p:nvSpPr>
              <p:cNvPr id="32" name="Diamond 31">
                <a:extLst>
                  <a:ext uri="{FF2B5EF4-FFF2-40B4-BE49-F238E27FC236}">
                    <a16:creationId xmlns:a16="http://schemas.microsoft.com/office/drawing/2014/main" id="{DDEBB9B2-0858-314E-B272-C15EBB85CB7A}"/>
                  </a:ext>
                </a:extLst>
              </p:cNvPr>
              <p:cNvSpPr/>
              <p:nvPr userDrawn="1"/>
            </p:nvSpPr>
            <p:spPr>
              <a:xfrm rot="18000000">
                <a:off x="5576456" y="639098"/>
                <a:ext cx="1991579" cy="115069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Diamond 32">
                <a:extLst>
                  <a:ext uri="{FF2B5EF4-FFF2-40B4-BE49-F238E27FC236}">
                    <a16:creationId xmlns:a16="http://schemas.microsoft.com/office/drawing/2014/main" id="{43941889-FDEE-E948-89B5-4F42F1373856}"/>
                  </a:ext>
                </a:extLst>
              </p:cNvPr>
              <p:cNvSpPr/>
              <p:nvPr userDrawn="1"/>
            </p:nvSpPr>
            <p:spPr>
              <a:xfrm rot="3600000">
                <a:off x="4589275" y="639100"/>
                <a:ext cx="1991579" cy="1150690"/>
              </a:xfrm>
              <a:prstGeom prst="diamond">
                <a:avLst/>
              </a:prstGeom>
              <a:solidFill>
                <a:srgbClr val="051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Freeform 65">
                <a:extLst>
                  <a:ext uri="{FF2B5EF4-FFF2-40B4-BE49-F238E27FC236}">
                    <a16:creationId xmlns:a16="http://schemas.microsoft.com/office/drawing/2014/main" id="{C19D9A1C-345F-974A-8538-044AB990CCDD}"/>
                  </a:ext>
                </a:extLst>
              </p:cNvPr>
              <p:cNvSpPr/>
              <p:nvPr userDrawn="1"/>
            </p:nvSpPr>
            <p:spPr>
              <a:xfrm>
                <a:off x="5082866" y="2210"/>
                <a:ext cx="1991578" cy="924981"/>
              </a:xfrm>
              <a:custGeom>
                <a:avLst/>
                <a:gdLst>
                  <a:gd name="connsiteX0" fmla="*/ 605139 w 1991578"/>
                  <a:gd name="connsiteY0" fmla="*/ 0 h 924981"/>
                  <a:gd name="connsiteX1" fmla="*/ 1386439 w 1991578"/>
                  <a:gd name="connsiteY1" fmla="*/ 0 h 924981"/>
                  <a:gd name="connsiteX2" fmla="*/ 1991578 w 1991578"/>
                  <a:gd name="connsiteY2" fmla="*/ 349636 h 924981"/>
                  <a:gd name="connsiteX3" fmla="*/ 995789 w 1991578"/>
                  <a:gd name="connsiteY3" fmla="*/ 924981 h 924981"/>
                  <a:gd name="connsiteX4" fmla="*/ 0 w 1991578"/>
                  <a:gd name="connsiteY4" fmla="*/ 349636 h 924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578" h="924981">
                    <a:moveTo>
                      <a:pt x="605139" y="0"/>
                    </a:moveTo>
                    <a:lnTo>
                      <a:pt x="1386439" y="0"/>
                    </a:lnTo>
                    <a:lnTo>
                      <a:pt x="1991578" y="349636"/>
                    </a:lnTo>
                    <a:lnTo>
                      <a:pt x="995789" y="924981"/>
                    </a:lnTo>
                    <a:lnTo>
                      <a:pt x="0" y="34963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
          <p:nvSpPr>
            <p:cNvPr id="29" name="Diamond 28">
              <a:extLst>
                <a:ext uri="{FF2B5EF4-FFF2-40B4-BE49-F238E27FC236}">
                  <a16:creationId xmlns:a16="http://schemas.microsoft.com/office/drawing/2014/main" id="{B750DCC6-AD08-FB4B-B9CD-9A37C7D65652}"/>
                </a:ext>
              </a:extLst>
            </p:cNvPr>
            <p:cNvSpPr/>
            <p:nvPr userDrawn="1"/>
          </p:nvSpPr>
          <p:spPr>
            <a:xfrm>
              <a:off x="1125113" y="912268"/>
              <a:ext cx="1991578" cy="115068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3363CFC3-23E4-3345-9443-F8393B2BE657}"/>
                </a:ext>
              </a:extLst>
            </p:cNvPr>
            <p:cNvGrpSpPr/>
            <p:nvPr userDrawn="1"/>
          </p:nvGrpSpPr>
          <p:grpSpPr>
            <a:xfrm>
              <a:off x="3057515" y="3201792"/>
              <a:ext cx="2137870" cy="2433734"/>
              <a:chOff x="9491639" y="1569442"/>
              <a:chExt cx="1391198" cy="1583728"/>
            </a:xfrm>
          </p:grpSpPr>
          <p:sp>
            <p:nvSpPr>
              <p:cNvPr id="26" name="Diamond 25">
                <a:extLst>
                  <a:ext uri="{FF2B5EF4-FFF2-40B4-BE49-F238E27FC236}">
                    <a16:creationId xmlns:a16="http://schemas.microsoft.com/office/drawing/2014/main" id="{4CFBEFA8-65B5-5040-8A1D-01A2F43A84FE}"/>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ED47657A-70FE-3B4C-B946-2F8B16185B60}"/>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Diamond 27">
                <a:extLst>
                  <a:ext uri="{FF2B5EF4-FFF2-40B4-BE49-F238E27FC236}">
                    <a16:creationId xmlns:a16="http://schemas.microsoft.com/office/drawing/2014/main" id="{410F4C74-6A4A-B444-84D6-99421EE58D04}"/>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60DD19B8-A040-1E47-B301-9A099DB95A9C}"/>
                </a:ext>
              </a:extLst>
            </p:cNvPr>
            <p:cNvGrpSpPr/>
            <p:nvPr userDrawn="1"/>
          </p:nvGrpSpPr>
          <p:grpSpPr>
            <a:xfrm>
              <a:off x="1994537" y="4922338"/>
              <a:ext cx="2282879" cy="2163892"/>
              <a:chOff x="1788220" y="4910900"/>
              <a:chExt cx="2282879" cy="2163892"/>
            </a:xfrm>
          </p:grpSpPr>
          <p:sp>
            <p:nvSpPr>
              <p:cNvPr id="50" name="Diamond 49">
                <a:extLst>
                  <a:ext uri="{FF2B5EF4-FFF2-40B4-BE49-F238E27FC236}">
                    <a16:creationId xmlns:a16="http://schemas.microsoft.com/office/drawing/2014/main" id="{4D3CB474-0DD0-424D-938B-385292F0CB92}"/>
                  </a:ext>
                </a:extLst>
              </p:cNvPr>
              <p:cNvSpPr/>
              <p:nvPr userDrawn="1"/>
            </p:nvSpPr>
            <p:spPr>
              <a:xfrm>
                <a:off x="1933671" y="4910900"/>
                <a:ext cx="1991578" cy="1150690"/>
              </a:xfrm>
              <a:prstGeom prst="diamond">
                <a:avLst/>
              </a:prstGeom>
              <a:solidFill>
                <a:srgbClr val="2B2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Freeform 70">
                <a:extLst>
                  <a:ext uri="{FF2B5EF4-FFF2-40B4-BE49-F238E27FC236}">
                    <a16:creationId xmlns:a16="http://schemas.microsoft.com/office/drawing/2014/main" id="{7CDD9A0F-6FF0-544F-A9D6-CA989B1B5FA8}"/>
                  </a:ext>
                </a:extLst>
              </p:cNvPr>
              <p:cNvSpPr/>
              <p:nvPr userDrawn="1"/>
            </p:nvSpPr>
            <p:spPr>
              <a:xfrm rot="18000000">
                <a:off x="2645370" y="5647572"/>
                <a:ext cx="1700767" cy="1150690"/>
              </a:xfrm>
              <a:custGeom>
                <a:avLst/>
                <a:gdLst>
                  <a:gd name="connsiteX0" fmla="*/ 1700767 w 1700767"/>
                  <a:gd name="connsiteY0" fmla="*/ 575345 h 1150690"/>
                  <a:gd name="connsiteX1" fmla="*/ 704978 w 1700767"/>
                  <a:gd name="connsiteY1" fmla="*/ 1150690 h 1150690"/>
                  <a:gd name="connsiteX2" fmla="*/ 291135 w 1700767"/>
                  <a:gd name="connsiteY2" fmla="*/ 911581 h 1150690"/>
                  <a:gd name="connsiteX3" fmla="*/ 0 w 1700767"/>
                  <a:gd name="connsiteY3" fmla="*/ 407320 h 1150690"/>
                  <a:gd name="connsiteX4" fmla="*/ 704978 w 1700767"/>
                  <a:gd name="connsiteY4" fmla="*/ 0 h 115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0767" h="1150690">
                    <a:moveTo>
                      <a:pt x="1700767" y="575345"/>
                    </a:moveTo>
                    <a:lnTo>
                      <a:pt x="704978" y="1150690"/>
                    </a:lnTo>
                    <a:lnTo>
                      <a:pt x="291135" y="911581"/>
                    </a:lnTo>
                    <a:lnTo>
                      <a:pt x="0" y="407320"/>
                    </a:lnTo>
                    <a:lnTo>
                      <a:pt x="704978" y="0"/>
                    </a:lnTo>
                    <a:close/>
                  </a:path>
                </a:pathLst>
              </a:custGeom>
              <a:solidFill>
                <a:srgbClr val="1D1B1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7" name="Freeform 66">
                <a:extLst>
                  <a:ext uri="{FF2B5EF4-FFF2-40B4-BE49-F238E27FC236}">
                    <a16:creationId xmlns:a16="http://schemas.microsoft.com/office/drawing/2014/main" id="{F2676C7C-C3AC-AF4B-8193-82B4704F3142}"/>
                  </a:ext>
                </a:extLst>
              </p:cNvPr>
              <p:cNvSpPr/>
              <p:nvPr userDrawn="1"/>
            </p:nvSpPr>
            <p:spPr>
              <a:xfrm rot="3600000">
                <a:off x="1512384" y="5648266"/>
                <a:ext cx="1702362" cy="1150690"/>
              </a:xfrm>
              <a:custGeom>
                <a:avLst/>
                <a:gdLst>
                  <a:gd name="connsiteX0" fmla="*/ 0 w 1702362"/>
                  <a:gd name="connsiteY0" fmla="*/ 575345 h 1150690"/>
                  <a:gd name="connsiteX1" fmla="*/ 995790 w 1702362"/>
                  <a:gd name="connsiteY1" fmla="*/ 0 h 1150690"/>
                  <a:gd name="connsiteX2" fmla="*/ 1702362 w 1702362"/>
                  <a:gd name="connsiteY2" fmla="*/ 408242 h 1150690"/>
                  <a:gd name="connsiteX3" fmla="*/ 1412823 w 1702362"/>
                  <a:gd name="connsiteY3" fmla="*/ 909737 h 1150690"/>
                  <a:gd name="connsiteX4" fmla="*/ 995790 w 1702362"/>
                  <a:gd name="connsiteY4" fmla="*/ 1150690 h 115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2362" h="1150690">
                    <a:moveTo>
                      <a:pt x="0" y="575345"/>
                    </a:moveTo>
                    <a:lnTo>
                      <a:pt x="995790" y="0"/>
                    </a:lnTo>
                    <a:lnTo>
                      <a:pt x="1702362" y="408242"/>
                    </a:lnTo>
                    <a:lnTo>
                      <a:pt x="1412823" y="909737"/>
                    </a:lnTo>
                    <a:lnTo>
                      <a:pt x="995790" y="1150690"/>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grpSp>
          <p:nvGrpSpPr>
            <p:cNvPr id="41" name="Group 40">
              <a:extLst>
                <a:ext uri="{FF2B5EF4-FFF2-40B4-BE49-F238E27FC236}">
                  <a16:creationId xmlns:a16="http://schemas.microsoft.com/office/drawing/2014/main" id="{0D80A91A-F28C-B74D-B043-61B933F3B174}"/>
                </a:ext>
              </a:extLst>
            </p:cNvPr>
            <p:cNvGrpSpPr/>
            <p:nvPr userDrawn="1"/>
          </p:nvGrpSpPr>
          <p:grpSpPr>
            <a:xfrm>
              <a:off x="2051533" y="1491804"/>
              <a:ext cx="2137870" cy="2433734"/>
              <a:chOff x="9491639" y="1569442"/>
              <a:chExt cx="1391198" cy="1583728"/>
            </a:xfrm>
          </p:grpSpPr>
          <p:sp>
            <p:nvSpPr>
              <p:cNvPr id="42" name="Diamond 41">
                <a:extLst>
                  <a:ext uri="{FF2B5EF4-FFF2-40B4-BE49-F238E27FC236}">
                    <a16:creationId xmlns:a16="http://schemas.microsoft.com/office/drawing/2014/main" id="{8B335FBF-30F1-3F41-B4E9-99D1E24C2FD6}"/>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Diamond 42">
                <a:extLst>
                  <a:ext uri="{FF2B5EF4-FFF2-40B4-BE49-F238E27FC236}">
                    <a16:creationId xmlns:a16="http://schemas.microsoft.com/office/drawing/2014/main" id="{25A18C41-8339-C44B-8052-4D2BD74854CA}"/>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Diamond 43">
                <a:extLst>
                  <a:ext uri="{FF2B5EF4-FFF2-40B4-BE49-F238E27FC236}">
                    <a16:creationId xmlns:a16="http://schemas.microsoft.com/office/drawing/2014/main" id="{6AA03A1E-FE6F-1F44-82B3-73456E5036EF}"/>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FC1F6A7E-2A13-2548-A8A7-45BD33BBA8FF}"/>
                </a:ext>
              </a:extLst>
            </p:cNvPr>
            <p:cNvGrpSpPr/>
            <p:nvPr userDrawn="1"/>
          </p:nvGrpSpPr>
          <p:grpSpPr>
            <a:xfrm>
              <a:off x="5032555" y="2057486"/>
              <a:ext cx="2137870" cy="2433734"/>
              <a:chOff x="9491639" y="1569442"/>
              <a:chExt cx="1391198" cy="1583728"/>
            </a:xfrm>
          </p:grpSpPr>
          <p:sp>
            <p:nvSpPr>
              <p:cNvPr id="46" name="Diamond 45">
                <a:extLst>
                  <a:ext uri="{FF2B5EF4-FFF2-40B4-BE49-F238E27FC236}">
                    <a16:creationId xmlns:a16="http://schemas.microsoft.com/office/drawing/2014/main" id="{B0EA10F5-ABC1-9748-BD80-AD28B42CB151}"/>
                  </a:ext>
                </a:extLst>
              </p:cNvPr>
              <p:cNvSpPr/>
              <p:nvPr userDrawn="1"/>
            </p:nvSpPr>
            <p:spPr>
              <a:xfrm>
                <a:off x="9539238" y="1569442"/>
                <a:ext cx="1296000" cy="748800"/>
              </a:xfrm>
              <a:prstGeom prst="diamond">
                <a:avLst/>
              </a:prstGeom>
              <a:solidFill>
                <a:srgbClr val="FADF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Diamond 46">
                <a:extLst>
                  <a:ext uri="{FF2B5EF4-FFF2-40B4-BE49-F238E27FC236}">
                    <a16:creationId xmlns:a16="http://schemas.microsoft.com/office/drawing/2014/main" id="{B22DE88F-629D-B94C-9B68-2D3A00D13F27}"/>
                  </a:ext>
                </a:extLst>
              </p:cNvPr>
              <p:cNvSpPr/>
              <p:nvPr userDrawn="1"/>
            </p:nvSpPr>
            <p:spPr>
              <a:xfrm rot="18000000">
                <a:off x="9860437" y="2130769"/>
                <a:ext cx="1296000" cy="748800"/>
              </a:xfrm>
              <a:prstGeom prst="diamond">
                <a:avLst/>
              </a:prstGeom>
              <a:solidFill>
                <a:srgbClr val="F6D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Diamond 47">
                <a:extLst>
                  <a:ext uri="{FF2B5EF4-FFF2-40B4-BE49-F238E27FC236}">
                    <a16:creationId xmlns:a16="http://schemas.microsoft.com/office/drawing/2014/main" id="{8E26E977-894E-2D48-9992-387E2612B59F}"/>
                  </a:ext>
                </a:extLst>
              </p:cNvPr>
              <p:cNvSpPr/>
              <p:nvPr userDrawn="1"/>
            </p:nvSpPr>
            <p:spPr>
              <a:xfrm rot="3600000">
                <a:off x="9218039" y="2130770"/>
                <a:ext cx="1296000" cy="748800"/>
              </a:xfrm>
              <a:prstGeom prst="diamond">
                <a:avLst/>
              </a:prstGeom>
              <a:solidFill>
                <a:srgbClr val="EDC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63865C25-95ED-9B41-8E0C-E207540840EC}"/>
                </a:ext>
              </a:extLst>
            </p:cNvPr>
            <p:cNvGrpSpPr/>
            <p:nvPr userDrawn="1"/>
          </p:nvGrpSpPr>
          <p:grpSpPr>
            <a:xfrm>
              <a:off x="1235892" y="-283867"/>
              <a:ext cx="1780058" cy="1309863"/>
              <a:chOff x="1006129" y="-267510"/>
              <a:chExt cx="1780058" cy="1309863"/>
            </a:xfrm>
          </p:grpSpPr>
          <p:sp>
            <p:nvSpPr>
              <p:cNvPr id="59" name="Freeform 58">
                <a:extLst>
                  <a:ext uri="{FF2B5EF4-FFF2-40B4-BE49-F238E27FC236}">
                    <a16:creationId xmlns:a16="http://schemas.microsoft.com/office/drawing/2014/main" id="{D192BF6C-32E2-234D-A39B-391436BF1577}"/>
                  </a:ext>
                </a:extLst>
              </p:cNvPr>
              <p:cNvSpPr/>
              <p:nvPr userDrawn="1"/>
            </p:nvSpPr>
            <p:spPr>
              <a:xfrm rot="18000000">
                <a:off x="1615990" y="-127844"/>
                <a:ext cx="1301122" cy="1039272"/>
              </a:xfrm>
              <a:custGeom>
                <a:avLst/>
                <a:gdLst>
                  <a:gd name="connsiteX0" fmla="*/ 802951 w 1301122"/>
                  <a:gd name="connsiteY0" fmla="*/ 0 h 1039272"/>
                  <a:gd name="connsiteX1" fmla="*/ 1301122 w 1301122"/>
                  <a:gd name="connsiteY1" fmla="*/ 862857 h 1039272"/>
                  <a:gd name="connsiteX2" fmla="*/ 995789 w 1301122"/>
                  <a:gd name="connsiteY2" fmla="*/ 1039272 h 1039272"/>
                  <a:gd name="connsiteX3" fmla="*/ 0 w 1301122"/>
                  <a:gd name="connsiteY3" fmla="*/ 463927 h 1039272"/>
                </a:gdLst>
                <a:ahLst/>
                <a:cxnLst>
                  <a:cxn ang="0">
                    <a:pos x="connsiteX0" y="connsiteY0"/>
                  </a:cxn>
                  <a:cxn ang="0">
                    <a:pos x="connsiteX1" y="connsiteY1"/>
                  </a:cxn>
                  <a:cxn ang="0">
                    <a:pos x="connsiteX2" y="connsiteY2"/>
                  </a:cxn>
                  <a:cxn ang="0">
                    <a:pos x="connsiteX3" y="connsiteY3"/>
                  </a:cxn>
                </a:cxnLst>
                <a:rect l="l" t="t" r="r" b="b"/>
                <a:pathLst>
                  <a:path w="1301122" h="1039272">
                    <a:moveTo>
                      <a:pt x="802951" y="0"/>
                    </a:moveTo>
                    <a:lnTo>
                      <a:pt x="1301122" y="862857"/>
                    </a:lnTo>
                    <a:lnTo>
                      <a:pt x="995789" y="1039272"/>
                    </a:lnTo>
                    <a:lnTo>
                      <a:pt x="0" y="463927"/>
                    </a:lnTo>
                    <a:close/>
                  </a:path>
                </a:pathLst>
              </a:cu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2" name="Freeform 61">
                <a:extLst>
                  <a:ext uri="{FF2B5EF4-FFF2-40B4-BE49-F238E27FC236}">
                    <a16:creationId xmlns:a16="http://schemas.microsoft.com/office/drawing/2014/main" id="{BEA242A1-810D-7540-9B8E-526CA47E298E}"/>
                  </a:ext>
                </a:extLst>
              </p:cNvPr>
              <p:cNvSpPr/>
              <p:nvPr userDrawn="1"/>
            </p:nvSpPr>
            <p:spPr>
              <a:xfrm rot="3600000">
                <a:off x="873491" y="-134872"/>
                <a:ext cx="1309237" cy="1043961"/>
              </a:xfrm>
              <a:custGeom>
                <a:avLst/>
                <a:gdLst>
                  <a:gd name="connsiteX0" fmla="*/ 0 w 1309237"/>
                  <a:gd name="connsiteY0" fmla="*/ 862858 h 1043961"/>
                  <a:gd name="connsiteX1" fmla="*/ 498171 w 1309237"/>
                  <a:gd name="connsiteY1" fmla="*/ 0 h 1043961"/>
                  <a:gd name="connsiteX2" fmla="*/ 1309237 w 1309237"/>
                  <a:gd name="connsiteY2" fmla="*/ 468616 h 1043961"/>
                  <a:gd name="connsiteX3" fmla="*/ 313448 w 1309237"/>
                  <a:gd name="connsiteY3" fmla="*/ 1043961 h 1043961"/>
                </a:gdLst>
                <a:ahLst/>
                <a:cxnLst>
                  <a:cxn ang="0">
                    <a:pos x="connsiteX0" y="connsiteY0"/>
                  </a:cxn>
                  <a:cxn ang="0">
                    <a:pos x="connsiteX1" y="connsiteY1"/>
                  </a:cxn>
                  <a:cxn ang="0">
                    <a:pos x="connsiteX2" y="connsiteY2"/>
                  </a:cxn>
                  <a:cxn ang="0">
                    <a:pos x="connsiteX3" y="connsiteY3"/>
                  </a:cxn>
                </a:cxnLst>
                <a:rect l="l" t="t" r="r" b="b"/>
                <a:pathLst>
                  <a:path w="1309237" h="1043961">
                    <a:moveTo>
                      <a:pt x="0" y="862858"/>
                    </a:moveTo>
                    <a:lnTo>
                      <a:pt x="498171" y="0"/>
                    </a:lnTo>
                    <a:lnTo>
                      <a:pt x="1309237" y="468616"/>
                    </a:lnTo>
                    <a:lnTo>
                      <a:pt x="313448" y="1043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grpSp>
          <p:nvGrpSpPr>
            <p:cNvPr id="57" name="Group 56">
              <a:extLst>
                <a:ext uri="{FF2B5EF4-FFF2-40B4-BE49-F238E27FC236}">
                  <a16:creationId xmlns:a16="http://schemas.microsoft.com/office/drawing/2014/main" id="{CCFE04D1-C8CF-E144-9EC8-C7A7FFF2EBE1}"/>
                </a:ext>
              </a:extLst>
            </p:cNvPr>
            <p:cNvGrpSpPr/>
            <p:nvPr userDrawn="1"/>
          </p:nvGrpSpPr>
          <p:grpSpPr>
            <a:xfrm>
              <a:off x="4036765" y="1486647"/>
              <a:ext cx="2064725" cy="2433734"/>
              <a:chOff x="9491639" y="1569442"/>
              <a:chExt cx="1343599" cy="1583728"/>
            </a:xfrm>
          </p:grpSpPr>
          <p:sp>
            <p:nvSpPr>
              <p:cNvPr id="58" name="Diamond 57">
                <a:extLst>
                  <a:ext uri="{FF2B5EF4-FFF2-40B4-BE49-F238E27FC236}">
                    <a16:creationId xmlns:a16="http://schemas.microsoft.com/office/drawing/2014/main" id="{EBDEC2FA-2F85-1B43-AAAA-EBAA0C6B5149}"/>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Diamond 59">
                <a:extLst>
                  <a:ext uri="{FF2B5EF4-FFF2-40B4-BE49-F238E27FC236}">
                    <a16:creationId xmlns:a16="http://schemas.microsoft.com/office/drawing/2014/main" id="{8A9A5304-E1C8-E144-8B34-6EC4106DF7D2}"/>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a:extLst>
                <a:ext uri="{FF2B5EF4-FFF2-40B4-BE49-F238E27FC236}">
                  <a16:creationId xmlns:a16="http://schemas.microsoft.com/office/drawing/2014/main" id="{84DC8ECC-D046-E04E-81F2-CC26ED4BB1E0}"/>
                </a:ext>
              </a:extLst>
            </p:cNvPr>
            <p:cNvGrpSpPr/>
            <p:nvPr userDrawn="1"/>
          </p:nvGrpSpPr>
          <p:grpSpPr>
            <a:xfrm>
              <a:off x="5032555" y="3644537"/>
              <a:ext cx="2137870" cy="1991580"/>
              <a:chOff x="9491639" y="1857169"/>
              <a:chExt cx="1391198" cy="1296001"/>
            </a:xfrm>
          </p:grpSpPr>
          <p:sp>
            <p:nvSpPr>
              <p:cNvPr id="63" name="Diamond 62">
                <a:extLst>
                  <a:ext uri="{FF2B5EF4-FFF2-40B4-BE49-F238E27FC236}">
                    <a16:creationId xmlns:a16="http://schemas.microsoft.com/office/drawing/2014/main" id="{940D2048-9692-4D43-A3F3-0757DD9A5D16}"/>
                  </a:ext>
                </a:extLst>
              </p:cNvPr>
              <p:cNvSpPr/>
              <p:nvPr userDrawn="1"/>
            </p:nvSpPr>
            <p:spPr>
              <a:xfrm rot="18000000">
                <a:off x="9860437" y="2130769"/>
                <a:ext cx="1296000" cy="748800"/>
              </a:xfrm>
              <a:prstGeom prst="diamond">
                <a:avLst/>
              </a:prstGeom>
              <a:solidFill>
                <a:srgbClr val="F6D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Diamond 63">
                <a:extLst>
                  <a:ext uri="{FF2B5EF4-FFF2-40B4-BE49-F238E27FC236}">
                    <a16:creationId xmlns:a16="http://schemas.microsoft.com/office/drawing/2014/main" id="{436C0564-BBFF-B649-80A4-AFBDD1B802A9}"/>
                  </a:ext>
                </a:extLst>
              </p:cNvPr>
              <p:cNvSpPr/>
              <p:nvPr userDrawn="1"/>
            </p:nvSpPr>
            <p:spPr>
              <a:xfrm rot="3600000">
                <a:off x="9218039" y="2130770"/>
                <a:ext cx="1296000" cy="748800"/>
              </a:xfrm>
              <a:prstGeom prst="diamond">
                <a:avLst/>
              </a:prstGeom>
              <a:solidFill>
                <a:srgbClr val="EDC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 name="Group 16">
              <a:extLst>
                <a:ext uri="{FF2B5EF4-FFF2-40B4-BE49-F238E27FC236}">
                  <a16:creationId xmlns:a16="http://schemas.microsoft.com/office/drawing/2014/main" id="{9F3B8FB6-552E-BB4C-9EF5-4D0D78CB2412}"/>
                </a:ext>
              </a:extLst>
            </p:cNvPr>
            <p:cNvGrpSpPr/>
            <p:nvPr userDrawn="1"/>
          </p:nvGrpSpPr>
          <p:grpSpPr>
            <a:xfrm>
              <a:off x="3042219" y="2209"/>
              <a:ext cx="2137871" cy="2198128"/>
              <a:chOff x="2804993" y="0"/>
              <a:chExt cx="2137871" cy="2198128"/>
            </a:xfrm>
          </p:grpSpPr>
          <p:sp>
            <p:nvSpPr>
              <p:cNvPr id="65" name="Freeform 64">
                <a:extLst>
                  <a:ext uri="{FF2B5EF4-FFF2-40B4-BE49-F238E27FC236}">
                    <a16:creationId xmlns:a16="http://schemas.microsoft.com/office/drawing/2014/main" id="{F25174C0-E575-3847-B7BB-B319EA0C6AA0}"/>
                  </a:ext>
                </a:extLst>
              </p:cNvPr>
              <p:cNvSpPr/>
              <p:nvPr userDrawn="1"/>
            </p:nvSpPr>
            <p:spPr>
              <a:xfrm>
                <a:off x="2878139" y="0"/>
                <a:ext cx="1991578" cy="915084"/>
              </a:xfrm>
              <a:custGeom>
                <a:avLst/>
                <a:gdLst>
                  <a:gd name="connsiteX0" fmla="*/ 588010 w 1991578"/>
                  <a:gd name="connsiteY0" fmla="*/ 0 h 915084"/>
                  <a:gd name="connsiteX1" fmla="*/ 1403569 w 1991578"/>
                  <a:gd name="connsiteY1" fmla="*/ 0 h 915084"/>
                  <a:gd name="connsiteX2" fmla="*/ 1991578 w 1991578"/>
                  <a:gd name="connsiteY2" fmla="*/ 339739 h 915084"/>
                  <a:gd name="connsiteX3" fmla="*/ 995789 w 1991578"/>
                  <a:gd name="connsiteY3" fmla="*/ 915084 h 915084"/>
                  <a:gd name="connsiteX4" fmla="*/ 0 w 1991578"/>
                  <a:gd name="connsiteY4" fmla="*/ 339739 h 915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578" h="915084">
                    <a:moveTo>
                      <a:pt x="588010" y="0"/>
                    </a:moveTo>
                    <a:lnTo>
                      <a:pt x="1403569" y="0"/>
                    </a:lnTo>
                    <a:lnTo>
                      <a:pt x="1991578" y="339739"/>
                    </a:lnTo>
                    <a:lnTo>
                      <a:pt x="995789" y="915084"/>
                    </a:lnTo>
                    <a:lnTo>
                      <a:pt x="0" y="339739"/>
                    </a:lnTo>
                    <a:close/>
                  </a:path>
                </a:pathLst>
              </a:custGeom>
              <a:solidFill>
                <a:srgbClr val="E9ED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9" name="Diamond 38">
                <a:extLst>
                  <a:ext uri="{FF2B5EF4-FFF2-40B4-BE49-F238E27FC236}">
                    <a16:creationId xmlns:a16="http://schemas.microsoft.com/office/drawing/2014/main" id="{DB184E99-076B-4644-8D64-0475A1D10A7D}"/>
                  </a:ext>
                </a:extLst>
              </p:cNvPr>
              <p:cNvSpPr/>
              <p:nvPr userDrawn="1"/>
            </p:nvSpPr>
            <p:spPr>
              <a:xfrm rot="18000000">
                <a:off x="3371729" y="626992"/>
                <a:ext cx="1991579" cy="1150690"/>
              </a:xfrm>
              <a:prstGeom prst="diamond">
                <a:avLst/>
              </a:prstGeom>
              <a:solidFill>
                <a:srgbClr val="D7DE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Diamond 39">
                <a:extLst>
                  <a:ext uri="{FF2B5EF4-FFF2-40B4-BE49-F238E27FC236}">
                    <a16:creationId xmlns:a16="http://schemas.microsoft.com/office/drawing/2014/main" id="{9709202D-EB4F-7849-B074-387ACFD40E62}"/>
                  </a:ext>
                </a:extLst>
              </p:cNvPr>
              <p:cNvSpPr/>
              <p:nvPr userDrawn="1"/>
            </p:nvSpPr>
            <p:spPr>
              <a:xfrm rot="3600000">
                <a:off x="2384548" y="626994"/>
                <a:ext cx="1991579" cy="1150690"/>
              </a:xfrm>
              <a:prstGeom prst="diamond">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7511986" y="4789744"/>
            <a:ext cx="600075" cy="600075"/>
          </a:xfrm>
          <a:prstGeom prst="rect">
            <a:avLst/>
          </a:prstGeom>
        </p:spPr>
      </p:pic>
      <p:pic>
        <p:nvPicPr>
          <p:cNvPr id="51" name="Picture 9">
            <a:extLst>
              <a:ext uri="{FF2B5EF4-FFF2-40B4-BE49-F238E27FC236}">
                <a16:creationId xmlns:a16="http://schemas.microsoft.com/office/drawing/2014/main" id="{30EF91CA-D5F6-E847-9D30-78252C50512F}"/>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374406" y="5559600"/>
            <a:ext cx="1208955" cy="900000"/>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1" name="Straight Connector 10">
            <a:extLst>
              <a:ext uri="{FF2B5EF4-FFF2-40B4-BE49-F238E27FC236}">
                <a16:creationId xmlns:a16="http://schemas.microsoft.com/office/drawing/2014/main" id="{7AB4D897-8658-0C4F-8CFF-B86CCF2F04D5}"/>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3FDF1BCB-5337-0C44-BEE7-238AFDF6EB3D}"/>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630061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E51475-52E6-45F5-91CB-167A5AEE51A1}"/>
              </a:ext>
            </a:extLst>
          </p:cNvPr>
          <p:cNvSpPr>
            <a:spLocks noGrp="1"/>
          </p:cNvSpPr>
          <p:nvPr>
            <p:ph type="dt" sz="half" idx="10"/>
          </p:nvPr>
        </p:nvSpPr>
        <p:spPr/>
        <p:txBody>
          <a:bodyPr/>
          <a:lstStyle/>
          <a:p>
            <a:fld id="{761F27F5-96F0-8945-AE57-A8B4EB944936}" type="datetimeFigureOut">
              <a:rPr lang="en-GB" smtClean="0"/>
              <a:t>11/07/2022</a:t>
            </a:fld>
            <a:endParaRPr lang="en-GB"/>
          </a:p>
        </p:txBody>
      </p:sp>
      <p:sp>
        <p:nvSpPr>
          <p:cNvPr id="3" name="Footer Placeholder 2">
            <a:extLst>
              <a:ext uri="{FF2B5EF4-FFF2-40B4-BE49-F238E27FC236}">
                <a16:creationId xmlns:a16="http://schemas.microsoft.com/office/drawing/2014/main" id="{FD39CAD4-1E37-4F7B-8F41-D5C84888DC0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E004306-2593-44F0-8C75-1F7BEF96C0CA}"/>
              </a:ext>
            </a:extLst>
          </p:cNvPr>
          <p:cNvSpPr>
            <a:spLocks noGrp="1"/>
          </p:cNvSpPr>
          <p:nvPr>
            <p:ph type="sldNum" sz="quarter" idx="12"/>
          </p:nvPr>
        </p:nvSpPr>
        <p:spPr/>
        <p:txBody>
          <a:bodyPr/>
          <a:lstStyle/>
          <a:p>
            <a:fld id="{B8B67EA4-DCE3-FB49-A794-A4595EF638BC}" type="slidenum">
              <a:rPr lang="en-GB" smtClean="0"/>
              <a:t>‹#›</a:t>
            </a:fld>
            <a:endParaRPr lang="en-GB"/>
          </a:p>
        </p:txBody>
      </p:sp>
    </p:spTree>
    <p:extLst>
      <p:ext uri="{BB962C8B-B14F-4D97-AF65-F5344CB8AC3E}">
        <p14:creationId xmlns:p14="http://schemas.microsoft.com/office/powerpoint/2010/main" val="24050443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s-ALT">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9F646EF1-A854-D948-8B35-3629377E56C8}"/>
              </a:ext>
            </a:extLst>
          </p:cNvPr>
          <p:cNvSpPr/>
          <p:nvPr userDrawn="1"/>
        </p:nvSpPr>
        <p:spPr>
          <a:xfrm>
            <a:off x="1" y="-1"/>
            <a:ext cx="12201359" cy="6874203"/>
          </a:xfrm>
          <a:custGeom>
            <a:avLst/>
            <a:gdLst>
              <a:gd name="connsiteX0" fmla="*/ 3013279 w 12201359"/>
              <a:gd name="connsiteY0" fmla="*/ 0 h 6874203"/>
              <a:gd name="connsiteX1" fmla="*/ 6369358 w 12201359"/>
              <a:gd name="connsiteY1" fmla="*/ 0 h 6874203"/>
              <a:gd name="connsiteX2" fmla="*/ 6369358 w 12201359"/>
              <a:gd name="connsiteY2" fmla="*/ 1 h 6874203"/>
              <a:gd name="connsiteX3" fmla="*/ 6687400 w 12201359"/>
              <a:gd name="connsiteY3" fmla="*/ 1 h 6874203"/>
              <a:gd name="connsiteX4" fmla="*/ 12201359 w 12201359"/>
              <a:gd name="connsiteY4" fmla="*/ 3274124 h 6874203"/>
              <a:gd name="connsiteX5" fmla="*/ 12201359 w 12201359"/>
              <a:gd name="connsiteY5" fmla="*/ 3453757 h 6874203"/>
              <a:gd name="connsiteX6" fmla="*/ 6642906 w 12201359"/>
              <a:gd name="connsiteY6" fmla="*/ 6874201 h 6874203"/>
              <a:gd name="connsiteX7" fmla="*/ 6169181 w 12201359"/>
              <a:gd name="connsiteY7" fmla="*/ 6874201 h 6874203"/>
              <a:gd name="connsiteX8" fmla="*/ 6169181 w 12201359"/>
              <a:gd name="connsiteY8" fmla="*/ 6874200 h 6874203"/>
              <a:gd name="connsiteX9" fmla="*/ 3013282 w 12201359"/>
              <a:gd name="connsiteY9" fmla="*/ 6874200 h 6874203"/>
              <a:gd name="connsiteX10" fmla="*/ 3013282 w 12201359"/>
              <a:gd name="connsiteY10" fmla="*/ 6874203 h 6874203"/>
              <a:gd name="connsiteX11" fmla="*/ 0 w 12201359"/>
              <a:gd name="connsiteY11" fmla="*/ 5158862 h 6874203"/>
              <a:gd name="connsiteX12" fmla="*/ 0 w 12201359"/>
              <a:gd name="connsiteY12" fmla="*/ 1715343 h 6874203"/>
              <a:gd name="connsiteX13" fmla="*/ 3013279 w 12201359"/>
              <a:gd name="connsiteY13" fmla="*/ 3 h 687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1359" h="6874203">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1068206" y="2523484"/>
            <a:ext cx="6948488" cy="2988316"/>
          </a:xfrm>
          <a:prstGeom prst="rect">
            <a:avLst/>
          </a:prstGeom>
        </p:spPr>
        <p:txBody>
          <a:bodyPr lIns="0" tIns="0" rIns="0" bIns="0">
            <a:normAutofit/>
          </a:bodyPr>
          <a:lstStyle>
            <a:lvl1pPr marL="0" indent="0">
              <a:buNone/>
              <a:defRPr sz="2400">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1068206" y="1687335"/>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1068206" y="1741335"/>
            <a:ext cx="6948488" cy="728149"/>
          </a:xfrm>
          <a:prstGeom prst="rect">
            <a:avLst/>
          </a:prstGeom>
        </p:spPr>
        <p:txBody>
          <a:bodyPr lIns="0" tIns="0" rIns="0" bIns="0">
            <a:noAutofit/>
          </a:bodyPr>
          <a:lstStyle>
            <a:lvl1pPr marL="0" indent="0">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1D6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511981" y="0"/>
            <a:ext cx="5689379" cy="3429000"/>
          </a:xfrm>
          <a:prstGeom prst="triangle">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89080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Breaker Heading1">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3718371" y="1711753"/>
            <a:ext cx="4697598" cy="4114615"/>
          </a:xfrm>
          <a:prstGeom prst="rect">
            <a:avLst/>
          </a:prstGeom>
        </p:spPr>
        <p:txBody>
          <a:bodyPr/>
          <a:lstStyle>
            <a:lvl1pPr marL="0" indent="0">
              <a:buNone/>
              <a:defRPr>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663446" y="508246"/>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3776030" y="539289"/>
            <a:ext cx="4639939" cy="963612"/>
          </a:xfrm>
          <a:prstGeom prst="rect">
            <a:avLst/>
          </a:prstGeom>
        </p:spPr>
        <p:txBody>
          <a:bodyPr>
            <a:noAutofit/>
          </a:bodyPr>
          <a:lstStyle>
            <a:lvl1pPr marL="0" indent="0" algn="ctr">
              <a:buNone/>
              <a:defRPr sz="48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Contents</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83706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content, basic text one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D90F54B7-F1AA-5040-98C1-A310CE49621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8DBC015-AE36-B441-8EE5-29225586975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60D400AB-7090-AA49-8C7A-6D9296C3161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58791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Heading, content, basic text one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6ABAC642-4133-F44A-9758-E12934C6C674}"/>
              </a:ext>
            </a:extLst>
          </p:cNvPr>
          <p:cNvCxnSpPr>
            <a:cxnSpLocks/>
          </p:cNvCxnSpPr>
          <p:nvPr userDrawn="1"/>
        </p:nvCxnSpPr>
        <p:spPr>
          <a:xfrm>
            <a:off x="384133" y="340691"/>
            <a:ext cx="450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2921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subhea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12644" cy="415498"/>
          </a:xfrm>
          <a:prstGeom prst="rect">
            <a:avLst/>
          </a:prstGeom>
        </p:spPr>
        <p:txBody>
          <a:bodyPr lIns="0" tIns="0" rIns="0" bIns="0" numCol="2"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98B2CE3E-756E-4E43-ABE3-08009FF27B4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C05F93C-22CA-BE42-B98C-4D9C9B551D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7951B44A-5136-8744-A1C7-2A3DC47940F5}"/>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940345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itle, subhead, two columns-SMALL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1028" y="1508635"/>
            <a:ext cx="11012644" cy="4464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1400" b="0">
                <a:solidFill>
                  <a:schemeClr val="accent6"/>
                </a:solidFill>
              </a:defRPr>
            </a:lvl1pPr>
            <a:lvl2pPr>
              <a:buClr>
                <a:schemeClr val="tx1"/>
              </a:buClr>
              <a:defRPr sz="14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955310"/>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0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1"/>
            <a:ext cx="11404154" cy="432000"/>
          </a:xfrm>
          <a:prstGeom prst="rect">
            <a:avLst/>
          </a:prstGeom>
        </p:spPr>
        <p:txBody>
          <a:bodyPr lIns="0" tIns="0" rIns="0" bIns="0">
            <a:normAutofit/>
          </a:bodyPr>
          <a:lstStyle>
            <a:lvl1pPr>
              <a:defRPr sz="24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941CF4D4-461D-A94C-A2DA-996AEBFEA8A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A7FB48C-EF5D-FC4E-B04E-04EDF37B59B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C40BC0BF-6F9B-CC46-A299-39CC855D0B9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41713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Title, subhea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1638051"/>
            <a:ext cx="11328000" cy="4638571"/>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1084726"/>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561418"/>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29EBD390-3034-9E42-B84E-2AA7FBDA326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38C3C4F-6692-7D4F-8223-51088814CBB2}"/>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882F5370-0AEE-A340-ACD4-7B61E012EDFD}"/>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44309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SMALLTitle, subhea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1440000"/>
            <a:ext cx="11328000" cy="4638571"/>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1400" b="0">
                <a:solidFill>
                  <a:schemeClr val="accent6"/>
                </a:solidFill>
              </a:defRPr>
            </a:lvl1pPr>
            <a:lvl2pPr>
              <a:buClr>
                <a:schemeClr val="tx1"/>
              </a:buClr>
              <a:defRPr sz="14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900000"/>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360001"/>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76BA372E-5473-7746-BA77-AF093FBE9A05}"/>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6117626-5B5E-DC4F-A682-39037102182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B5D86ADC-FE8E-974E-8336-D19759B415C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918441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itle, subhea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5999"/>
            <a:ext cx="11050700" cy="3415407"/>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0EE2FFCF-D7FF-B449-AF46-F1D568382454}"/>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61DF2D3-281A-4F41-A020-0CDF3D9BD6AC}"/>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BD8D4D4F-AC8A-CA40-BDC6-D731053D502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173092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Title, subhead, two columns-SMALL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1028" y="1721584"/>
            <a:ext cx="11050700" cy="445358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1400" b="0">
                <a:solidFill>
                  <a:schemeClr val="accent6"/>
                </a:solidFill>
              </a:defRPr>
            </a:lvl1pPr>
            <a:lvl2pPr>
              <a:buClr>
                <a:schemeClr val="tx1"/>
              </a:buClr>
              <a:defRPr sz="14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1008317"/>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0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1999"/>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528584A5-9303-7549-9C4F-1CD719EFEC3C}"/>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480B310-CC03-6B49-92AA-67486D2A57F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0DEB1692-96BF-EE47-B2F2-91FB7CBAE6C7}"/>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02934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Quote slide with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dirty="0"/>
              <a:t>Headline over a number of lines,</a:t>
            </a:r>
            <a:br>
              <a:rPr lang="en-GB" dirty="0"/>
            </a:br>
            <a:r>
              <a:rPr lang="en-GB" dirty="0"/>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cxnSp>
        <p:nvCxnSpPr>
          <p:cNvPr id="8" name="Straight Connector 7">
            <a:extLst>
              <a:ext uri="{FF2B5EF4-FFF2-40B4-BE49-F238E27FC236}">
                <a16:creationId xmlns:a16="http://schemas.microsoft.com/office/drawing/2014/main" id="{AE1D7D3C-8AA7-9442-97E6-34307200AA45}"/>
              </a:ext>
            </a:extLst>
          </p:cNvPr>
          <p:cNvCxnSpPr/>
          <p:nvPr userDrawn="1"/>
        </p:nvCxnSpPr>
        <p:spPr>
          <a:xfrm>
            <a:off x="432000" y="1632779"/>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2D41159-18EE-6B49-8FF3-DDBF4632C5D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B06D692B-FFF5-4D49-9FA9-99654C91C91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06793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ext boxes x 4">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3">
            <a:extLst>
              <a:ext uri="{FF2B5EF4-FFF2-40B4-BE49-F238E27FC236}">
                <a16:creationId xmlns:a16="http://schemas.microsoft.com/office/drawing/2014/main" id="{B540671A-ED56-3548-A508-080ABBDB5E58}"/>
              </a:ext>
            </a:extLst>
          </p:cNvPr>
          <p:cNvSpPr/>
          <p:nvPr userDrawn="1"/>
        </p:nvSpPr>
        <p:spPr>
          <a:xfrm>
            <a:off x="412708"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66871"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12708"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12708" y="3749267"/>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66871"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74434" y="3752201"/>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4" name="Straight Connector 13">
            <a:extLst>
              <a:ext uri="{FF2B5EF4-FFF2-40B4-BE49-F238E27FC236}">
                <a16:creationId xmlns:a16="http://schemas.microsoft.com/office/drawing/2014/main" id="{FE607158-F838-5F43-8F6F-8B092DD009F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66A4515-2835-F24D-A4DB-EAC1C3397C26}"/>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073DC931-8AF3-274A-A089-82AD5B5B6BE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757438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ext, text box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D8BFB8A6-A425-9342-B43C-7E23923EB61E}"/>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0015F33-A680-F740-A2CC-CC7C27E6A716}"/>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5D338DF8-9D89-8F49-989E-F86A172C82FF}"/>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44412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ext boxes, text titles x 4">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tx1"/>
                </a:solidFill>
              </a:defRPr>
            </a:lvl1pPr>
          </a:lstStyle>
          <a:p>
            <a:pPr lvl="0"/>
            <a:r>
              <a:rPr lang="en-GB" dirty="0"/>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tx1"/>
                </a:solidFill>
              </a:defRPr>
            </a:lvl1pPr>
          </a:lstStyle>
          <a:p>
            <a:pPr lvl="0"/>
            <a:r>
              <a:rPr lang="en-GB" dirty="0"/>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tx1"/>
                </a:solidFill>
              </a:defRPr>
            </a:lvl1pPr>
          </a:lstStyle>
          <a:p>
            <a:pPr lvl="0"/>
            <a:r>
              <a:rPr lang="en-GB" dirty="0"/>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tx1"/>
                </a:solidFill>
              </a:defRPr>
            </a:lvl1pPr>
          </a:lstStyle>
          <a:p>
            <a:pPr lvl="0"/>
            <a:r>
              <a:rPr lang="en-GB" dirty="0"/>
              <a:t>Insert title</a:t>
            </a:r>
          </a:p>
        </p:txBody>
      </p:sp>
      <p:cxnSp>
        <p:nvCxnSpPr>
          <p:cNvPr id="28" name="Straight Connector 27">
            <a:extLst>
              <a:ext uri="{FF2B5EF4-FFF2-40B4-BE49-F238E27FC236}">
                <a16:creationId xmlns:a16="http://schemas.microsoft.com/office/drawing/2014/main" id="{7581E90B-8139-E34D-9EA2-6EC171128EDC}"/>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0D9C208-1CD8-4342-9BCF-F55914989BB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2" name="Picture 31" descr="Icon&#10;&#10;Description automatically generated with medium confidence">
            <a:extLst>
              <a:ext uri="{FF2B5EF4-FFF2-40B4-BE49-F238E27FC236}">
                <a16:creationId xmlns:a16="http://schemas.microsoft.com/office/drawing/2014/main" id="{DE52C2AD-41C8-0840-8752-45F99C8C285D}"/>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978027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42431" y="2736000"/>
            <a:ext cx="3564000" cy="348417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42431" y="1728000"/>
            <a:ext cx="3564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dirty="0"/>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60001"/>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5458431" y="1890000"/>
            <a:ext cx="2448000" cy="684000"/>
          </a:xfrm>
        </p:spPr>
        <p:txBody>
          <a:bodyPr anchor="ctr"/>
          <a:lstStyle>
            <a:lvl1pPr algn="l">
              <a:buNone/>
              <a:defRPr sz="2200" b="1">
                <a:solidFill>
                  <a:schemeClr val="tx1"/>
                </a:solidFill>
              </a:defRPr>
            </a:lvl1pPr>
          </a:lstStyle>
          <a:p>
            <a:pPr lvl="0"/>
            <a:r>
              <a:rPr lang="en-GB" dirty="0"/>
              <a:t>Insert title</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736000"/>
            <a:ext cx="3564000" cy="3481196"/>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32000" y="1728000"/>
            <a:ext cx="3564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548000" y="1890000"/>
            <a:ext cx="2448000" cy="684000"/>
          </a:xfrm>
        </p:spPr>
        <p:txBody>
          <a:bodyPr anchor="ctr"/>
          <a:lstStyle>
            <a:lvl1pPr algn="l">
              <a:buNone/>
              <a:defRPr sz="2200" b="1">
                <a:solidFill>
                  <a:schemeClr val="tx1"/>
                </a:solidFill>
              </a:defRPr>
            </a:lvl1pPr>
          </a:lstStyle>
          <a:p>
            <a:pPr lvl="0"/>
            <a:r>
              <a:rPr lang="en-GB" dirty="0"/>
              <a:t>Insert title</a:t>
            </a:r>
          </a:p>
        </p:txBody>
      </p:sp>
      <p:sp>
        <p:nvSpPr>
          <p:cNvPr id="27" name="Text Placeholder 7">
            <a:extLst>
              <a:ext uri="{FF2B5EF4-FFF2-40B4-BE49-F238E27FC236}">
                <a16:creationId xmlns:a16="http://schemas.microsoft.com/office/drawing/2014/main" id="{017CD2F3-C517-834C-A1C9-E6EA040C66A8}"/>
              </a:ext>
            </a:extLst>
          </p:cNvPr>
          <p:cNvSpPr>
            <a:spLocks noGrp="1"/>
          </p:cNvSpPr>
          <p:nvPr>
            <p:ph type="body" sz="quarter" idx="21"/>
          </p:nvPr>
        </p:nvSpPr>
        <p:spPr>
          <a:xfrm>
            <a:off x="8252862" y="2733018"/>
            <a:ext cx="3564000" cy="3484177"/>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8" name="Rectangle 27">
            <a:extLst>
              <a:ext uri="{FF2B5EF4-FFF2-40B4-BE49-F238E27FC236}">
                <a16:creationId xmlns:a16="http://schemas.microsoft.com/office/drawing/2014/main" id="{977A865E-5511-774B-A9F3-4C32CD56F798}"/>
              </a:ext>
            </a:extLst>
          </p:cNvPr>
          <p:cNvSpPr/>
          <p:nvPr userDrawn="1"/>
        </p:nvSpPr>
        <p:spPr>
          <a:xfrm>
            <a:off x="8252862" y="1728000"/>
            <a:ext cx="3564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9" name="Text Placeholder 2">
            <a:extLst>
              <a:ext uri="{FF2B5EF4-FFF2-40B4-BE49-F238E27FC236}">
                <a16:creationId xmlns:a16="http://schemas.microsoft.com/office/drawing/2014/main" id="{B9C9A1D2-F3A4-0448-91D0-01D8F1BB182A}"/>
              </a:ext>
            </a:extLst>
          </p:cNvPr>
          <p:cNvSpPr>
            <a:spLocks noGrp="1"/>
          </p:cNvSpPr>
          <p:nvPr>
            <p:ph type="body" sz="quarter" idx="22" hasCustomPrompt="1"/>
          </p:nvPr>
        </p:nvSpPr>
        <p:spPr>
          <a:xfrm>
            <a:off x="9368862" y="1890000"/>
            <a:ext cx="2448000" cy="684000"/>
          </a:xfrm>
        </p:spPr>
        <p:txBody>
          <a:bodyPr anchor="ctr"/>
          <a:lstStyle>
            <a:lvl1pPr algn="l">
              <a:buNone/>
              <a:defRPr sz="2200" b="1">
                <a:solidFill>
                  <a:schemeClr val="tx1"/>
                </a:solidFill>
              </a:defRPr>
            </a:lvl1pPr>
          </a:lstStyle>
          <a:p>
            <a:pPr lvl="0"/>
            <a:r>
              <a:rPr lang="en-GB" dirty="0"/>
              <a:t>Insert title</a:t>
            </a:r>
          </a:p>
        </p:txBody>
      </p:sp>
      <p:cxnSp>
        <p:nvCxnSpPr>
          <p:cNvPr id="16" name="Straight Connector 15">
            <a:extLst>
              <a:ext uri="{FF2B5EF4-FFF2-40B4-BE49-F238E27FC236}">
                <a16:creationId xmlns:a16="http://schemas.microsoft.com/office/drawing/2014/main" id="{4DFCE70B-0669-5049-91BF-34393CFF6585}"/>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193CCD7-276F-844F-B95E-98D524DA7EA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101431FB-5CF2-674A-9A8C-023B60BB1D0E}"/>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201130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dirty="0"/>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59999"/>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32000"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329747" y="1847726"/>
            <a:ext cx="1785881" cy="684000"/>
          </a:xfrm>
        </p:spPr>
        <p:txBody>
          <a:bodyPr anchor="ctr"/>
          <a:lstStyle>
            <a:lvl1pPr algn="l">
              <a:buNone/>
              <a:defRPr sz="2200" b="1">
                <a:solidFill>
                  <a:schemeClr val="tx1"/>
                </a:solidFill>
              </a:defRPr>
            </a:lvl1pPr>
          </a:lstStyle>
          <a:p>
            <a:pPr lvl="0"/>
            <a:r>
              <a:rPr lang="en-GB" dirty="0"/>
              <a:t>Insert title</a:t>
            </a:r>
          </a:p>
        </p:txBody>
      </p:sp>
      <p:sp>
        <p:nvSpPr>
          <p:cNvPr id="30" name="Text Placeholder 7">
            <a:extLst>
              <a:ext uri="{FF2B5EF4-FFF2-40B4-BE49-F238E27FC236}">
                <a16:creationId xmlns:a16="http://schemas.microsoft.com/office/drawing/2014/main" id="{C05A71E0-D2E2-6E47-A811-270DE6B73CC9}"/>
              </a:ext>
            </a:extLst>
          </p:cNvPr>
          <p:cNvSpPr>
            <a:spLocks noGrp="1"/>
          </p:cNvSpPr>
          <p:nvPr>
            <p:ph type="body" sz="quarter" idx="21"/>
          </p:nvPr>
        </p:nvSpPr>
        <p:spPr>
          <a:xfrm>
            <a:off x="3341100"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1" name="Rectangle 30">
            <a:extLst>
              <a:ext uri="{FF2B5EF4-FFF2-40B4-BE49-F238E27FC236}">
                <a16:creationId xmlns:a16="http://schemas.microsoft.com/office/drawing/2014/main" id="{50274B54-F737-494A-9A64-09BFF139B080}"/>
              </a:ext>
            </a:extLst>
          </p:cNvPr>
          <p:cNvSpPr/>
          <p:nvPr userDrawn="1"/>
        </p:nvSpPr>
        <p:spPr>
          <a:xfrm>
            <a:off x="3341100"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2" name="Text Placeholder 2">
            <a:extLst>
              <a:ext uri="{FF2B5EF4-FFF2-40B4-BE49-F238E27FC236}">
                <a16:creationId xmlns:a16="http://schemas.microsoft.com/office/drawing/2014/main" id="{B2E9BDCF-0C5A-5542-AF6F-231BEB82BEB4}"/>
              </a:ext>
            </a:extLst>
          </p:cNvPr>
          <p:cNvSpPr>
            <a:spLocks noGrp="1"/>
          </p:cNvSpPr>
          <p:nvPr>
            <p:ph type="body" sz="quarter" idx="22" hasCustomPrompt="1"/>
          </p:nvPr>
        </p:nvSpPr>
        <p:spPr>
          <a:xfrm>
            <a:off x="4232212" y="1847726"/>
            <a:ext cx="1800000" cy="684000"/>
          </a:xfrm>
        </p:spPr>
        <p:txBody>
          <a:bodyPr anchor="ctr"/>
          <a:lstStyle>
            <a:lvl1pPr algn="l">
              <a:buNone/>
              <a:defRPr sz="2200" b="1">
                <a:solidFill>
                  <a:schemeClr val="tx1"/>
                </a:solidFill>
              </a:defRPr>
            </a:lvl1pPr>
          </a:lstStyle>
          <a:p>
            <a:pPr lvl="0"/>
            <a:r>
              <a:rPr lang="en-GB" dirty="0"/>
              <a:t>Insert title</a:t>
            </a:r>
          </a:p>
        </p:txBody>
      </p:sp>
      <p:sp>
        <p:nvSpPr>
          <p:cNvPr id="33" name="Text Placeholder 7">
            <a:extLst>
              <a:ext uri="{FF2B5EF4-FFF2-40B4-BE49-F238E27FC236}">
                <a16:creationId xmlns:a16="http://schemas.microsoft.com/office/drawing/2014/main" id="{D4790A76-E9C0-C247-8A64-ABFA6FEED644}"/>
              </a:ext>
            </a:extLst>
          </p:cNvPr>
          <p:cNvSpPr>
            <a:spLocks noGrp="1"/>
          </p:cNvSpPr>
          <p:nvPr>
            <p:ph type="body" sz="quarter" idx="23"/>
          </p:nvPr>
        </p:nvSpPr>
        <p:spPr>
          <a:xfrm>
            <a:off x="6234183"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4" name="Rectangle 33">
            <a:extLst>
              <a:ext uri="{FF2B5EF4-FFF2-40B4-BE49-F238E27FC236}">
                <a16:creationId xmlns:a16="http://schemas.microsoft.com/office/drawing/2014/main" id="{56196165-DE19-6240-8277-0F03784A61F8}"/>
              </a:ext>
            </a:extLst>
          </p:cNvPr>
          <p:cNvSpPr/>
          <p:nvPr userDrawn="1"/>
        </p:nvSpPr>
        <p:spPr>
          <a:xfrm>
            <a:off x="6234183"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5" name="Text Placeholder 2">
            <a:extLst>
              <a:ext uri="{FF2B5EF4-FFF2-40B4-BE49-F238E27FC236}">
                <a16:creationId xmlns:a16="http://schemas.microsoft.com/office/drawing/2014/main" id="{9CBE608D-BD0B-9D40-A3EC-278E95A08629}"/>
              </a:ext>
            </a:extLst>
          </p:cNvPr>
          <p:cNvSpPr>
            <a:spLocks noGrp="1"/>
          </p:cNvSpPr>
          <p:nvPr>
            <p:ph type="body" sz="quarter" idx="24" hasCustomPrompt="1"/>
          </p:nvPr>
        </p:nvSpPr>
        <p:spPr>
          <a:xfrm>
            <a:off x="7143829" y="1847726"/>
            <a:ext cx="1800000" cy="684000"/>
          </a:xfrm>
        </p:spPr>
        <p:txBody>
          <a:bodyPr anchor="ctr"/>
          <a:lstStyle>
            <a:lvl1pPr algn="l">
              <a:buNone/>
              <a:defRPr sz="2200" b="1">
                <a:solidFill>
                  <a:schemeClr val="tx1"/>
                </a:solidFill>
              </a:defRPr>
            </a:lvl1pPr>
          </a:lstStyle>
          <a:p>
            <a:pPr lvl="0"/>
            <a:r>
              <a:rPr lang="en-GB" dirty="0"/>
              <a:t>Insert title</a:t>
            </a:r>
          </a:p>
        </p:txBody>
      </p:sp>
      <p:sp>
        <p:nvSpPr>
          <p:cNvPr id="36" name="Text Placeholder 7">
            <a:extLst>
              <a:ext uri="{FF2B5EF4-FFF2-40B4-BE49-F238E27FC236}">
                <a16:creationId xmlns:a16="http://schemas.microsoft.com/office/drawing/2014/main" id="{A1085E51-5463-214B-AD38-C5955F214996}"/>
              </a:ext>
            </a:extLst>
          </p:cNvPr>
          <p:cNvSpPr>
            <a:spLocks noGrp="1"/>
          </p:cNvSpPr>
          <p:nvPr>
            <p:ph type="body" sz="quarter" idx="25"/>
          </p:nvPr>
        </p:nvSpPr>
        <p:spPr>
          <a:xfrm>
            <a:off x="9136154" y="2680409"/>
            <a:ext cx="2700000" cy="353678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2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7" name="Rectangle 36">
            <a:extLst>
              <a:ext uri="{FF2B5EF4-FFF2-40B4-BE49-F238E27FC236}">
                <a16:creationId xmlns:a16="http://schemas.microsoft.com/office/drawing/2014/main" id="{B59219A1-1A8B-B241-A132-B18EECB61F19}"/>
              </a:ext>
            </a:extLst>
          </p:cNvPr>
          <p:cNvSpPr/>
          <p:nvPr userDrawn="1"/>
        </p:nvSpPr>
        <p:spPr>
          <a:xfrm>
            <a:off x="9136154" y="1672409"/>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9" name="Text Placeholder 2">
            <a:extLst>
              <a:ext uri="{FF2B5EF4-FFF2-40B4-BE49-F238E27FC236}">
                <a16:creationId xmlns:a16="http://schemas.microsoft.com/office/drawing/2014/main" id="{C2DF9998-6500-1948-8C08-E51B2F7D13BE}"/>
              </a:ext>
            </a:extLst>
          </p:cNvPr>
          <p:cNvSpPr>
            <a:spLocks noGrp="1"/>
          </p:cNvSpPr>
          <p:nvPr>
            <p:ph type="body" sz="quarter" idx="26" hasCustomPrompt="1"/>
          </p:nvPr>
        </p:nvSpPr>
        <p:spPr>
          <a:xfrm>
            <a:off x="10064960" y="1847726"/>
            <a:ext cx="1800000" cy="684000"/>
          </a:xfrm>
        </p:spPr>
        <p:txBody>
          <a:bodyPr anchor="ctr"/>
          <a:lstStyle>
            <a:lvl1pPr algn="l">
              <a:buNone/>
              <a:defRPr sz="2200" b="1">
                <a:solidFill>
                  <a:schemeClr val="tx1"/>
                </a:solidFill>
              </a:defRPr>
            </a:lvl1pPr>
          </a:lstStyle>
          <a:p>
            <a:pPr lvl="0"/>
            <a:r>
              <a:rPr lang="en-GB" dirty="0"/>
              <a:t>Insert title</a:t>
            </a:r>
          </a:p>
        </p:txBody>
      </p:sp>
      <p:cxnSp>
        <p:nvCxnSpPr>
          <p:cNvPr id="19" name="Straight Connector 18">
            <a:extLst>
              <a:ext uri="{FF2B5EF4-FFF2-40B4-BE49-F238E27FC236}">
                <a16:creationId xmlns:a16="http://schemas.microsoft.com/office/drawing/2014/main" id="{599AEBAA-5DF4-E846-9733-C1D449EBA2C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5AF3E2F-F4D0-B546-9DA5-8F05288F48D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1586E32B-0EA0-8949-B760-627CB6BFB62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96288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42431" y="2683331"/>
            <a:ext cx="3564000" cy="3536847"/>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4361723" y="1675331"/>
            <a:ext cx="3564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dirty="0"/>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17" name="Text Placeholder 2">
            <a:extLst>
              <a:ext uri="{FF2B5EF4-FFF2-40B4-BE49-F238E27FC236}">
                <a16:creationId xmlns:a16="http://schemas.microsoft.com/office/drawing/2014/main" id="{721EFD07-C8A5-7845-9A8E-928B94195A0F}"/>
              </a:ext>
            </a:extLst>
          </p:cNvPr>
          <p:cNvSpPr>
            <a:spLocks noGrp="1"/>
          </p:cNvSpPr>
          <p:nvPr>
            <p:ph type="body" sz="quarter" idx="18" hasCustomPrompt="1"/>
          </p:nvPr>
        </p:nvSpPr>
        <p:spPr>
          <a:xfrm>
            <a:off x="5495827" y="1853812"/>
            <a:ext cx="2410604" cy="684000"/>
          </a:xfrm>
        </p:spPr>
        <p:txBody>
          <a:bodyPr anchor="ctr"/>
          <a:lstStyle>
            <a:lvl1pPr algn="l">
              <a:buNone/>
              <a:defRPr sz="2200" b="1">
                <a:solidFill>
                  <a:schemeClr val="tx1"/>
                </a:solidFill>
              </a:defRPr>
            </a:lvl1pPr>
          </a:lstStyle>
          <a:p>
            <a:pPr lvl="0"/>
            <a:r>
              <a:rPr lang="en-GB" dirty="0"/>
              <a:t>Insert title</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680349"/>
            <a:ext cx="3564000" cy="3536847"/>
          </a:xfrm>
          <a:prstGeom prst="rect">
            <a:avLst/>
          </a:prstGeom>
          <a:solidFill>
            <a:schemeClr val="accent5">
              <a:lumMod val="20000"/>
              <a:lumOff val="80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51292" y="1675331"/>
            <a:ext cx="3564000" cy="100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585396" y="1853812"/>
            <a:ext cx="2410604" cy="684000"/>
          </a:xfrm>
        </p:spPr>
        <p:txBody>
          <a:bodyPr anchor="ctr"/>
          <a:lstStyle>
            <a:lvl1pPr algn="l">
              <a:buNone/>
              <a:defRPr sz="2200" b="1">
                <a:solidFill>
                  <a:schemeClr val="tx1"/>
                </a:solidFill>
              </a:defRPr>
            </a:lvl1pPr>
          </a:lstStyle>
          <a:p>
            <a:pPr lvl="0"/>
            <a:r>
              <a:rPr lang="en-GB" dirty="0"/>
              <a:t>Insert title</a:t>
            </a:r>
          </a:p>
        </p:txBody>
      </p:sp>
      <p:sp>
        <p:nvSpPr>
          <p:cNvPr id="27" name="Text Placeholder 7">
            <a:extLst>
              <a:ext uri="{FF2B5EF4-FFF2-40B4-BE49-F238E27FC236}">
                <a16:creationId xmlns:a16="http://schemas.microsoft.com/office/drawing/2014/main" id="{017CD2F3-C517-834C-A1C9-E6EA040C66A8}"/>
              </a:ext>
            </a:extLst>
          </p:cNvPr>
          <p:cNvSpPr>
            <a:spLocks noGrp="1"/>
          </p:cNvSpPr>
          <p:nvPr>
            <p:ph type="body" sz="quarter" idx="21"/>
          </p:nvPr>
        </p:nvSpPr>
        <p:spPr>
          <a:xfrm>
            <a:off x="8252862" y="2680348"/>
            <a:ext cx="3564000" cy="3536847"/>
          </a:xfrm>
          <a:prstGeom prst="rect">
            <a:avLst/>
          </a:prstGeom>
          <a:solidFill>
            <a:srgbClr val="FEFCE5"/>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8" name="Rectangle 27">
            <a:extLst>
              <a:ext uri="{FF2B5EF4-FFF2-40B4-BE49-F238E27FC236}">
                <a16:creationId xmlns:a16="http://schemas.microsoft.com/office/drawing/2014/main" id="{977A865E-5511-774B-A9F3-4C32CD56F798}"/>
              </a:ext>
            </a:extLst>
          </p:cNvPr>
          <p:cNvSpPr/>
          <p:nvPr userDrawn="1"/>
        </p:nvSpPr>
        <p:spPr>
          <a:xfrm>
            <a:off x="8272154" y="1675331"/>
            <a:ext cx="3564000" cy="1008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9" name="Text Placeholder 2">
            <a:extLst>
              <a:ext uri="{FF2B5EF4-FFF2-40B4-BE49-F238E27FC236}">
                <a16:creationId xmlns:a16="http://schemas.microsoft.com/office/drawing/2014/main" id="{B9C9A1D2-F3A4-0448-91D0-01D8F1BB182A}"/>
              </a:ext>
            </a:extLst>
          </p:cNvPr>
          <p:cNvSpPr>
            <a:spLocks noGrp="1"/>
          </p:cNvSpPr>
          <p:nvPr>
            <p:ph type="body" sz="quarter" idx="22" hasCustomPrompt="1"/>
          </p:nvPr>
        </p:nvSpPr>
        <p:spPr>
          <a:xfrm>
            <a:off x="9406258" y="1853812"/>
            <a:ext cx="2410604" cy="684000"/>
          </a:xfrm>
        </p:spPr>
        <p:txBody>
          <a:bodyPr anchor="ctr"/>
          <a:lstStyle>
            <a:lvl1pPr algn="l">
              <a:buNone/>
              <a:defRPr sz="2200" b="1">
                <a:solidFill>
                  <a:schemeClr val="tx1"/>
                </a:solidFill>
              </a:defRPr>
            </a:lvl1pPr>
          </a:lstStyle>
          <a:p>
            <a:pPr lvl="0"/>
            <a:r>
              <a:rPr lang="en-GB" dirty="0"/>
              <a:t>Insert title</a:t>
            </a:r>
          </a:p>
        </p:txBody>
      </p:sp>
      <p:cxnSp>
        <p:nvCxnSpPr>
          <p:cNvPr id="16" name="Straight Connector 15">
            <a:extLst>
              <a:ext uri="{FF2B5EF4-FFF2-40B4-BE49-F238E27FC236}">
                <a16:creationId xmlns:a16="http://schemas.microsoft.com/office/drawing/2014/main" id="{05DD8AE3-7903-C348-B384-E8DD5B682337}"/>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D196A7C-EC13-574E-AA21-B423B51E419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88194B80-7F9D-A648-8FF0-7EDB11875870}"/>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04707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_Text, text boxes, text titles x 2">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4" name="Content Placeholder 3">
            <a:extLst>
              <a:ext uri="{FF2B5EF4-FFF2-40B4-BE49-F238E27FC236}">
                <a16:creationId xmlns:a16="http://schemas.microsoft.com/office/drawing/2014/main" id="{F17D3740-0A11-F14D-A939-98CD3587271B}"/>
              </a:ext>
            </a:extLst>
          </p:cNvPr>
          <p:cNvSpPr>
            <a:spLocks noGrp="1"/>
          </p:cNvSpPr>
          <p:nvPr>
            <p:ph sz="quarter" idx="4294967295" hasCustomPrompt="1"/>
          </p:nvPr>
        </p:nvSpPr>
        <p:spPr>
          <a:xfrm>
            <a:off x="432000" y="900000"/>
            <a:ext cx="7498871" cy="695727"/>
          </a:xfrm>
        </p:spPr>
        <p:txBody>
          <a:bodyPr lIns="0" tIns="0" rIns="0" bIns="0">
            <a:normAutofit/>
          </a:bodyPr>
          <a:lstStyle>
            <a:lvl1pPr marL="0" indent="0">
              <a:buNone/>
              <a:defRPr sz="1800"/>
            </a:lvl1pPr>
          </a:lstStyle>
          <a:p>
            <a:r>
              <a:rPr lang="en-GB" dirty="0"/>
              <a:t>Intro summary text goes here</a:t>
            </a:r>
          </a:p>
        </p:txBody>
      </p:sp>
      <p:sp>
        <p:nvSpPr>
          <p:cNvPr id="15" name="Title 1">
            <a:extLst>
              <a:ext uri="{FF2B5EF4-FFF2-40B4-BE49-F238E27FC236}">
                <a16:creationId xmlns:a16="http://schemas.microsoft.com/office/drawing/2014/main" id="{95347A23-4C56-A54D-96A3-4993B8606624}"/>
              </a:ext>
            </a:extLst>
          </p:cNvPr>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23" name="Text Placeholder 7">
            <a:extLst>
              <a:ext uri="{FF2B5EF4-FFF2-40B4-BE49-F238E27FC236}">
                <a16:creationId xmlns:a16="http://schemas.microsoft.com/office/drawing/2014/main" id="{D12876B7-0AB0-7348-B3AB-E3122759F657}"/>
              </a:ext>
            </a:extLst>
          </p:cNvPr>
          <p:cNvSpPr>
            <a:spLocks noGrp="1"/>
          </p:cNvSpPr>
          <p:nvPr>
            <p:ph type="body" sz="quarter" idx="19"/>
          </p:nvPr>
        </p:nvSpPr>
        <p:spPr>
          <a:xfrm>
            <a:off x="432000" y="2664000"/>
            <a:ext cx="2700000" cy="3553196"/>
          </a:xfrm>
          <a:prstGeom prst="rect">
            <a:avLst/>
          </a:prstGeom>
          <a:solidFill>
            <a:schemeClr val="accent5">
              <a:lumMod val="20000"/>
              <a:lumOff val="80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5" name="Rectangle 24">
            <a:extLst>
              <a:ext uri="{FF2B5EF4-FFF2-40B4-BE49-F238E27FC236}">
                <a16:creationId xmlns:a16="http://schemas.microsoft.com/office/drawing/2014/main" id="{7E97F42C-35EB-CF48-8253-5D168A3F230C}"/>
              </a:ext>
            </a:extLst>
          </p:cNvPr>
          <p:cNvSpPr/>
          <p:nvPr userDrawn="1"/>
        </p:nvSpPr>
        <p:spPr>
          <a:xfrm>
            <a:off x="432000" y="1656000"/>
            <a:ext cx="2700000" cy="100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26" name="Text Placeholder 2">
            <a:extLst>
              <a:ext uri="{FF2B5EF4-FFF2-40B4-BE49-F238E27FC236}">
                <a16:creationId xmlns:a16="http://schemas.microsoft.com/office/drawing/2014/main" id="{7550D6C7-90C3-CF42-864C-B8CB49CAC86C}"/>
              </a:ext>
            </a:extLst>
          </p:cNvPr>
          <p:cNvSpPr>
            <a:spLocks noGrp="1"/>
          </p:cNvSpPr>
          <p:nvPr>
            <p:ph type="body" sz="quarter" idx="20" hasCustomPrompt="1"/>
          </p:nvPr>
        </p:nvSpPr>
        <p:spPr>
          <a:xfrm>
            <a:off x="1329746" y="1836000"/>
            <a:ext cx="1800000" cy="684000"/>
          </a:xfrm>
        </p:spPr>
        <p:txBody>
          <a:bodyPr anchor="ctr"/>
          <a:lstStyle>
            <a:lvl1pPr algn="l">
              <a:buNone/>
              <a:defRPr sz="2200" b="1">
                <a:solidFill>
                  <a:schemeClr val="tx1"/>
                </a:solidFill>
              </a:defRPr>
            </a:lvl1pPr>
          </a:lstStyle>
          <a:p>
            <a:pPr lvl="0"/>
            <a:r>
              <a:rPr lang="en-GB" dirty="0"/>
              <a:t>Insert title</a:t>
            </a:r>
          </a:p>
        </p:txBody>
      </p:sp>
      <p:sp>
        <p:nvSpPr>
          <p:cNvPr id="30" name="Text Placeholder 7">
            <a:extLst>
              <a:ext uri="{FF2B5EF4-FFF2-40B4-BE49-F238E27FC236}">
                <a16:creationId xmlns:a16="http://schemas.microsoft.com/office/drawing/2014/main" id="{C05A71E0-D2E2-6E47-A811-270DE6B73CC9}"/>
              </a:ext>
            </a:extLst>
          </p:cNvPr>
          <p:cNvSpPr>
            <a:spLocks noGrp="1"/>
          </p:cNvSpPr>
          <p:nvPr>
            <p:ph type="body" sz="quarter" idx="21"/>
          </p:nvPr>
        </p:nvSpPr>
        <p:spPr>
          <a:xfrm>
            <a:off x="3341100" y="2664000"/>
            <a:ext cx="2700000" cy="3553196"/>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1" name="Rectangle 30">
            <a:extLst>
              <a:ext uri="{FF2B5EF4-FFF2-40B4-BE49-F238E27FC236}">
                <a16:creationId xmlns:a16="http://schemas.microsoft.com/office/drawing/2014/main" id="{50274B54-F737-494A-9A64-09BFF139B080}"/>
              </a:ext>
            </a:extLst>
          </p:cNvPr>
          <p:cNvSpPr/>
          <p:nvPr userDrawn="1"/>
        </p:nvSpPr>
        <p:spPr>
          <a:xfrm>
            <a:off x="3341100" y="1656000"/>
            <a:ext cx="2700000" cy="1008000"/>
          </a:xfrm>
          <a:prstGeom prst="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2" name="Text Placeholder 2">
            <a:extLst>
              <a:ext uri="{FF2B5EF4-FFF2-40B4-BE49-F238E27FC236}">
                <a16:creationId xmlns:a16="http://schemas.microsoft.com/office/drawing/2014/main" id="{B2E9BDCF-0C5A-5542-AF6F-231BEB82BEB4}"/>
              </a:ext>
            </a:extLst>
          </p:cNvPr>
          <p:cNvSpPr>
            <a:spLocks noGrp="1"/>
          </p:cNvSpPr>
          <p:nvPr>
            <p:ph type="body" sz="quarter" idx="22" hasCustomPrompt="1"/>
          </p:nvPr>
        </p:nvSpPr>
        <p:spPr>
          <a:xfrm>
            <a:off x="4232212" y="1836000"/>
            <a:ext cx="1800000" cy="684000"/>
          </a:xfrm>
        </p:spPr>
        <p:txBody>
          <a:bodyPr anchor="ctr"/>
          <a:lstStyle>
            <a:lvl1pPr algn="l">
              <a:buNone/>
              <a:defRPr sz="2200" b="1">
                <a:solidFill>
                  <a:schemeClr val="tx1"/>
                </a:solidFill>
              </a:defRPr>
            </a:lvl1pPr>
          </a:lstStyle>
          <a:p>
            <a:pPr lvl="0"/>
            <a:r>
              <a:rPr lang="en-GB" dirty="0"/>
              <a:t>Insert title</a:t>
            </a:r>
          </a:p>
        </p:txBody>
      </p:sp>
      <p:sp>
        <p:nvSpPr>
          <p:cNvPr id="33" name="Text Placeholder 7">
            <a:extLst>
              <a:ext uri="{FF2B5EF4-FFF2-40B4-BE49-F238E27FC236}">
                <a16:creationId xmlns:a16="http://schemas.microsoft.com/office/drawing/2014/main" id="{D4790A76-E9C0-C247-8A64-ABFA6FEED644}"/>
              </a:ext>
            </a:extLst>
          </p:cNvPr>
          <p:cNvSpPr>
            <a:spLocks noGrp="1"/>
          </p:cNvSpPr>
          <p:nvPr>
            <p:ph type="body" sz="quarter" idx="23"/>
          </p:nvPr>
        </p:nvSpPr>
        <p:spPr>
          <a:xfrm>
            <a:off x="6234183" y="2664000"/>
            <a:ext cx="2700000" cy="3553196"/>
          </a:xfrm>
          <a:prstGeom prst="rect">
            <a:avLst/>
          </a:prstGeom>
          <a:solidFill>
            <a:srgbClr val="FEFCE5"/>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4" name="Rectangle 33">
            <a:extLst>
              <a:ext uri="{FF2B5EF4-FFF2-40B4-BE49-F238E27FC236}">
                <a16:creationId xmlns:a16="http://schemas.microsoft.com/office/drawing/2014/main" id="{56196165-DE19-6240-8277-0F03784A61F8}"/>
              </a:ext>
            </a:extLst>
          </p:cNvPr>
          <p:cNvSpPr/>
          <p:nvPr userDrawn="1"/>
        </p:nvSpPr>
        <p:spPr>
          <a:xfrm>
            <a:off x="6234183" y="1656000"/>
            <a:ext cx="2700000" cy="1008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5" name="Text Placeholder 2">
            <a:extLst>
              <a:ext uri="{FF2B5EF4-FFF2-40B4-BE49-F238E27FC236}">
                <a16:creationId xmlns:a16="http://schemas.microsoft.com/office/drawing/2014/main" id="{9CBE608D-BD0B-9D40-A3EC-278E95A08629}"/>
              </a:ext>
            </a:extLst>
          </p:cNvPr>
          <p:cNvSpPr>
            <a:spLocks noGrp="1"/>
          </p:cNvSpPr>
          <p:nvPr>
            <p:ph type="body" sz="quarter" idx="24" hasCustomPrompt="1"/>
          </p:nvPr>
        </p:nvSpPr>
        <p:spPr>
          <a:xfrm>
            <a:off x="7134183" y="1836000"/>
            <a:ext cx="1800000" cy="684000"/>
          </a:xfrm>
        </p:spPr>
        <p:txBody>
          <a:bodyPr anchor="ctr"/>
          <a:lstStyle>
            <a:lvl1pPr algn="l">
              <a:buNone/>
              <a:defRPr sz="2200" b="1">
                <a:solidFill>
                  <a:schemeClr val="tx1"/>
                </a:solidFill>
              </a:defRPr>
            </a:lvl1pPr>
          </a:lstStyle>
          <a:p>
            <a:pPr lvl="0"/>
            <a:r>
              <a:rPr lang="en-GB" dirty="0"/>
              <a:t>Insert title</a:t>
            </a:r>
          </a:p>
        </p:txBody>
      </p:sp>
      <p:sp>
        <p:nvSpPr>
          <p:cNvPr id="36" name="Text Placeholder 7">
            <a:extLst>
              <a:ext uri="{FF2B5EF4-FFF2-40B4-BE49-F238E27FC236}">
                <a16:creationId xmlns:a16="http://schemas.microsoft.com/office/drawing/2014/main" id="{A1085E51-5463-214B-AD38-C5955F214996}"/>
              </a:ext>
            </a:extLst>
          </p:cNvPr>
          <p:cNvSpPr>
            <a:spLocks noGrp="1"/>
          </p:cNvSpPr>
          <p:nvPr>
            <p:ph type="body" sz="quarter" idx="25"/>
          </p:nvPr>
        </p:nvSpPr>
        <p:spPr>
          <a:xfrm>
            <a:off x="9136154" y="2664000"/>
            <a:ext cx="2700000" cy="3553196"/>
          </a:xfrm>
          <a:prstGeom prst="rect">
            <a:avLst/>
          </a:prstGeom>
          <a:solidFill>
            <a:schemeClr val="accent2">
              <a:lumMod val="20000"/>
              <a:lumOff val="80000"/>
              <a:alpha val="50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4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7" name="Rectangle 36">
            <a:extLst>
              <a:ext uri="{FF2B5EF4-FFF2-40B4-BE49-F238E27FC236}">
                <a16:creationId xmlns:a16="http://schemas.microsoft.com/office/drawing/2014/main" id="{B59219A1-1A8B-B241-A132-B18EECB61F19}"/>
              </a:ext>
            </a:extLst>
          </p:cNvPr>
          <p:cNvSpPr/>
          <p:nvPr userDrawn="1"/>
        </p:nvSpPr>
        <p:spPr>
          <a:xfrm>
            <a:off x="9136154" y="1656000"/>
            <a:ext cx="2700000" cy="100800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ctr"/>
          <a:lstStyle/>
          <a:p>
            <a:pPr algn="ctr"/>
            <a:endParaRPr lang="en-GB"/>
          </a:p>
        </p:txBody>
      </p:sp>
      <p:sp>
        <p:nvSpPr>
          <p:cNvPr id="39" name="Text Placeholder 2">
            <a:extLst>
              <a:ext uri="{FF2B5EF4-FFF2-40B4-BE49-F238E27FC236}">
                <a16:creationId xmlns:a16="http://schemas.microsoft.com/office/drawing/2014/main" id="{C2DF9998-6500-1948-8C08-E51B2F7D13BE}"/>
              </a:ext>
            </a:extLst>
          </p:cNvPr>
          <p:cNvSpPr>
            <a:spLocks noGrp="1"/>
          </p:cNvSpPr>
          <p:nvPr>
            <p:ph type="body" sz="quarter" idx="26" hasCustomPrompt="1"/>
          </p:nvPr>
        </p:nvSpPr>
        <p:spPr>
          <a:xfrm>
            <a:off x="10036154" y="1836000"/>
            <a:ext cx="1800000" cy="684000"/>
          </a:xfrm>
        </p:spPr>
        <p:txBody>
          <a:bodyPr anchor="ctr"/>
          <a:lstStyle>
            <a:lvl1pPr algn="l">
              <a:buNone/>
              <a:defRPr sz="2200" b="1">
                <a:solidFill>
                  <a:schemeClr val="tx1"/>
                </a:solidFill>
              </a:defRPr>
            </a:lvl1pPr>
          </a:lstStyle>
          <a:p>
            <a:pPr lvl="0"/>
            <a:r>
              <a:rPr lang="en-GB" dirty="0"/>
              <a:t>Insert title</a:t>
            </a:r>
          </a:p>
        </p:txBody>
      </p:sp>
      <p:cxnSp>
        <p:nvCxnSpPr>
          <p:cNvPr id="19" name="Straight Connector 18">
            <a:extLst>
              <a:ext uri="{FF2B5EF4-FFF2-40B4-BE49-F238E27FC236}">
                <a16:creationId xmlns:a16="http://schemas.microsoft.com/office/drawing/2014/main" id="{5EB83965-A252-2F47-A8CD-D5736FD97B06}"/>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FDF3C3D-B1DF-8147-B326-C24834A5E2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1" name="Picture 20" descr="Icon&#10;&#10;Description automatically generated with medium confidence">
            <a:extLst>
              <a:ext uri="{FF2B5EF4-FFF2-40B4-BE49-F238E27FC236}">
                <a16:creationId xmlns:a16="http://schemas.microsoft.com/office/drawing/2014/main" id="{EAC2E4BC-DA81-D448-AA7D-F5CF9D80906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199464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ext boxes, text titles x 6">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75571" y="3028529"/>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157571" y="1406634"/>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7938434" y="1406634"/>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7938434" y="3023982"/>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175571" y="4650425"/>
            <a:ext cx="3564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28" name="Text Placeholder 7">
            <a:extLst>
              <a:ext uri="{FF2B5EF4-FFF2-40B4-BE49-F238E27FC236}">
                <a16:creationId xmlns:a16="http://schemas.microsoft.com/office/drawing/2014/main" id="{FD9A3BB3-7E48-6A41-BE78-2AD280277FB7}"/>
              </a:ext>
            </a:extLst>
          </p:cNvPr>
          <p:cNvSpPr>
            <a:spLocks noGrp="1"/>
          </p:cNvSpPr>
          <p:nvPr>
            <p:ph type="body" sz="quarter" idx="18"/>
          </p:nvPr>
        </p:nvSpPr>
        <p:spPr>
          <a:xfrm>
            <a:off x="7956434" y="4650425"/>
            <a:ext cx="3600000" cy="1296000"/>
          </a:xfrm>
          <a:prstGeom prst="rect">
            <a:avLst/>
          </a:prstGeom>
          <a:solidFill>
            <a:srgbClr val="F2F2F2"/>
          </a:solidFill>
        </p:spPr>
        <p:txBody>
          <a:bodyPr lIns="216000" tIns="216000" rIns="216000" bIns="216000">
            <a:noAutofit/>
          </a:bodyPr>
          <a:lstStyle>
            <a:lvl1pPr marL="0" indent="0">
              <a:lnSpc>
                <a:spcPct val="100000"/>
              </a:lnSpc>
              <a:spcBef>
                <a:spcPts val="0"/>
              </a:spcBef>
              <a:spcAft>
                <a:spcPts val="300"/>
              </a:spcAft>
              <a:buClr>
                <a:schemeClr val="tx1"/>
              </a:buClr>
              <a:buNone/>
              <a:defRPr sz="11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p:txBody>
      </p:sp>
      <p:sp>
        <p:nvSpPr>
          <p:cNvPr id="30" name="Title 1">
            <a:extLst>
              <a:ext uri="{FF2B5EF4-FFF2-40B4-BE49-F238E27FC236}">
                <a16:creationId xmlns:a16="http://schemas.microsoft.com/office/drawing/2014/main" id="{5FEA82EC-5F70-2C43-B773-938E8FCB9FD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Hex diagram</a:t>
            </a:r>
          </a:p>
        </p:txBody>
      </p:sp>
      <p:cxnSp>
        <p:nvCxnSpPr>
          <p:cNvPr id="12" name="Straight Connector 11">
            <a:extLst>
              <a:ext uri="{FF2B5EF4-FFF2-40B4-BE49-F238E27FC236}">
                <a16:creationId xmlns:a16="http://schemas.microsoft.com/office/drawing/2014/main" id="{97FB89C5-0C7E-5D4C-B0F4-0FA6073DEFC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EA99C4E-1B91-AF41-B276-ED3AFE7EFD4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8D2E1F76-549A-B343-8FAE-A03B283BD70B}"/>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8233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37224" y="720488"/>
            <a:ext cx="865108"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left aligned text over multiple lines. Try to keep</a:t>
            </a:r>
            <a:br>
              <a:rPr lang="en-GB" dirty="0"/>
            </a:br>
            <a:r>
              <a:rPr lang="en-GB" dirty="0"/>
              <a:t>it to four lines if </a:t>
            </a:r>
            <a:r>
              <a:rPr lang="en-GB" dirty="0" err="1"/>
              <a:t>poss</a:t>
            </a:r>
            <a:r>
              <a:rPr lang="en-GB" dirty="0"/>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pic>
        <p:nvPicPr>
          <p:cNvPr id="3" name="Picture 2">
            <a:extLst>
              <a:ext uri="{FF2B5EF4-FFF2-40B4-BE49-F238E27FC236}">
                <a16:creationId xmlns:a16="http://schemas.microsoft.com/office/drawing/2014/main" id="{F7F225DF-CA19-6A45-BDC8-07F3DC17D996}"/>
              </a:ext>
            </a:extLst>
          </p:cNvPr>
          <p:cNvPicPr>
            <a:picLocks noChangeAspect="1"/>
          </p:cNvPicPr>
          <p:nvPr userDrawn="1"/>
        </p:nvPicPr>
        <p:blipFill>
          <a:blip r:embed="rId2"/>
          <a:stretch>
            <a:fillRect/>
          </a:stretch>
        </p:blipFill>
        <p:spPr>
          <a:xfrm>
            <a:off x="0" y="6286500"/>
            <a:ext cx="12192000" cy="571500"/>
          </a:xfrm>
          <a:prstGeom prst="rect">
            <a:avLst/>
          </a:prstGeom>
        </p:spPr>
      </p:pic>
    </p:spTree>
    <p:extLst>
      <p:ext uri="{BB962C8B-B14F-4D97-AF65-F5344CB8AC3E}">
        <p14:creationId xmlns:p14="http://schemas.microsoft.com/office/powerpoint/2010/main" val="203260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and image 3">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marL="0" indent="0" algn="l">
              <a:buNone/>
              <a:defRPr/>
            </a:lvl1pPr>
          </a:lstStyle>
          <a:p>
            <a:r>
              <a:rPr lang="en-GB" dirty="0"/>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dirty="0"/>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“quote text here, quote text here, quote text here, keep it short across 6 lines maximum”</a:t>
            </a:r>
          </a:p>
        </p:txBody>
      </p:sp>
      <p:cxnSp>
        <p:nvCxnSpPr>
          <p:cNvPr id="16" name="Straight Connector 15">
            <a:extLst>
              <a:ext uri="{FF2B5EF4-FFF2-40B4-BE49-F238E27FC236}">
                <a16:creationId xmlns:a16="http://schemas.microsoft.com/office/drawing/2014/main" id="{BF26B866-A4F2-0A4A-992A-CAA7256F902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7" name="Picture 16" descr="Icon&#10;&#10;Description automatically generated with medium confidence">
            <a:extLst>
              <a:ext uri="{FF2B5EF4-FFF2-40B4-BE49-F238E27FC236}">
                <a16:creationId xmlns:a16="http://schemas.microsoft.com/office/drawing/2014/main" id="{D84188C9-C943-FE4F-9659-FE8757B5613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44496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1"/>
            <a:ext cx="11404154" cy="468000"/>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CDCA3D7C-EA8C-5A4E-9010-4AC84C6EA52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25B76462-9988-504D-BEEB-4D901B000C19}"/>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69365"/>
            <a:ext cx="1991467" cy="19486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69365"/>
            <a:ext cx="1991467" cy="19486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1" name="Picture Placeholder 20">
            <a:extLst>
              <a:ext uri="{FF2B5EF4-FFF2-40B4-BE49-F238E27FC236}">
                <a16:creationId xmlns:a16="http://schemas.microsoft.com/office/drawing/2014/main" id="{5F028685-F054-4DD8-8293-CE85C7CFC1C3}"/>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algn="l">
              <a:buNone/>
              <a:defRPr/>
            </a:lvl1pPr>
          </a:lstStyle>
          <a:p>
            <a:r>
              <a:rPr lang="en-GB" dirty="0"/>
              <a:t>Click on icon to insert image (include Alt Text)</a:t>
            </a: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dirty="0"/>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1928217"/>
            <a:ext cx="4428148" cy="3001565"/>
          </a:xfrm>
          <a:prstGeom prst="rect">
            <a:avLst/>
          </a:prstGeom>
        </p:spPr>
        <p:txBody>
          <a:bodyPr lIns="0" tIns="0" rIns="0" bIns="0">
            <a:noAutofit/>
          </a:bodyPr>
          <a:lstStyle>
            <a:lvl1pPr marL="216000" indent="-216000">
              <a:buNone/>
              <a:defRPr sz="3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“quote text here, quote text here, quote text here, keep it short across 6 lines maximum”</a:t>
            </a:r>
          </a:p>
        </p:txBody>
      </p:sp>
      <p:cxnSp>
        <p:nvCxnSpPr>
          <p:cNvPr id="16" name="Straight Connector 15">
            <a:extLst>
              <a:ext uri="{FF2B5EF4-FFF2-40B4-BE49-F238E27FC236}">
                <a16:creationId xmlns:a16="http://schemas.microsoft.com/office/drawing/2014/main" id="{A5D46E47-E966-2143-B7B7-B17E17A9B0A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7" name="Picture 16" descr="Icon&#10;&#10;Description automatically generated with medium confidence">
            <a:extLst>
              <a:ext uri="{FF2B5EF4-FFF2-40B4-BE49-F238E27FC236}">
                <a16:creationId xmlns:a16="http://schemas.microsoft.com/office/drawing/2014/main" id="{E90ECFCD-0A99-F247-88C9-2C9BC550036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812493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Headline and image with header 1">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p:spPr>
        <p:txBody>
          <a:bodyPr wrap="square" lIns="2160000" tIns="720000" rIns="1080000" bIns="2880000" anchor="ctr">
            <a:noAutofit/>
          </a:bodyPr>
          <a:lstStyle>
            <a:lvl1pPr algn="ctr">
              <a:buNone/>
              <a:defRPr/>
            </a:lvl1pPr>
          </a:lstStyle>
          <a:p>
            <a:r>
              <a:rPr lang="en-GB" dirty="0"/>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bg1"/>
                </a:solidFill>
              </a:defRPr>
            </a:lvl1pPr>
          </a:lstStyle>
          <a:p>
            <a:pPr lvl="0"/>
            <a:r>
              <a:rPr lang="en-GB" dirty="0"/>
              <a:t>Heading label</a:t>
            </a:r>
          </a:p>
        </p:txBody>
      </p:sp>
      <p:cxnSp>
        <p:nvCxnSpPr>
          <p:cNvPr id="13" name="Straight Connector 12">
            <a:extLst>
              <a:ext uri="{FF2B5EF4-FFF2-40B4-BE49-F238E27FC236}">
                <a16:creationId xmlns:a16="http://schemas.microsoft.com/office/drawing/2014/main" id="{7762CC99-383A-2547-B633-7C7254790B3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7A3EBEC3-DDD4-7E4A-A639-94F1BC0535D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50670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Headline and image with Header 2">
    <p:spTree>
      <p:nvGrpSpPr>
        <p:cNvPr id="1" name=""/>
        <p:cNvGrpSpPr/>
        <p:nvPr/>
      </p:nvGrpSpPr>
      <p:grpSpPr>
        <a:xfrm>
          <a:off x="0" y="0"/>
          <a:ext cx="0" cy="0"/>
          <a:chOff x="0" y="0"/>
          <a:chExt cx="0" cy="0"/>
        </a:xfrm>
      </p:grpSpPr>
      <p:sp>
        <p:nvSpPr>
          <p:cNvPr id="16" name="Hexagon 3">
            <a:extLst>
              <a:ext uri="{FF2B5EF4-FFF2-40B4-BE49-F238E27FC236}">
                <a16:creationId xmlns:a16="http://schemas.microsoft.com/office/drawing/2014/main" id="{916CD9E2-0E59-E54B-A342-1439CC94F98C}"/>
              </a:ext>
            </a:extLst>
          </p:cNvPr>
          <p:cNvSpPr/>
          <p:nvPr userDrawn="1"/>
        </p:nvSpPr>
        <p:spPr>
          <a:xfrm rot="16200000">
            <a:off x="-605612" y="596720"/>
            <a:ext cx="6864922" cy="5671482"/>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566227 w 6872006"/>
              <a:gd name="connsiteY3" fmla="*/ 325796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1210"/>
              <a:gd name="connsiteX1" fmla="*/ 0 w 6872006"/>
              <a:gd name="connsiteY1" fmla="*/ 0 h 5661210"/>
              <a:gd name="connsiteX2" fmla="*/ 6872006 w 6872006"/>
              <a:gd name="connsiteY2" fmla="*/ 5938 h 5661210"/>
              <a:gd name="connsiteX3" fmla="*/ 6861860 w 6872006"/>
              <a:gd name="connsiteY3" fmla="*/ 3443591 h 5661210"/>
              <a:gd name="connsiteX4" fmla="*/ 4973453 w 6872006"/>
              <a:gd name="connsiteY4" fmla="*/ 5089632 h 5661210"/>
              <a:gd name="connsiteX5" fmla="*/ 1300348 w 6872006"/>
              <a:gd name="connsiteY5" fmla="*/ 5661210 h 5661210"/>
              <a:gd name="connsiteX6" fmla="*/ 4209 w 6872006"/>
              <a:gd name="connsiteY6" fmla="*/ 3462966 h 5661210"/>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462966 h 5667148"/>
              <a:gd name="connsiteX0" fmla="*/ 4209 w 6872006"/>
              <a:gd name="connsiteY0" fmla="*/ 3861727 h 5667148"/>
              <a:gd name="connsiteX1" fmla="*/ 0 w 6872006"/>
              <a:gd name="connsiteY1" fmla="*/ 0 h 5667148"/>
              <a:gd name="connsiteX2" fmla="*/ 6872006 w 6872006"/>
              <a:gd name="connsiteY2" fmla="*/ 5938 h 5667148"/>
              <a:gd name="connsiteX3" fmla="*/ 6861860 w 6872006"/>
              <a:gd name="connsiteY3" fmla="*/ 3443591 h 5667148"/>
              <a:gd name="connsiteX4" fmla="*/ 5571595 w 6872006"/>
              <a:gd name="connsiteY4" fmla="*/ 5667148 h 5667148"/>
              <a:gd name="connsiteX5" fmla="*/ 1018466 w 6872006"/>
              <a:gd name="connsiteY5" fmla="*/ 5661210 h 5667148"/>
              <a:gd name="connsiteX6" fmla="*/ 4209 w 6872006"/>
              <a:gd name="connsiteY6" fmla="*/ 3861727 h 5667148"/>
              <a:gd name="connsiteX0" fmla="*/ 0 w 6889363"/>
              <a:gd name="connsiteY0" fmla="*/ 3844474 h 5667148"/>
              <a:gd name="connsiteX1" fmla="*/ 17357 w 6889363"/>
              <a:gd name="connsiteY1" fmla="*/ 0 h 5667148"/>
              <a:gd name="connsiteX2" fmla="*/ 6889363 w 6889363"/>
              <a:gd name="connsiteY2" fmla="*/ 5938 h 5667148"/>
              <a:gd name="connsiteX3" fmla="*/ 6879217 w 6889363"/>
              <a:gd name="connsiteY3" fmla="*/ 3443591 h 5667148"/>
              <a:gd name="connsiteX4" fmla="*/ 5588952 w 6889363"/>
              <a:gd name="connsiteY4" fmla="*/ 5667148 h 5667148"/>
              <a:gd name="connsiteX5" fmla="*/ 1035823 w 6889363"/>
              <a:gd name="connsiteY5" fmla="*/ 5661210 h 5667148"/>
              <a:gd name="connsiteX6" fmla="*/ 0 w 6889363"/>
              <a:gd name="connsiteY6" fmla="*/ 3844474 h 5667148"/>
              <a:gd name="connsiteX0" fmla="*/ 0 w 6910929"/>
              <a:gd name="connsiteY0" fmla="*/ 3831537 h 5667148"/>
              <a:gd name="connsiteX1" fmla="*/ 38923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31537 h 5667148"/>
              <a:gd name="connsiteX1" fmla="*/ 13042 w 6910929"/>
              <a:gd name="connsiteY1" fmla="*/ 0 h 5667148"/>
              <a:gd name="connsiteX2" fmla="*/ 6910929 w 6910929"/>
              <a:gd name="connsiteY2" fmla="*/ 5938 h 5667148"/>
              <a:gd name="connsiteX3" fmla="*/ 6900783 w 6910929"/>
              <a:gd name="connsiteY3" fmla="*/ 3443591 h 5667148"/>
              <a:gd name="connsiteX4" fmla="*/ 5610518 w 6910929"/>
              <a:gd name="connsiteY4" fmla="*/ 5667148 h 5667148"/>
              <a:gd name="connsiteX5" fmla="*/ 1057389 w 6910929"/>
              <a:gd name="connsiteY5" fmla="*/ 5661210 h 5667148"/>
              <a:gd name="connsiteX6" fmla="*/ 0 w 6910929"/>
              <a:gd name="connsiteY6" fmla="*/ 3831537 h 5667148"/>
              <a:gd name="connsiteX0" fmla="*/ 0 w 6910929"/>
              <a:gd name="connsiteY0" fmla="*/ 3825962 h 5661573"/>
              <a:gd name="connsiteX1" fmla="*/ 7423 w 6910929"/>
              <a:gd name="connsiteY1" fmla="*/ 0 h 5661573"/>
              <a:gd name="connsiteX2" fmla="*/ 6910929 w 6910929"/>
              <a:gd name="connsiteY2" fmla="*/ 363 h 5661573"/>
              <a:gd name="connsiteX3" fmla="*/ 6900783 w 6910929"/>
              <a:gd name="connsiteY3" fmla="*/ 3438016 h 5661573"/>
              <a:gd name="connsiteX4" fmla="*/ 5610518 w 6910929"/>
              <a:gd name="connsiteY4" fmla="*/ 5661573 h 5661573"/>
              <a:gd name="connsiteX5" fmla="*/ 1057389 w 6910929"/>
              <a:gd name="connsiteY5" fmla="*/ 5655635 h 5661573"/>
              <a:gd name="connsiteX6" fmla="*/ 0 w 6910929"/>
              <a:gd name="connsiteY6" fmla="*/ 3825962 h 5661573"/>
              <a:gd name="connsiteX0" fmla="*/ 56137 w 6967066"/>
              <a:gd name="connsiteY0" fmla="*/ 3832564 h 5668175"/>
              <a:gd name="connsiteX1" fmla="*/ 352 w 6967066"/>
              <a:gd name="connsiteY1" fmla="*/ 0 h 5668175"/>
              <a:gd name="connsiteX2" fmla="*/ 6967066 w 6967066"/>
              <a:gd name="connsiteY2" fmla="*/ 6965 h 5668175"/>
              <a:gd name="connsiteX3" fmla="*/ 6956920 w 6967066"/>
              <a:gd name="connsiteY3" fmla="*/ 3444618 h 5668175"/>
              <a:gd name="connsiteX4" fmla="*/ 5666655 w 6967066"/>
              <a:gd name="connsiteY4" fmla="*/ 5668175 h 5668175"/>
              <a:gd name="connsiteX5" fmla="*/ 1113526 w 6967066"/>
              <a:gd name="connsiteY5" fmla="*/ 5662237 h 5668175"/>
              <a:gd name="connsiteX6" fmla="*/ 56137 w 6967066"/>
              <a:gd name="connsiteY6" fmla="*/ 3832564 h 5668175"/>
              <a:gd name="connsiteX0" fmla="*/ 0 w 6910929"/>
              <a:gd name="connsiteY0" fmla="*/ 3825599 h 5661210"/>
              <a:gd name="connsiteX1" fmla="*/ 44012 w 6910929"/>
              <a:gd name="connsiteY1" fmla="*/ 45852 h 5661210"/>
              <a:gd name="connsiteX2" fmla="*/ 6910929 w 6910929"/>
              <a:gd name="connsiteY2" fmla="*/ 0 h 5661210"/>
              <a:gd name="connsiteX3" fmla="*/ 6900783 w 6910929"/>
              <a:gd name="connsiteY3" fmla="*/ 3437653 h 5661210"/>
              <a:gd name="connsiteX4" fmla="*/ 5610518 w 6910929"/>
              <a:gd name="connsiteY4" fmla="*/ 5661210 h 5661210"/>
              <a:gd name="connsiteX5" fmla="*/ 1057389 w 6910929"/>
              <a:gd name="connsiteY5" fmla="*/ 5655272 h 5661210"/>
              <a:gd name="connsiteX6" fmla="*/ 0 w 6910929"/>
              <a:gd name="connsiteY6" fmla="*/ 3825599 h 5661210"/>
              <a:gd name="connsiteX0" fmla="*/ 996 w 6911925"/>
              <a:gd name="connsiteY0" fmla="*/ 3829263 h 5664874"/>
              <a:gd name="connsiteX1" fmla="*/ 1763 w 6911925"/>
              <a:gd name="connsiteY1" fmla="*/ 0 h 5664874"/>
              <a:gd name="connsiteX2" fmla="*/ 6911925 w 6911925"/>
              <a:gd name="connsiteY2" fmla="*/ 3664 h 5664874"/>
              <a:gd name="connsiteX3" fmla="*/ 6901779 w 6911925"/>
              <a:gd name="connsiteY3" fmla="*/ 3441317 h 5664874"/>
              <a:gd name="connsiteX4" fmla="*/ 5611514 w 6911925"/>
              <a:gd name="connsiteY4" fmla="*/ 5664874 h 5664874"/>
              <a:gd name="connsiteX5" fmla="*/ 1058385 w 6911925"/>
              <a:gd name="connsiteY5" fmla="*/ 5658936 h 5664874"/>
              <a:gd name="connsiteX6" fmla="*/ 996 w 6911925"/>
              <a:gd name="connsiteY6" fmla="*/ 3829263 h 5664874"/>
              <a:gd name="connsiteX0" fmla="*/ 3982 w 6914911"/>
              <a:gd name="connsiteY0" fmla="*/ 3835865 h 5671476"/>
              <a:gd name="connsiteX1" fmla="*/ 1421 w 6914911"/>
              <a:gd name="connsiteY1" fmla="*/ 0 h 5671476"/>
              <a:gd name="connsiteX2" fmla="*/ 6914911 w 6914911"/>
              <a:gd name="connsiteY2" fmla="*/ 10266 h 5671476"/>
              <a:gd name="connsiteX3" fmla="*/ 6904765 w 6914911"/>
              <a:gd name="connsiteY3" fmla="*/ 3447919 h 5671476"/>
              <a:gd name="connsiteX4" fmla="*/ 5614500 w 6914911"/>
              <a:gd name="connsiteY4" fmla="*/ 5671476 h 5671476"/>
              <a:gd name="connsiteX5" fmla="*/ 1061371 w 6914911"/>
              <a:gd name="connsiteY5" fmla="*/ 5665538 h 5671476"/>
              <a:gd name="connsiteX6" fmla="*/ 3982 w 6914911"/>
              <a:gd name="connsiteY6" fmla="*/ 3835865 h 5671476"/>
              <a:gd name="connsiteX0" fmla="*/ 3982 w 6904765"/>
              <a:gd name="connsiteY0" fmla="*/ 3835865 h 5671476"/>
              <a:gd name="connsiteX1" fmla="*/ 1421 w 6904765"/>
              <a:gd name="connsiteY1" fmla="*/ 0 h 5671476"/>
              <a:gd name="connsiteX2" fmla="*/ 6815114 w 6904765"/>
              <a:gd name="connsiteY2" fmla="*/ 49879 h 5671476"/>
              <a:gd name="connsiteX3" fmla="*/ 6904765 w 6904765"/>
              <a:gd name="connsiteY3" fmla="*/ 3447919 h 5671476"/>
              <a:gd name="connsiteX4" fmla="*/ 5614500 w 6904765"/>
              <a:gd name="connsiteY4" fmla="*/ 5671476 h 5671476"/>
              <a:gd name="connsiteX5" fmla="*/ 1061371 w 6904765"/>
              <a:gd name="connsiteY5" fmla="*/ 5665538 h 5671476"/>
              <a:gd name="connsiteX6" fmla="*/ 3982 w 6904765"/>
              <a:gd name="connsiteY6" fmla="*/ 3835865 h 5671476"/>
              <a:gd name="connsiteX0" fmla="*/ 3982 w 6914914"/>
              <a:gd name="connsiteY0" fmla="*/ 3835865 h 5671476"/>
              <a:gd name="connsiteX1" fmla="*/ 1421 w 6914914"/>
              <a:gd name="connsiteY1" fmla="*/ 0 h 5671476"/>
              <a:gd name="connsiteX2" fmla="*/ 6914914 w 6914914"/>
              <a:gd name="connsiteY2" fmla="*/ 6965 h 5671476"/>
              <a:gd name="connsiteX3" fmla="*/ 6904765 w 6914914"/>
              <a:gd name="connsiteY3" fmla="*/ 3447919 h 5671476"/>
              <a:gd name="connsiteX4" fmla="*/ 5614500 w 6914914"/>
              <a:gd name="connsiteY4" fmla="*/ 5671476 h 5671476"/>
              <a:gd name="connsiteX5" fmla="*/ 1061371 w 6914914"/>
              <a:gd name="connsiteY5" fmla="*/ 5665538 h 5671476"/>
              <a:gd name="connsiteX6" fmla="*/ 3982 w 6914914"/>
              <a:gd name="connsiteY6" fmla="*/ 3835865 h 5671476"/>
              <a:gd name="connsiteX0" fmla="*/ 3982 w 6917563"/>
              <a:gd name="connsiteY0" fmla="*/ 3835865 h 5671476"/>
              <a:gd name="connsiteX1" fmla="*/ 1421 w 6917563"/>
              <a:gd name="connsiteY1" fmla="*/ 0 h 5671476"/>
              <a:gd name="connsiteX2" fmla="*/ 6914914 w 6917563"/>
              <a:gd name="connsiteY2" fmla="*/ 696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3982 w 6917563"/>
              <a:gd name="connsiteY0" fmla="*/ 3835865 h 5671476"/>
              <a:gd name="connsiteX1" fmla="*/ 1421 w 6917563"/>
              <a:gd name="connsiteY1" fmla="*/ 0 h 5671476"/>
              <a:gd name="connsiteX2" fmla="*/ 6914917 w 6917563"/>
              <a:gd name="connsiteY2" fmla="*/ 615 h 5671476"/>
              <a:gd name="connsiteX3" fmla="*/ 6917563 w 6917563"/>
              <a:gd name="connsiteY3" fmla="*/ 3435219 h 5671476"/>
              <a:gd name="connsiteX4" fmla="*/ 5614500 w 6917563"/>
              <a:gd name="connsiteY4" fmla="*/ 5671476 h 5671476"/>
              <a:gd name="connsiteX5" fmla="*/ 1061371 w 6917563"/>
              <a:gd name="connsiteY5" fmla="*/ 5665538 h 5671476"/>
              <a:gd name="connsiteX6" fmla="*/ 3982 w 6917563"/>
              <a:gd name="connsiteY6" fmla="*/ 3835865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61713 w 6917905"/>
              <a:gd name="connsiteY5" fmla="*/ 5665538 h 5671476"/>
              <a:gd name="connsiteX6" fmla="*/ 998 w 6917905"/>
              <a:gd name="connsiteY6" fmla="*/ 3862276 h 5671476"/>
              <a:gd name="connsiteX0" fmla="*/ 998 w 6917905"/>
              <a:gd name="connsiteY0" fmla="*/ 3862276 h 5671476"/>
              <a:gd name="connsiteX1" fmla="*/ 1763 w 6917905"/>
              <a:gd name="connsiteY1" fmla="*/ 0 h 5671476"/>
              <a:gd name="connsiteX2" fmla="*/ 6915259 w 6917905"/>
              <a:gd name="connsiteY2" fmla="*/ 615 h 5671476"/>
              <a:gd name="connsiteX3" fmla="*/ 6917905 w 6917905"/>
              <a:gd name="connsiteY3" fmla="*/ 3435219 h 5671476"/>
              <a:gd name="connsiteX4" fmla="*/ 5614842 w 6917905"/>
              <a:gd name="connsiteY4" fmla="*/ 5671476 h 5671476"/>
              <a:gd name="connsiteX5" fmla="*/ 1045081 w 6917905"/>
              <a:gd name="connsiteY5" fmla="*/ 5668839 h 5671476"/>
              <a:gd name="connsiteX6" fmla="*/ 998 w 6917905"/>
              <a:gd name="connsiteY6" fmla="*/ 3862276 h 5671476"/>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511718 w 6917905"/>
              <a:gd name="connsiteY4" fmla="*/ 5588948 h 5668839"/>
              <a:gd name="connsiteX5" fmla="*/ 1045081 w 6917905"/>
              <a:gd name="connsiteY5" fmla="*/ 5668839 h 5668839"/>
              <a:gd name="connsiteX6" fmla="*/ 998 w 6917905"/>
              <a:gd name="connsiteY6" fmla="*/ 3862276 h 5668839"/>
              <a:gd name="connsiteX0" fmla="*/ 998 w 6917905"/>
              <a:gd name="connsiteY0" fmla="*/ 3862276 h 5674780"/>
              <a:gd name="connsiteX1" fmla="*/ 1763 w 6917905"/>
              <a:gd name="connsiteY1" fmla="*/ 0 h 5674780"/>
              <a:gd name="connsiteX2" fmla="*/ 6915259 w 6917905"/>
              <a:gd name="connsiteY2" fmla="*/ 615 h 5674780"/>
              <a:gd name="connsiteX3" fmla="*/ 6917905 w 6917905"/>
              <a:gd name="connsiteY3" fmla="*/ 3435219 h 5674780"/>
              <a:gd name="connsiteX4" fmla="*/ 5614843 w 6917905"/>
              <a:gd name="connsiteY4" fmla="*/ 5674780 h 5674780"/>
              <a:gd name="connsiteX5" fmla="*/ 1045081 w 6917905"/>
              <a:gd name="connsiteY5" fmla="*/ 5668839 h 5674780"/>
              <a:gd name="connsiteX6" fmla="*/ 998 w 6917905"/>
              <a:gd name="connsiteY6" fmla="*/ 3862276 h 5674780"/>
              <a:gd name="connsiteX0" fmla="*/ 998 w 6917905"/>
              <a:gd name="connsiteY0" fmla="*/ 3862276 h 5668839"/>
              <a:gd name="connsiteX1" fmla="*/ 1763 w 6917905"/>
              <a:gd name="connsiteY1" fmla="*/ 0 h 5668839"/>
              <a:gd name="connsiteX2" fmla="*/ 6915259 w 6917905"/>
              <a:gd name="connsiteY2" fmla="*/ 615 h 5668839"/>
              <a:gd name="connsiteX3" fmla="*/ 6917905 w 6917905"/>
              <a:gd name="connsiteY3" fmla="*/ 3435219 h 5668839"/>
              <a:gd name="connsiteX4" fmla="*/ 5608190 w 6917905"/>
              <a:gd name="connsiteY4" fmla="*/ 5645070 h 5668839"/>
              <a:gd name="connsiteX5" fmla="*/ 1045081 w 6917905"/>
              <a:gd name="connsiteY5" fmla="*/ 5668839 h 5668839"/>
              <a:gd name="connsiteX6" fmla="*/ 998 w 6917905"/>
              <a:gd name="connsiteY6" fmla="*/ 3862276 h 5668839"/>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45081 w 6917905"/>
              <a:gd name="connsiteY5" fmla="*/ 5668839 h 5671482"/>
              <a:gd name="connsiteX6" fmla="*/ 998 w 6917905"/>
              <a:gd name="connsiteY6" fmla="*/ 3862276 h 5671482"/>
              <a:gd name="connsiteX0" fmla="*/ 998 w 6917905"/>
              <a:gd name="connsiteY0" fmla="*/ 3862276 h 5671482"/>
              <a:gd name="connsiteX1" fmla="*/ 1763 w 6917905"/>
              <a:gd name="connsiteY1" fmla="*/ 0 h 5671482"/>
              <a:gd name="connsiteX2" fmla="*/ 6915259 w 6917905"/>
              <a:gd name="connsiteY2" fmla="*/ 615 h 5671482"/>
              <a:gd name="connsiteX3" fmla="*/ 6917905 w 6917905"/>
              <a:gd name="connsiteY3" fmla="*/ 3435219 h 5671482"/>
              <a:gd name="connsiteX4" fmla="*/ 5614844 w 6917905"/>
              <a:gd name="connsiteY4" fmla="*/ 5671482 h 5671482"/>
              <a:gd name="connsiteX5" fmla="*/ 1038428 w 6917905"/>
              <a:gd name="connsiteY5" fmla="*/ 5668839 h 5671482"/>
              <a:gd name="connsiteX6" fmla="*/ 998 w 6917905"/>
              <a:gd name="connsiteY6" fmla="*/ 3862276 h 567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7905" h="5671482">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Picture Placeholder 16">
            <a:extLst>
              <a:ext uri="{FF2B5EF4-FFF2-40B4-BE49-F238E27FC236}">
                <a16:creationId xmlns:a16="http://schemas.microsoft.com/office/drawing/2014/main" id="{05B32A22-FAFC-364D-99CB-B22D6ABBBFB9}"/>
              </a:ext>
            </a:extLst>
          </p:cNvPr>
          <p:cNvSpPr>
            <a:spLocks noGrp="1"/>
          </p:cNvSpPr>
          <p:nvPr>
            <p:ph type="pic" sz="quarter" idx="15" hasCustomPrompt="1"/>
          </p:nvPr>
        </p:nvSpPr>
        <p:spPr>
          <a:xfrm>
            <a:off x="3302000" y="-3175"/>
            <a:ext cx="8890000" cy="6861175"/>
          </a:xfrm>
          <a:custGeom>
            <a:avLst/>
            <a:gdLst>
              <a:gd name="connsiteX0" fmla="*/ 0 w 8890000"/>
              <a:gd name="connsiteY0" fmla="*/ 0 h 6861175"/>
              <a:gd name="connsiteX1" fmla="*/ 8890000 w 8890000"/>
              <a:gd name="connsiteY1" fmla="*/ 0 h 6861175"/>
              <a:gd name="connsiteX2" fmla="*/ 8890000 w 8890000"/>
              <a:gd name="connsiteY2" fmla="*/ 6861175 h 6861175"/>
              <a:gd name="connsiteX3" fmla="*/ 561739 w 8890000"/>
              <a:gd name="connsiteY3" fmla="*/ 6861175 h 6861175"/>
              <a:gd name="connsiteX4" fmla="*/ 2362512 w 8890000"/>
              <a:gd name="connsiteY4" fmla="*/ 5834990 h 6861175"/>
              <a:gd name="connsiteX5" fmla="*/ 2365155 w 8890000"/>
              <a:gd name="connsiteY5" fmla="*/ 1293624 h 6861175"/>
              <a:gd name="connsiteX6" fmla="*/ 128892 w 8890000"/>
              <a:gd name="connsiteY6" fmla="*/ 543 h 6861175"/>
              <a:gd name="connsiteX7" fmla="*/ 0 w 8890000"/>
              <a:gd name="connsiteY7" fmla="*/ 642 h 686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0000" h="6861175">
                <a:moveTo>
                  <a:pt x="0" y="0"/>
                </a:moveTo>
                <a:lnTo>
                  <a:pt x="8890000" y="0"/>
                </a:lnTo>
                <a:lnTo>
                  <a:pt x="8890000" y="6861175"/>
                </a:lnTo>
                <a:lnTo>
                  <a:pt x="561739" y="6861175"/>
                </a:lnTo>
                <a:lnTo>
                  <a:pt x="2362512" y="5834990"/>
                </a:lnTo>
                <a:lnTo>
                  <a:pt x="2365155" y="1293624"/>
                </a:lnTo>
                <a:lnTo>
                  <a:pt x="128892" y="543"/>
                </a:lnTo>
                <a:lnTo>
                  <a:pt x="0" y="642"/>
                </a:lnTo>
                <a:close/>
              </a:path>
            </a:pathLst>
          </a:custGeom>
        </p:spPr>
        <p:txBody>
          <a:bodyPr wrap="square" lIns="2160000" tIns="720000" rIns="1080000" bIns="2880000" anchor="ctr">
            <a:noAutofit/>
          </a:bodyPr>
          <a:lstStyle>
            <a:lvl1pPr algn="ctr">
              <a:buNone/>
              <a:defRPr/>
            </a:lvl1pPr>
          </a:lstStyle>
          <a:p>
            <a:r>
              <a:rPr lang="en-GB" dirty="0"/>
              <a:t>Click on icon to insert image (include Alt Text)</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612775" y="2519999"/>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text across multiple lines, keep to max 3 or 4 lines</a:t>
            </a: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4" name="Text Placeholder 3">
            <a:extLst>
              <a:ext uri="{FF2B5EF4-FFF2-40B4-BE49-F238E27FC236}">
                <a16:creationId xmlns:a16="http://schemas.microsoft.com/office/drawing/2014/main" id="{F33A0CEB-1ADA-CA42-8099-765250B64F2E}"/>
              </a:ext>
            </a:extLst>
          </p:cNvPr>
          <p:cNvSpPr>
            <a:spLocks noGrp="1"/>
          </p:cNvSpPr>
          <p:nvPr>
            <p:ph type="body" sz="quarter" idx="16" hasCustomPrompt="1"/>
          </p:nvPr>
        </p:nvSpPr>
        <p:spPr>
          <a:xfrm>
            <a:off x="612775" y="604838"/>
            <a:ext cx="3217820" cy="508000"/>
          </a:xfrm>
        </p:spPr>
        <p:txBody>
          <a:bodyPr lIns="0" tIns="0" rIns="0" bIns="0"/>
          <a:lstStyle>
            <a:lvl1pPr>
              <a:buNone/>
              <a:defRPr sz="2400" b="1">
                <a:solidFill>
                  <a:schemeClr val="tx1"/>
                </a:solidFill>
              </a:defRPr>
            </a:lvl1pPr>
          </a:lstStyle>
          <a:p>
            <a:pPr lvl="0"/>
            <a:r>
              <a:rPr lang="en-GB" dirty="0"/>
              <a:t>Heading label</a:t>
            </a:r>
          </a:p>
        </p:txBody>
      </p:sp>
      <p:cxnSp>
        <p:nvCxnSpPr>
          <p:cNvPr id="13" name="Straight Connector 12">
            <a:extLst>
              <a:ext uri="{FF2B5EF4-FFF2-40B4-BE49-F238E27FC236}">
                <a16:creationId xmlns:a16="http://schemas.microsoft.com/office/drawing/2014/main" id="{58C04BB5-DA9D-6B4F-AB15-7CE8B20A86C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8C795D9F-C1A8-B44F-81AF-76A2B680F979}"/>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45593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02B2AFD7-4763-4945-98B2-A61CB49D6A22}"/>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FDB5F59B-0C3D-DF40-B199-A44391FFF98F}"/>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14" name="Text Placeholder 3">
            <a:extLst>
              <a:ext uri="{FF2B5EF4-FFF2-40B4-BE49-F238E27FC236}">
                <a16:creationId xmlns:a16="http://schemas.microsoft.com/office/drawing/2014/main" id="{5D2FB892-A0F4-4B49-946B-F27A170AFB4E}"/>
              </a:ext>
            </a:extLst>
          </p:cNvPr>
          <p:cNvSpPr>
            <a:spLocks noGrp="1"/>
          </p:cNvSpPr>
          <p:nvPr>
            <p:ph type="body" sz="quarter" idx="16" hasCustomPrompt="1"/>
          </p:nvPr>
        </p:nvSpPr>
        <p:spPr>
          <a:xfrm>
            <a:off x="8412933" y="612000"/>
            <a:ext cx="3217820" cy="508000"/>
          </a:xfrm>
        </p:spPr>
        <p:txBody>
          <a:bodyPr lIns="0" tIns="0" rIns="0" bIns="0"/>
          <a:lstStyle>
            <a:lvl1pPr algn="r">
              <a:buNone/>
              <a:defRPr sz="2400" b="1">
                <a:solidFill>
                  <a:schemeClr val="tx1"/>
                </a:solidFill>
              </a:defRPr>
            </a:lvl1pPr>
          </a:lstStyle>
          <a:p>
            <a:pPr lvl="0"/>
            <a:r>
              <a:rPr lang="en-GB" dirty="0"/>
              <a:t>Heading label</a:t>
            </a:r>
          </a:p>
        </p:txBody>
      </p:sp>
      <p:sp>
        <p:nvSpPr>
          <p:cNvPr id="15" name="Text Placeholder 7">
            <a:extLst>
              <a:ext uri="{FF2B5EF4-FFF2-40B4-BE49-F238E27FC236}">
                <a16:creationId xmlns:a16="http://schemas.microsoft.com/office/drawing/2014/main" id="{BC3F5774-42F5-8F4D-BDAC-F15EC1784EEC}"/>
              </a:ext>
            </a:extLst>
          </p:cNvPr>
          <p:cNvSpPr>
            <a:spLocks noGrp="1"/>
          </p:cNvSpPr>
          <p:nvPr>
            <p:ph type="body" sz="quarter" idx="14" hasCustomPrompt="1"/>
          </p:nvPr>
        </p:nvSpPr>
        <p:spPr>
          <a:xfrm>
            <a:off x="7202605" y="2358345"/>
            <a:ext cx="4428148" cy="3001565"/>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text across multiple lines, keep to max 3 or 4 lines</a:t>
            </a:r>
          </a:p>
        </p:txBody>
      </p:sp>
      <p:sp>
        <p:nvSpPr>
          <p:cNvPr id="11" name="Picture Placeholder 20">
            <a:extLst>
              <a:ext uri="{FF2B5EF4-FFF2-40B4-BE49-F238E27FC236}">
                <a16:creationId xmlns:a16="http://schemas.microsoft.com/office/drawing/2014/main" id="{021F5C52-2CE2-094A-8FAA-3C5C8B0D874B}"/>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marL="0" indent="0" algn="l">
              <a:buNone/>
              <a:defRPr/>
            </a:lvl1pPr>
          </a:lstStyle>
          <a:p>
            <a:r>
              <a:rPr lang="en-GB" dirty="0"/>
              <a:t>Click on icon to insert image (include Alt Text)</a:t>
            </a:r>
          </a:p>
        </p:txBody>
      </p:sp>
      <p:cxnSp>
        <p:nvCxnSpPr>
          <p:cNvPr id="17" name="Straight Connector 16">
            <a:extLst>
              <a:ext uri="{FF2B5EF4-FFF2-40B4-BE49-F238E27FC236}">
                <a16:creationId xmlns:a16="http://schemas.microsoft.com/office/drawing/2014/main" id="{027E4BE3-E42C-8244-A45B-E827863EFF2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57E530F0-478C-D742-82D7-BD35CB9F7D07}"/>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04673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Quote and image 5">
    <p:spTree>
      <p:nvGrpSpPr>
        <p:cNvPr id="1" name=""/>
        <p:cNvGrpSpPr/>
        <p:nvPr/>
      </p:nvGrpSpPr>
      <p:grpSpPr>
        <a:xfrm>
          <a:off x="0" y="0"/>
          <a:ext cx="0" cy="0"/>
          <a:chOff x="0" y="0"/>
          <a:chExt cx="0" cy="0"/>
        </a:xfrm>
      </p:grpSpPr>
      <p:sp>
        <p:nvSpPr>
          <p:cNvPr id="14" name="Hexagon 3">
            <a:extLst>
              <a:ext uri="{FF2B5EF4-FFF2-40B4-BE49-F238E27FC236}">
                <a16:creationId xmlns:a16="http://schemas.microsoft.com/office/drawing/2014/main" id="{15BF2317-F58F-4046-A84A-45857550CCA4}"/>
              </a:ext>
            </a:extLst>
          </p:cNvPr>
          <p:cNvSpPr/>
          <p:nvPr userDrawn="1"/>
        </p:nvSpPr>
        <p:spPr>
          <a:xfrm rot="5400000">
            <a:off x="5926744" y="595440"/>
            <a:ext cx="6866053" cy="5669837"/>
          </a:xfrm>
          <a:custGeom>
            <a:avLst/>
            <a:gdLst>
              <a:gd name="connsiteX0" fmla="*/ 0 w 7261412"/>
              <a:gd name="connsiteY0" fmla="*/ 3059206 h 6118412"/>
              <a:gd name="connsiteX1" fmla="*/ 1005194 w 7261412"/>
              <a:gd name="connsiteY1" fmla="*/ 1 h 6118412"/>
              <a:gd name="connsiteX2" fmla="*/ 6256218 w 7261412"/>
              <a:gd name="connsiteY2" fmla="*/ 1 h 6118412"/>
              <a:gd name="connsiteX3" fmla="*/ 7261412 w 7261412"/>
              <a:gd name="connsiteY3" fmla="*/ 3059206 h 6118412"/>
              <a:gd name="connsiteX4" fmla="*/ 6256218 w 7261412"/>
              <a:gd name="connsiteY4" fmla="*/ 6118411 h 6118412"/>
              <a:gd name="connsiteX5" fmla="*/ 1005194 w 7261412"/>
              <a:gd name="connsiteY5" fmla="*/ 6118411 h 6118412"/>
              <a:gd name="connsiteX6" fmla="*/ 0 w 7261412"/>
              <a:gd name="connsiteY6" fmla="*/ 3059206 h 6118412"/>
              <a:gd name="connsiteX0" fmla="*/ 0 w 7267350"/>
              <a:gd name="connsiteY0" fmla="*/ 3059205 h 6118410"/>
              <a:gd name="connsiteX1" fmla="*/ 1005194 w 7267350"/>
              <a:gd name="connsiteY1" fmla="*/ 0 h 6118410"/>
              <a:gd name="connsiteX2" fmla="*/ 6256218 w 7267350"/>
              <a:gd name="connsiteY2" fmla="*/ 0 h 6118410"/>
              <a:gd name="connsiteX3" fmla="*/ 7267350 w 7267350"/>
              <a:gd name="connsiteY3" fmla="*/ 4341740 h 6118410"/>
              <a:gd name="connsiteX4" fmla="*/ 6256218 w 7267350"/>
              <a:gd name="connsiteY4" fmla="*/ 6118410 h 6118410"/>
              <a:gd name="connsiteX5" fmla="*/ 1005194 w 7267350"/>
              <a:gd name="connsiteY5" fmla="*/ 6118410 h 6118410"/>
              <a:gd name="connsiteX6" fmla="*/ 0 w 7267350"/>
              <a:gd name="connsiteY6" fmla="*/ 3059205 h 6118410"/>
              <a:gd name="connsiteX0" fmla="*/ 0 w 7277496"/>
              <a:gd name="connsiteY0" fmla="*/ 3059205 h 6118410"/>
              <a:gd name="connsiteX1" fmla="*/ 1005194 w 7277496"/>
              <a:gd name="connsiteY1" fmla="*/ 0 h 6118410"/>
              <a:gd name="connsiteX2" fmla="*/ 7277496 w 7277496"/>
              <a:gd name="connsiteY2" fmla="*/ 457200 h 6118410"/>
              <a:gd name="connsiteX3" fmla="*/ 7267350 w 7277496"/>
              <a:gd name="connsiteY3" fmla="*/ 4341740 h 6118410"/>
              <a:gd name="connsiteX4" fmla="*/ 6256218 w 7277496"/>
              <a:gd name="connsiteY4" fmla="*/ 6118410 h 6118410"/>
              <a:gd name="connsiteX5" fmla="*/ 1005194 w 7277496"/>
              <a:gd name="connsiteY5" fmla="*/ 6118410 h 6118410"/>
              <a:gd name="connsiteX6" fmla="*/ 0 w 7277496"/>
              <a:gd name="connsiteY6" fmla="*/ 3059205 h 6118410"/>
              <a:gd name="connsiteX0" fmla="*/ 0 w 7277496"/>
              <a:gd name="connsiteY0" fmla="*/ 2607943 h 5667148"/>
              <a:gd name="connsiteX1" fmla="*/ 405490 w 7277496"/>
              <a:gd name="connsiteY1" fmla="*/ 0 h 5667148"/>
              <a:gd name="connsiteX2" fmla="*/ 7277496 w 7277496"/>
              <a:gd name="connsiteY2" fmla="*/ 5938 h 5667148"/>
              <a:gd name="connsiteX3" fmla="*/ 7267350 w 7277496"/>
              <a:gd name="connsiteY3" fmla="*/ 3890478 h 5667148"/>
              <a:gd name="connsiteX4" fmla="*/ 6256218 w 7277496"/>
              <a:gd name="connsiteY4" fmla="*/ 5667148 h 5667148"/>
              <a:gd name="connsiteX5" fmla="*/ 1005194 w 7277496"/>
              <a:gd name="connsiteY5" fmla="*/ 5667148 h 5667148"/>
              <a:gd name="connsiteX6" fmla="*/ 0 w 7277496"/>
              <a:gd name="connsiteY6" fmla="*/ 2607943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599704 w 6872006"/>
              <a:gd name="connsiteY5" fmla="*/ 5667148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50728 w 6872006"/>
              <a:gd name="connsiteY4" fmla="*/ 5667148 h 5667148"/>
              <a:gd name="connsiteX5" fmla="*/ 1300348 w 6872006"/>
              <a:gd name="connsiteY5" fmla="*/ 5661210 h 5667148"/>
              <a:gd name="connsiteX6" fmla="*/ 4209 w 6872006"/>
              <a:gd name="connsiteY6" fmla="*/ 3462966 h 5667148"/>
              <a:gd name="connsiteX0" fmla="*/ 4209 w 6872006"/>
              <a:gd name="connsiteY0" fmla="*/ 3462966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4209 w 6872006"/>
              <a:gd name="connsiteY6" fmla="*/ 3462966 h 5667148"/>
              <a:gd name="connsiteX0" fmla="*/ 176088 w 6872006"/>
              <a:gd name="connsiteY0" fmla="*/ 3346088 h 5667148"/>
              <a:gd name="connsiteX1" fmla="*/ 0 w 6872006"/>
              <a:gd name="connsiteY1" fmla="*/ 0 h 5667148"/>
              <a:gd name="connsiteX2" fmla="*/ 6872006 w 6872006"/>
              <a:gd name="connsiteY2" fmla="*/ 5938 h 5667148"/>
              <a:gd name="connsiteX3" fmla="*/ 6861860 w 6872006"/>
              <a:gd name="connsiteY3" fmla="*/ 3890478 h 5667148"/>
              <a:gd name="connsiteX4" fmla="*/ 5860353 w 6872006"/>
              <a:gd name="connsiteY4" fmla="*/ 5667148 h 5667148"/>
              <a:gd name="connsiteX5" fmla="*/ 1300348 w 6872006"/>
              <a:gd name="connsiteY5" fmla="*/ 5661210 h 5667148"/>
              <a:gd name="connsiteX6" fmla="*/ 176088 w 6872006"/>
              <a:gd name="connsiteY6" fmla="*/ 3346088 h 5667148"/>
              <a:gd name="connsiteX0" fmla="*/ 0 w 6874673"/>
              <a:gd name="connsiteY0" fmla="*/ 3469841 h 5667148"/>
              <a:gd name="connsiteX1" fmla="*/ 2667 w 6874673"/>
              <a:gd name="connsiteY1" fmla="*/ 0 h 5667148"/>
              <a:gd name="connsiteX2" fmla="*/ 6874673 w 6874673"/>
              <a:gd name="connsiteY2" fmla="*/ 5938 h 5667148"/>
              <a:gd name="connsiteX3" fmla="*/ 6864527 w 6874673"/>
              <a:gd name="connsiteY3" fmla="*/ 3890478 h 5667148"/>
              <a:gd name="connsiteX4" fmla="*/ 5863020 w 6874673"/>
              <a:gd name="connsiteY4" fmla="*/ 5667148 h 5667148"/>
              <a:gd name="connsiteX5" fmla="*/ 1303015 w 6874673"/>
              <a:gd name="connsiteY5" fmla="*/ 5661210 h 5667148"/>
              <a:gd name="connsiteX6" fmla="*/ 0 w 6874673"/>
              <a:gd name="connsiteY6" fmla="*/ 3469841 h 5667148"/>
              <a:gd name="connsiteX0" fmla="*/ 0 w 6864527"/>
              <a:gd name="connsiteY0" fmla="*/ 3469841 h 5667148"/>
              <a:gd name="connsiteX1" fmla="*/ 2667 w 6864527"/>
              <a:gd name="connsiteY1" fmla="*/ 0 h 5667148"/>
              <a:gd name="connsiteX2" fmla="*/ 6809978 w 6864527"/>
              <a:gd name="connsiteY2" fmla="*/ 87889 h 5667148"/>
              <a:gd name="connsiteX3" fmla="*/ 6864527 w 6864527"/>
              <a:gd name="connsiteY3" fmla="*/ 3890478 h 5667148"/>
              <a:gd name="connsiteX4" fmla="*/ 5863020 w 6864527"/>
              <a:gd name="connsiteY4" fmla="*/ 5667148 h 5667148"/>
              <a:gd name="connsiteX5" fmla="*/ 1303015 w 6864527"/>
              <a:gd name="connsiteY5" fmla="*/ 5661210 h 5667148"/>
              <a:gd name="connsiteX6" fmla="*/ 0 w 6864527"/>
              <a:gd name="connsiteY6" fmla="*/ 3469841 h 5667148"/>
              <a:gd name="connsiteX0" fmla="*/ 0 w 6866053"/>
              <a:gd name="connsiteY0" fmla="*/ 3472530 h 5669837"/>
              <a:gd name="connsiteX1" fmla="*/ 2667 w 6866053"/>
              <a:gd name="connsiteY1" fmla="*/ 2689 h 5669837"/>
              <a:gd name="connsiteX2" fmla="*/ 6866053 w 6866053"/>
              <a:gd name="connsiteY2" fmla="*/ 0 h 5669837"/>
              <a:gd name="connsiteX3" fmla="*/ 6864527 w 6866053"/>
              <a:gd name="connsiteY3" fmla="*/ 3893167 h 5669837"/>
              <a:gd name="connsiteX4" fmla="*/ 5863020 w 6866053"/>
              <a:gd name="connsiteY4" fmla="*/ 5669837 h 5669837"/>
              <a:gd name="connsiteX5" fmla="*/ 1303015 w 6866053"/>
              <a:gd name="connsiteY5" fmla="*/ 5663899 h 5669837"/>
              <a:gd name="connsiteX6" fmla="*/ 0 w 6866053"/>
              <a:gd name="connsiteY6" fmla="*/ 3472530 h 566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6053" h="5669837">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3" name="Text Placeholder 7">
            <a:extLst>
              <a:ext uri="{FF2B5EF4-FFF2-40B4-BE49-F238E27FC236}">
                <a16:creationId xmlns:a16="http://schemas.microsoft.com/office/drawing/2014/main" id="{F36C8D12-BE97-3843-92AC-2D29A889AACD}"/>
              </a:ext>
            </a:extLst>
          </p:cNvPr>
          <p:cNvSpPr>
            <a:spLocks noGrp="1"/>
          </p:cNvSpPr>
          <p:nvPr>
            <p:ph type="body" sz="quarter" idx="16" hasCustomPrompt="1"/>
          </p:nvPr>
        </p:nvSpPr>
        <p:spPr>
          <a:xfrm>
            <a:off x="7164000" y="2519999"/>
            <a:ext cx="4428148" cy="3001565"/>
          </a:xfrm>
          <a:prstGeom prst="rect">
            <a:avLst/>
          </a:prstGeom>
        </p:spPr>
        <p:txBody>
          <a:bodyPr>
            <a:noAutofit/>
          </a:bodyPr>
          <a:lstStyle>
            <a:lvl1pPr marL="216000" indent="-216000">
              <a:buNone/>
              <a:defRPr sz="24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	quote across 6 lines max”</a:t>
            </a:r>
          </a:p>
        </p:txBody>
      </p:sp>
      <p:sp>
        <p:nvSpPr>
          <p:cNvPr id="15" name="Rectangle 14">
            <a:extLst>
              <a:ext uri="{FF2B5EF4-FFF2-40B4-BE49-F238E27FC236}">
                <a16:creationId xmlns:a16="http://schemas.microsoft.com/office/drawing/2014/main" id="{3A493359-C561-854D-9A31-F4DCF4878ED2}"/>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cxnSp>
        <p:nvCxnSpPr>
          <p:cNvPr id="18" name="Straight Connector 17">
            <a:extLst>
              <a:ext uri="{FF2B5EF4-FFF2-40B4-BE49-F238E27FC236}">
                <a16:creationId xmlns:a16="http://schemas.microsoft.com/office/drawing/2014/main" id="{A5AA3C2E-FFC5-DA4B-A533-3AC606F6F96A}"/>
              </a:ext>
            </a:extLst>
          </p:cNvPr>
          <p:cNvCxnSpPr/>
          <p:nvPr userDrawn="1"/>
        </p:nvCxnSpPr>
        <p:spPr>
          <a:xfrm>
            <a:off x="10724056" y="516181"/>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Picture Placeholder 20">
            <a:extLst>
              <a:ext uri="{FF2B5EF4-FFF2-40B4-BE49-F238E27FC236}">
                <a16:creationId xmlns:a16="http://schemas.microsoft.com/office/drawing/2014/main" id="{ADAAEE27-BDEF-9A4E-8C7C-9EFBD5BB8117}"/>
              </a:ext>
            </a:extLst>
          </p:cNvPr>
          <p:cNvSpPr>
            <a:spLocks noGrp="1"/>
          </p:cNvSpPr>
          <p:nvPr>
            <p:ph type="pic" sz="quarter" idx="15" hasCustomPrompt="1"/>
          </p:nvPr>
        </p:nvSpPr>
        <p:spPr>
          <a:xfrm>
            <a:off x="0" y="0"/>
            <a:ext cx="8729034" cy="6858000"/>
          </a:xfrm>
          <a:custGeom>
            <a:avLst/>
            <a:gdLst>
              <a:gd name="connsiteX0" fmla="*/ 0 w 11328400"/>
              <a:gd name="connsiteY0" fmla="*/ 0 h 6858000"/>
              <a:gd name="connsiteX1" fmla="*/ 11328400 w 11328400"/>
              <a:gd name="connsiteY1" fmla="*/ 0 h 6858000"/>
              <a:gd name="connsiteX2" fmla="*/ 11328400 w 11328400"/>
              <a:gd name="connsiteY2" fmla="*/ 1050 h 6858000"/>
              <a:gd name="connsiteX3" fmla="*/ 8729034 w 11328400"/>
              <a:gd name="connsiteY3" fmla="*/ 4209 h 6858000"/>
              <a:gd name="connsiteX4" fmla="*/ 6530790 w 11328400"/>
              <a:gd name="connsiteY4" fmla="*/ 1300348 h 6858000"/>
              <a:gd name="connsiteX5" fmla="*/ 6524852 w 11328400"/>
              <a:gd name="connsiteY5" fmla="*/ 5860353 h 6858000"/>
              <a:gd name="connsiteX6" fmla="*/ 8294675 w 11328400"/>
              <a:gd name="connsiteY6" fmla="*/ 6858000 h 6858000"/>
              <a:gd name="connsiteX7" fmla="*/ 0 w 11328400"/>
              <a:gd name="connsiteY7" fmla="*/ 6858000 h 6858000"/>
              <a:gd name="connsiteX0" fmla="*/ 0 w 11328400"/>
              <a:gd name="connsiteY0" fmla="*/ 102078 h 6960078"/>
              <a:gd name="connsiteX1" fmla="*/ 11328400 w 11328400"/>
              <a:gd name="connsiteY1" fmla="*/ 102078 h 6960078"/>
              <a:gd name="connsiteX2" fmla="*/ 8963335 w 11328400"/>
              <a:gd name="connsiteY2" fmla="*/ 0 h 6960078"/>
              <a:gd name="connsiteX3" fmla="*/ 8729034 w 11328400"/>
              <a:gd name="connsiteY3" fmla="*/ 106287 h 6960078"/>
              <a:gd name="connsiteX4" fmla="*/ 6530790 w 11328400"/>
              <a:gd name="connsiteY4" fmla="*/ 1402426 h 6960078"/>
              <a:gd name="connsiteX5" fmla="*/ 6524852 w 11328400"/>
              <a:gd name="connsiteY5" fmla="*/ 5962431 h 6960078"/>
              <a:gd name="connsiteX6" fmla="*/ 8294675 w 11328400"/>
              <a:gd name="connsiteY6" fmla="*/ 6960078 h 6960078"/>
              <a:gd name="connsiteX7" fmla="*/ 0 w 11328400"/>
              <a:gd name="connsiteY7" fmla="*/ 6960078 h 6960078"/>
              <a:gd name="connsiteX8" fmla="*/ 0 w 11328400"/>
              <a:gd name="connsiteY8" fmla="*/ 102078 h 6960078"/>
              <a:gd name="connsiteX0" fmla="*/ 0 w 9877735"/>
              <a:gd name="connsiteY0" fmla="*/ 102078 h 6960078"/>
              <a:gd name="connsiteX1" fmla="*/ 9877735 w 9877735"/>
              <a:gd name="connsiteY1" fmla="*/ 60827 h 6960078"/>
              <a:gd name="connsiteX2" fmla="*/ 8963335 w 9877735"/>
              <a:gd name="connsiteY2" fmla="*/ 0 h 6960078"/>
              <a:gd name="connsiteX3" fmla="*/ 8729034 w 9877735"/>
              <a:gd name="connsiteY3" fmla="*/ 106287 h 6960078"/>
              <a:gd name="connsiteX4" fmla="*/ 6530790 w 9877735"/>
              <a:gd name="connsiteY4" fmla="*/ 1402426 h 6960078"/>
              <a:gd name="connsiteX5" fmla="*/ 6524852 w 9877735"/>
              <a:gd name="connsiteY5" fmla="*/ 5962431 h 6960078"/>
              <a:gd name="connsiteX6" fmla="*/ 8294675 w 9877735"/>
              <a:gd name="connsiteY6" fmla="*/ 6960078 h 6960078"/>
              <a:gd name="connsiteX7" fmla="*/ 0 w 9877735"/>
              <a:gd name="connsiteY7" fmla="*/ 6960078 h 6960078"/>
              <a:gd name="connsiteX8" fmla="*/ 0 w 9877735"/>
              <a:gd name="connsiteY8" fmla="*/ 102078 h 6960078"/>
              <a:gd name="connsiteX0" fmla="*/ 0 w 8963335"/>
              <a:gd name="connsiteY0" fmla="*/ 102078 h 6960078"/>
              <a:gd name="connsiteX1" fmla="*/ 8502698 w 8963335"/>
              <a:gd name="connsiteY1" fmla="*/ 88328 h 6960078"/>
              <a:gd name="connsiteX2" fmla="*/ 8963335 w 8963335"/>
              <a:gd name="connsiteY2" fmla="*/ 0 h 6960078"/>
              <a:gd name="connsiteX3" fmla="*/ 8729034 w 8963335"/>
              <a:gd name="connsiteY3" fmla="*/ 106287 h 6960078"/>
              <a:gd name="connsiteX4" fmla="*/ 6530790 w 8963335"/>
              <a:gd name="connsiteY4" fmla="*/ 1402426 h 6960078"/>
              <a:gd name="connsiteX5" fmla="*/ 6524852 w 8963335"/>
              <a:gd name="connsiteY5" fmla="*/ 5962431 h 6960078"/>
              <a:gd name="connsiteX6" fmla="*/ 8294675 w 8963335"/>
              <a:gd name="connsiteY6" fmla="*/ 6960078 h 6960078"/>
              <a:gd name="connsiteX7" fmla="*/ 0 w 8963335"/>
              <a:gd name="connsiteY7" fmla="*/ 6960078 h 6960078"/>
              <a:gd name="connsiteX8" fmla="*/ 0 w 8963335"/>
              <a:gd name="connsiteY8" fmla="*/ 102078 h 6960078"/>
              <a:gd name="connsiteX0" fmla="*/ 0 w 9073338"/>
              <a:gd name="connsiteY0" fmla="*/ 157080 h 7015080"/>
              <a:gd name="connsiteX1" fmla="*/ 8502698 w 9073338"/>
              <a:gd name="connsiteY1" fmla="*/ 143330 h 7015080"/>
              <a:gd name="connsiteX2" fmla="*/ 9073338 w 9073338"/>
              <a:gd name="connsiteY2" fmla="*/ 0 h 7015080"/>
              <a:gd name="connsiteX3" fmla="*/ 8729034 w 9073338"/>
              <a:gd name="connsiteY3" fmla="*/ 161289 h 7015080"/>
              <a:gd name="connsiteX4" fmla="*/ 6530790 w 9073338"/>
              <a:gd name="connsiteY4" fmla="*/ 1457428 h 7015080"/>
              <a:gd name="connsiteX5" fmla="*/ 6524852 w 9073338"/>
              <a:gd name="connsiteY5" fmla="*/ 6017433 h 7015080"/>
              <a:gd name="connsiteX6" fmla="*/ 8294675 w 9073338"/>
              <a:gd name="connsiteY6" fmla="*/ 7015080 h 7015080"/>
              <a:gd name="connsiteX7" fmla="*/ 0 w 9073338"/>
              <a:gd name="connsiteY7" fmla="*/ 7015080 h 7015080"/>
              <a:gd name="connsiteX8" fmla="*/ 0 w 9073338"/>
              <a:gd name="connsiteY8" fmla="*/ 157080 h 7015080"/>
              <a:gd name="connsiteX0" fmla="*/ 0 w 8729034"/>
              <a:gd name="connsiteY0" fmla="*/ 13750 h 6871750"/>
              <a:gd name="connsiteX1" fmla="*/ 8502698 w 8729034"/>
              <a:gd name="connsiteY1" fmla="*/ 0 h 6871750"/>
              <a:gd name="connsiteX2" fmla="*/ 8729034 w 8729034"/>
              <a:gd name="connsiteY2" fmla="*/ 17959 h 6871750"/>
              <a:gd name="connsiteX3" fmla="*/ 6530790 w 8729034"/>
              <a:gd name="connsiteY3" fmla="*/ 1314098 h 6871750"/>
              <a:gd name="connsiteX4" fmla="*/ 6524852 w 8729034"/>
              <a:gd name="connsiteY4" fmla="*/ 5874103 h 6871750"/>
              <a:gd name="connsiteX5" fmla="*/ 8294675 w 8729034"/>
              <a:gd name="connsiteY5" fmla="*/ 6871750 h 6871750"/>
              <a:gd name="connsiteX6" fmla="*/ 0 w 8729034"/>
              <a:gd name="connsiteY6" fmla="*/ 6871750 h 6871750"/>
              <a:gd name="connsiteX7" fmla="*/ 0 w 8729034"/>
              <a:gd name="connsiteY7" fmla="*/ 13750 h 6871750"/>
              <a:gd name="connsiteX0" fmla="*/ 0 w 8729034"/>
              <a:gd name="connsiteY0" fmla="*/ 0 h 6858000"/>
              <a:gd name="connsiteX1" fmla="*/ 8729034 w 8729034"/>
              <a:gd name="connsiteY1" fmla="*/ 4209 h 6858000"/>
              <a:gd name="connsiteX2" fmla="*/ 6530790 w 8729034"/>
              <a:gd name="connsiteY2" fmla="*/ 1300348 h 6858000"/>
              <a:gd name="connsiteX3" fmla="*/ 6524852 w 8729034"/>
              <a:gd name="connsiteY3" fmla="*/ 5860353 h 6858000"/>
              <a:gd name="connsiteX4" fmla="*/ 8294675 w 8729034"/>
              <a:gd name="connsiteY4" fmla="*/ 6858000 h 6858000"/>
              <a:gd name="connsiteX5" fmla="*/ 0 w 8729034"/>
              <a:gd name="connsiteY5" fmla="*/ 6858000 h 6858000"/>
              <a:gd name="connsiteX6" fmla="*/ 0 w 872903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29034" h="6858000">
                <a:moveTo>
                  <a:pt x="0" y="0"/>
                </a:moveTo>
                <a:lnTo>
                  <a:pt x="8729034" y="4209"/>
                </a:lnTo>
                <a:lnTo>
                  <a:pt x="6530790" y="1300348"/>
                </a:lnTo>
                <a:cubicBezTo>
                  <a:pt x="6528811" y="2820350"/>
                  <a:pt x="6526831" y="4340351"/>
                  <a:pt x="6524852" y="5860353"/>
                </a:cubicBezTo>
                <a:lnTo>
                  <a:pt x="8294675" y="6858000"/>
                </a:lnTo>
                <a:lnTo>
                  <a:pt x="0" y="6858000"/>
                </a:lnTo>
                <a:lnTo>
                  <a:pt x="0" y="0"/>
                </a:lnTo>
                <a:close/>
              </a:path>
            </a:pathLst>
          </a:custGeom>
        </p:spPr>
        <p:txBody>
          <a:bodyPr wrap="square" lIns="720000" tIns="1080000" rIns="2880000" bIns="2880000" anchor="ctr">
            <a:noAutofit/>
          </a:bodyPr>
          <a:lstStyle>
            <a:lvl1pPr marL="0" indent="0" algn="l">
              <a:buNone/>
              <a:defRPr/>
            </a:lvl1pPr>
          </a:lstStyle>
          <a:p>
            <a:r>
              <a:rPr lang="en-GB" dirty="0"/>
              <a:t>Click on icon to insert image (include Alt Text)</a:t>
            </a:r>
          </a:p>
        </p:txBody>
      </p:sp>
      <p:cxnSp>
        <p:nvCxnSpPr>
          <p:cNvPr id="12" name="Straight Connector 11">
            <a:extLst>
              <a:ext uri="{FF2B5EF4-FFF2-40B4-BE49-F238E27FC236}">
                <a16:creationId xmlns:a16="http://schemas.microsoft.com/office/drawing/2014/main" id="{245CAD8D-98FF-6945-83C5-957E1DF4FDF8}"/>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20E2DC7B-ED7B-0241-A022-668E6343C6F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48880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6" name="Straight Connector 5">
            <a:extLst>
              <a:ext uri="{FF2B5EF4-FFF2-40B4-BE49-F238E27FC236}">
                <a16:creationId xmlns:a16="http://schemas.microsoft.com/office/drawing/2014/main" id="{E17E9C09-C9AF-554B-B095-D19078FA6376}"/>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C748E8E-8B34-9246-8F9A-CF165E4332A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2C5DA4F2-D5B5-1F47-ADDA-9F6CB9A2A374}"/>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604661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6" name="Rectangle 5">
            <a:extLst>
              <a:ext uri="{FF2B5EF4-FFF2-40B4-BE49-F238E27FC236}">
                <a16:creationId xmlns:a16="http://schemas.microsoft.com/office/drawing/2014/main" id="{FFD9C6FA-3944-D644-993B-662021B4E5C6}"/>
              </a:ext>
            </a:extLst>
          </p:cNvPr>
          <p:cNvSpPr/>
          <p:nvPr userDrawn="1"/>
        </p:nvSpPr>
        <p:spPr>
          <a:xfrm>
            <a:off x="8133940" y="1468668"/>
            <a:ext cx="3564000" cy="2333138"/>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A0E5C1AF-31FE-DB44-B136-14246637FAC3}"/>
              </a:ext>
            </a:extLst>
          </p:cNvPr>
          <p:cNvSpPr/>
          <p:nvPr userDrawn="1"/>
        </p:nvSpPr>
        <p:spPr>
          <a:xfrm>
            <a:off x="420267" y="1475134"/>
            <a:ext cx="3564000" cy="2326672"/>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662AE05-5656-3647-B9D0-CFD7068091A6}"/>
              </a:ext>
            </a:extLst>
          </p:cNvPr>
          <p:cNvSpPr/>
          <p:nvPr userDrawn="1"/>
        </p:nvSpPr>
        <p:spPr>
          <a:xfrm>
            <a:off x="4269571" y="1468668"/>
            <a:ext cx="3564000" cy="2333138"/>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DE11EE2-9156-944A-B3A4-52D07C78468A}"/>
              </a:ext>
            </a:extLst>
          </p:cNvPr>
          <p:cNvSpPr/>
          <p:nvPr userDrawn="1"/>
        </p:nvSpPr>
        <p:spPr>
          <a:xfrm>
            <a:off x="8121158" y="3751268"/>
            <a:ext cx="3563938" cy="2373982"/>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0E78520B-A4E4-8C46-9508-17A00794C941}"/>
              </a:ext>
            </a:extLst>
          </p:cNvPr>
          <p:cNvSpPr/>
          <p:nvPr userDrawn="1"/>
        </p:nvSpPr>
        <p:spPr>
          <a:xfrm>
            <a:off x="420266" y="3751267"/>
            <a:ext cx="3571563" cy="237398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E2565AF3-5AA4-064F-A6FF-6B510E7CA8CF}"/>
              </a:ext>
            </a:extLst>
          </p:cNvPr>
          <p:cNvSpPr/>
          <p:nvPr userDrawn="1"/>
        </p:nvSpPr>
        <p:spPr>
          <a:xfrm>
            <a:off x="4277134" y="3751267"/>
            <a:ext cx="3556437" cy="2392443"/>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4" name="Straight Connector 13">
            <a:extLst>
              <a:ext uri="{FF2B5EF4-FFF2-40B4-BE49-F238E27FC236}">
                <a16:creationId xmlns:a16="http://schemas.microsoft.com/office/drawing/2014/main" id="{40F2D5FF-42D8-5346-9DB2-3C5556C282FC}"/>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B1A5C72-8EEA-1C4D-9558-D6E31AE267BA}"/>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Picture 15" descr="Icon&#10;&#10;Description automatically generated with medium confidence">
            <a:extLst>
              <a:ext uri="{FF2B5EF4-FFF2-40B4-BE49-F238E27FC236}">
                <a16:creationId xmlns:a16="http://schemas.microsoft.com/office/drawing/2014/main" id="{C74185F0-CA2F-BB4F-ADA9-17F42BD425B5}"/>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06472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396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6" name="Straight Connector 5">
            <a:extLst>
              <a:ext uri="{FF2B5EF4-FFF2-40B4-BE49-F238E27FC236}">
                <a16:creationId xmlns:a16="http://schemas.microsoft.com/office/drawing/2014/main" id="{DC1FD6ED-EC03-AA4E-B084-D30385A2EB92}"/>
              </a:ext>
            </a:extLst>
          </p:cNvPr>
          <p:cNvCxnSpPr>
            <a:cxnSpLocks/>
          </p:cNvCxnSpPr>
          <p:nvPr userDrawn="1"/>
        </p:nvCxnSpPr>
        <p:spPr>
          <a:xfrm>
            <a:off x="432000" y="324683"/>
            <a:ext cx="378228"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1311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24" name="Straight Connector 23">
            <a:extLst>
              <a:ext uri="{FF2B5EF4-FFF2-40B4-BE49-F238E27FC236}">
                <a16:creationId xmlns:a16="http://schemas.microsoft.com/office/drawing/2014/main" id="{D840951D-B4BD-2B47-961E-8C9978EE5FC2}"/>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99379A-445E-8046-97B9-687D1B55B5B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6" name="Picture 25" descr="Icon&#10;&#10;Description automatically generated with medium confidence">
            <a:extLst>
              <a:ext uri="{FF2B5EF4-FFF2-40B4-BE49-F238E27FC236}">
                <a16:creationId xmlns:a16="http://schemas.microsoft.com/office/drawing/2014/main" id="{7D16603F-E3C9-DE46-B914-0B452CD0DE9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628868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1"/>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16" name="Straight Connector 15">
            <a:extLst>
              <a:ext uri="{FF2B5EF4-FFF2-40B4-BE49-F238E27FC236}">
                <a16:creationId xmlns:a16="http://schemas.microsoft.com/office/drawing/2014/main" id="{B786433B-15A3-B54A-A755-D9D66C85D031}"/>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7CB3D1-C3FA-B048-9A15-C886F238918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5F4F0E9B-4AE5-E14D-BBD8-7D3562C90745}"/>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9" name="Rectangle 18">
            <a:extLst>
              <a:ext uri="{FF2B5EF4-FFF2-40B4-BE49-F238E27FC236}">
                <a16:creationId xmlns:a16="http://schemas.microsoft.com/office/drawing/2014/main" id="{B3838597-EE74-D042-8B21-49C676E53D46}"/>
              </a:ext>
            </a:extLst>
          </p:cNvPr>
          <p:cNvSpPr/>
          <p:nvPr userDrawn="1"/>
        </p:nvSpPr>
        <p:spPr>
          <a:xfrm>
            <a:off x="9116862" y="1341701"/>
            <a:ext cx="2700000" cy="2412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C5B8E6E8-A4BC-1842-9086-661CF9B47BE5}"/>
              </a:ext>
            </a:extLst>
          </p:cNvPr>
          <p:cNvSpPr/>
          <p:nvPr userDrawn="1"/>
        </p:nvSpPr>
        <p:spPr>
          <a:xfrm>
            <a:off x="3285663" y="1341701"/>
            <a:ext cx="2700000" cy="2412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AA13BAC2-C3E9-8C41-AC18-A67D03496566}"/>
              </a:ext>
            </a:extLst>
          </p:cNvPr>
          <p:cNvSpPr/>
          <p:nvPr userDrawn="1"/>
        </p:nvSpPr>
        <p:spPr>
          <a:xfrm>
            <a:off x="6201023" y="1341701"/>
            <a:ext cx="2700000" cy="241200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71C1C97F-AD6E-FB48-9592-D29E2653C386}"/>
              </a:ext>
            </a:extLst>
          </p:cNvPr>
          <p:cNvSpPr/>
          <p:nvPr userDrawn="1"/>
        </p:nvSpPr>
        <p:spPr>
          <a:xfrm>
            <a:off x="369824" y="1341701"/>
            <a:ext cx="2700000" cy="241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D949821-E381-C549-BB69-B1906F96AF44}"/>
              </a:ext>
            </a:extLst>
          </p:cNvPr>
          <p:cNvSpPr/>
          <p:nvPr userDrawn="1"/>
        </p:nvSpPr>
        <p:spPr>
          <a:xfrm>
            <a:off x="9102764" y="3753700"/>
            <a:ext cx="2700000" cy="2359927"/>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AB7ADB49-BFB8-2845-A78D-3C638C6F226B}"/>
              </a:ext>
            </a:extLst>
          </p:cNvPr>
          <p:cNvSpPr/>
          <p:nvPr userDrawn="1"/>
        </p:nvSpPr>
        <p:spPr>
          <a:xfrm>
            <a:off x="6201023" y="3753701"/>
            <a:ext cx="2700000" cy="23599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4C2F4F02-777B-2445-B2BA-8C02502B30D7}"/>
              </a:ext>
            </a:extLst>
          </p:cNvPr>
          <p:cNvSpPr/>
          <p:nvPr userDrawn="1"/>
        </p:nvSpPr>
        <p:spPr>
          <a:xfrm>
            <a:off x="3295816" y="3753700"/>
            <a:ext cx="2700000" cy="235992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159DC7A8-1F9A-7644-8EF4-600483332CC9}"/>
              </a:ext>
            </a:extLst>
          </p:cNvPr>
          <p:cNvSpPr/>
          <p:nvPr userDrawn="1"/>
        </p:nvSpPr>
        <p:spPr>
          <a:xfrm>
            <a:off x="369824" y="3753700"/>
            <a:ext cx="2700000" cy="2359926"/>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80644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Heading, content, basic text one col NO 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6" name="Straight Connector 5">
            <a:extLst>
              <a:ext uri="{FF2B5EF4-FFF2-40B4-BE49-F238E27FC236}">
                <a16:creationId xmlns:a16="http://schemas.microsoft.com/office/drawing/2014/main" id="{6ABAC642-4133-F44A-9758-E12934C6C674}"/>
              </a:ext>
            </a:extLst>
          </p:cNvPr>
          <p:cNvCxnSpPr>
            <a:cxnSpLocks/>
          </p:cNvCxnSpPr>
          <p:nvPr userDrawn="1"/>
        </p:nvCxnSpPr>
        <p:spPr>
          <a:xfrm>
            <a:off x="432000" y="324000"/>
            <a:ext cx="4320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42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3295816" y="4555398"/>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20" name="Rectangle 19">
            <a:extLst>
              <a:ext uri="{FF2B5EF4-FFF2-40B4-BE49-F238E27FC236}">
                <a16:creationId xmlns:a16="http://schemas.microsoft.com/office/drawing/2014/main" id="{49E57FC3-6D9D-4946-8073-5164368F25BC}"/>
              </a:ext>
            </a:extLst>
          </p:cNvPr>
          <p:cNvSpPr/>
          <p:nvPr userDrawn="1"/>
        </p:nvSpPr>
        <p:spPr>
          <a:xfrm>
            <a:off x="6218008" y="4574480"/>
            <a:ext cx="2700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6218008" y="3854480"/>
            <a:ext cx="2700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4356780C-8467-894F-9BD2-21F5F360A7D5}"/>
              </a:ext>
            </a:extLst>
          </p:cNvPr>
          <p:cNvSpPr/>
          <p:nvPr userDrawn="1"/>
        </p:nvSpPr>
        <p:spPr>
          <a:xfrm>
            <a:off x="3295816" y="204508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1F0CE83D-DD8E-AE48-BBC4-5D19C2FD0062}"/>
              </a:ext>
            </a:extLst>
          </p:cNvPr>
          <p:cNvSpPr/>
          <p:nvPr userDrawn="1"/>
        </p:nvSpPr>
        <p:spPr>
          <a:xfrm>
            <a:off x="3295816" y="132508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3295816" y="3854480"/>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CD2081BE-A1F6-704F-B48B-BB07F6216FE3}"/>
              </a:ext>
            </a:extLst>
          </p:cNvPr>
          <p:cNvSpPr/>
          <p:nvPr userDrawn="1"/>
        </p:nvSpPr>
        <p:spPr>
          <a:xfrm>
            <a:off x="9133847" y="204508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7EAF5FAA-1DC5-1340-A437-761DE12AC6FF}"/>
              </a:ext>
            </a:extLst>
          </p:cNvPr>
          <p:cNvSpPr/>
          <p:nvPr userDrawn="1"/>
        </p:nvSpPr>
        <p:spPr>
          <a:xfrm>
            <a:off x="9133847" y="132508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6214831" y="2045081"/>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6214831" y="1325081"/>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358153" y="2045081"/>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358153" y="1325081"/>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3" y="4574480"/>
            <a:ext cx="2700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3" y="3854480"/>
            <a:ext cx="2700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84740D03-9ED8-8D4E-982C-ACB8BDF0E9CC}"/>
              </a:ext>
            </a:extLst>
          </p:cNvPr>
          <p:cNvSpPr/>
          <p:nvPr userDrawn="1"/>
        </p:nvSpPr>
        <p:spPr>
          <a:xfrm>
            <a:off x="9140200" y="4574479"/>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4EE131D9-627E-AB41-9D70-3A34801A9458}"/>
              </a:ext>
            </a:extLst>
          </p:cNvPr>
          <p:cNvSpPr/>
          <p:nvPr userDrawn="1"/>
        </p:nvSpPr>
        <p:spPr>
          <a:xfrm>
            <a:off x="9140200" y="3873561"/>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 Placeholder 2">
            <a:extLst>
              <a:ext uri="{FF2B5EF4-FFF2-40B4-BE49-F238E27FC236}">
                <a16:creationId xmlns:a16="http://schemas.microsoft.com/office/drawing/2014/main" id="{0197597A-2690-0847-AA13-9581781E1FC3}"/>
              </a:ext>
            </a:extLst>
          </p:cNvPr>
          <p:cNvSpPr>
            <a:spLocks noGrp="1"/>
          </p:cNvSpPr>
          <p:nvPr>
            <p:ph type="body" sz="quarter" idx="18" hasCustomPrompt="1"/>
          </p:nvPr>
        </p:nvSpPr>
        <p:spPr>
          <a:xfrm>
            <a:off x="395076" y="1415341"/>
            <a:ext cx="2626153" cy="537765"/>
          </a:xfrm>
        </p:spPr>
        <p:txBody>
          <a:bodyPr anchor="ctr"/>
          <a:lstStyle>
            <a:lvl1pPr algn="ctr">
              <a:buNone/>
              <a:defRPr sz="2200" b="1">
                <a:solidFill>
                  <a:schemeClr val="tx1"/>
                </a:solidFill>
              </a:defRPr>
            </a:lvl1pPr>
          </a:lstStyle>
          <a:p>
            <a:pPr lvl="0"/>
            <a:r>
              <a:rPr lang="en-GB" dirty="0"/>
              <a:t>Insert title</a:t>
            </a:r>
          </a:p>
        </p:txBody>
      </p:sp>
      <p:sp>
        <p:nvSpPr>
          <p:cNvPr id="37" name="Text Placeholder 2">
            <a:extLst>
              <a:ext uri="{FF2B5EF4-FFF2-40B4-BE49-F238E27FC236}">
                <a16:creationId xmlns:a16="http://schemas.microsoft.com/office/drawing/2014/main" id="{EFFBA4F4-3D70-FA40-A76C-C50FE0ADEB01}"/>
              </a:ext>
            </a:extLst>
          </p:cNvPr>
          <p:cNvSpPr>
            <a:spLocks noGrp="1"/>
          </p:cNvSpPr>
          <p:nvPr>
            <p:ph type="body" sz="quarter" idx="19" hasCustomPrompt="1"/>
          </p:nvPr>
        </p:nvSpPr>
        <p:spPr>
          <a:xfrm>
            <a:off x="3332739" y="1428096"/>
            <a:ext cx="2626153" cy="537765"/>
          </a:xfrm>
        </p:spPr>
        <p:txBody>
          <a:bodyPr anchor="ctr"/>
          <a:lstStyle>
            <a:lvl1pPr algn="ctr">
              <a:buNone/>
              <a:defRPr sz="2200" b="1">
                <a:solidFill>
                  <a:schemeClr val="tx1"/>
                </a:solidFill>
              </a:defRPr>
            </a:lvl1pPr>
          </a:lstStyle>
          <a:p>
            <a:pPr lvl="0"/>
            <a:r>
              <a:rPr lang="en-GB" dirty="0"/>
              <a:t>Insert title</a:t>
            </a:r>
          </a:p>
        </p:txBody>
      </p:sp>
      <p:sp>
        <p:nvSpPr>
          <p:cNvPr id="38" name="Text Placeholder 2">
            <a:extLst>
              <a:ext uri="{FF2B5EF4-FFF2-40B4-BE49-F238E27FC236}">
                <a16:creationId xmlns:a16="http://schemas.microsoft.com/office/drawing/2014/main" id="{1D658630-BA32-3A42-877A-E81A5E367892}"/>
              </a:ext>
            </a:extLst>
          </p:cNvPr>
          <p:cNvSpPr>
            <a:spLocks noGrp="1"/>
          </p:cNvSpPr>
          <p:nvPr>
            <p:ph type="body" sz="quarter" idx="20" hasCustomPrompt="1"/>
          </p:nvPr>
        </p:nvSpPr>
        <p:spPr>
          <a:xfrm>
            <a:off x="6251754" y="1428096"/>
            <a:ext cx="2626153" cy="537765"/>
          </a:xfrm>
        </p:spPr>
        <p:txBody>
          <a:bodyPr anchor="ctr"/>
          <a:lstStyle>
            <a:lvl1pPr algn="ctr">
              <a:buNone/>
              <a:defRPr sz="2200" b="1">
                <a:solidFill>
                  <a:schemeClr val="tx1"/>
                </a:solidFill>
              </a:defRPr>
            </a:lvl1pPr>
          </a:lstStyle>
          <a:p>
            <a:pPr lvl="0"/>
            <a:r>
              <a:rPr lang="en-GB" dirty="0"/>
              <a:t>Insert title</a:t>
            </a:r>
          </a:p>
        </p:txBody>
      </p:sp>
      <p:sp>
        <p:nvSpPr>
          <p:cNvPr id="39" name="Text Placeholder 2">
            <a:extLst>
              <a:ext uri="{FF2B5EF4-FFF2-40B4-BE49-F238E27FC236}">
                <a16:creationId xmlns:a16="http://schemas.microsoft.com/office/drawing/2014/main" id="{5EEA00FC-B1C9-A24F-8F48-3E5B1C6FA9CF}"/>
              </a:ext>
            </a:extLst>
          </p:cNvPr>
          <p:cNvSpPr>
            <a:spLocks noGrp="1"/>
          </p:cNvSpPr>
          <p:nvPr>
            <p:ph type="body" sz="quarter" idx="21" hasCustomPrompt="1"/>
          </p:nvPr>
        </p:nvSpPr>
        <p:spPr>
          <a:xfrm>
            <a:off x="9170770" y="1415341"/>
            <a:ext cx="2626153" cy="537765"/>
          </a:xfrm>
        </p:spPr>
        <p:txBody>
          <a:bodyPr anchor="ctr"/>
          <a:lstStyle>
            <a:lvl1pPr algn="ctr">
              <a:buNone/>
              <a:defRPr sz="2200" b="1">
                <a:solidFill>
                  <a:schemeClr val="tx1"/>
                </a:solidFill>
              </a:defRPr>
            </a:lvl1pPr>
          </a:lstStyle>
          <a:p>
            <a:pPr lvl="0"/>
            <a:r>
              <a:rPr lang="en-GB" dirty="0"/>
              <a:t>Insert title</a:t>
            </a:r>
          </a:p>
        </p:txBody>
      </p:sp>
      <p:sp>
        <p:nvSpPr>
          <p:cNvPr id="40" name="Text Placeholder 2">
            <a:extLst>
              <a:ext uri="{FF2B5EF4-FFF2-40B4-BE49-F238E27FC236}">
                <a16:creationId xmlns:a16="http://schemas.microsoft.com/office/drawing/2014/main" id="{A25AA656-2FAB-0D4A-A936-B8E24E9F90A3}"/>
              </a:ext>
            </a:extLst>
          </p:cNvPr>
          <p:cNvSpPr>
            <a:spLocks noGrp="1"/>
          </p:cNvSpPr>
          <p:nvPr>
            <p:ph type="body" sz="quarter" idx="22" hasCustomPrompt="1"/>
          </p:nvPr>
        </p:nvSpPr>
        <p:spPr>
          <a:xfrm>
            <a:off x="407776" y="3929941"/>
            <a:ext cx="2626153" cy="537765"/>
          </a:xfrm>
        </p:spPr>
        <p:txBody>
          <a:bodyPr anchor="ctr"/>
          <a:lstStyle>
            <a:lvl1pPr algn="ctr">
              <a:buNone/>
              <a:defRPr sz="2200" b="1">
                <a:solidFill>
                  <a:schemeClr val="tx1"/>
                </a:solidFill>
              </a:defRPr>
            </a:lvl1pPr>
          </a:lstStyle>
          <a:p>
            <a:pPr lvl="0"/>
            <a:r>
              <a:rPr lang="en-GB" dirty="0"/>
              <a:t>Insert title</a:t>
            </a:r>
          </a:p>
        </p:txBody>
      </p:sp>
      <p:sp>
        <p:nvSpPr>
          <p:cNvPr id="41" name="Text Placeholder 2">
            <a:extLst>
              <a:ext uri="{FF2B5EF4-FFF2-40B4-BE49-F238E27FC236}">
                <a16:creationId xmlns:a16="http://schemas.microsoft.com/office/drawing/2014/main" id="{8EB77E2A-7F1A-664D-B78E-81D3CB1EB292}"/>
              </a:ext>
            </a:extLst>
          </p:cNvPr>
          <p:cNvSpPr>
            <a:spLocks noGrp="1"/>
          </p:cNvSpPr>
          <p:nvPr>
            <p:ph type="body" sz="quarter" idx="23" hasCustomPrompt="1"/>
          </p:nvPr>
        </p:nvSpPr>
        <p:spPr>
          <a:xfrm>
            <a:off x="3345439" y="3942696"/>
            <a:ext cx="2626153" cy="537765"/>
          </a:xfrm>
        </p:spPr>
        <p:txBody>
          <a:bodyPr anchor="ctr"/>
          <a:lstStyle>
            <a:lvl1pPr algn="ctr">
              <a:buNone/>
              <a:defRPr sz="2200" b="1">
                <a:solidFill>
                  <a:schemeClr val="tx1"/>
                </a:solidFill>
              </a:defRPr>
            </a:lvl1pPr>
          </a:lstStyle>
          <a:p>
            <a:pPr lvl="0"/>
            <a:r>
              <a:rPr lang="en-GB" dirty="0"/>
              <a:t>Insert title</a:t>
            </a:r>
          </a:p>
        </p:txBody>
      </p:sp>
      <p:sp>
        <p:nvSpPr>
          <p:cNvPr id="42" name="Text Placeholder 2">
            <a:extLst>
              <a:ext uri="{FF2B5EF4-FFF2-40B4-BE49-F238E27FC236}">
                <a16:creationId xmlns:a16="http://schemas.microsoft.com/office/drawing/2014/main" id="{8B9D8CB7-44C7-214F-8416-0102C43289A4}"/>
              </a:ext>
            </a:extLst>
          </p:cNvPr>
          <p:cNvSpPr>
            <a:spLocks noGrp="1"/>
          </p:cNvSpPr>
          <p:nvPr>
            <p:ph type="body" sz="quarter" idx="24" hasCustomPrompt="1"/>
          </p:nvPr>
        </p:nvSpPr>
        <p:spPr>
          <a:xfrm>
            <a:off x="6264454" y="3942696"/>
            <a:ext cx="2626153" cy="537765"/>
          </a:xfrm>
        </p:spPr>
        <p:txBody>
          <a:bodyPr anchor="ctr"/>
          <a:lstStyle>
            <a:lvl1pPr algn="ctr">
              <a:buNone/>
              <a:defRPr sz="2200" b="1">
                <a:solidFill>
                  <a:schemeClr val="tx1"/>
                </a:solidFill>
              </a:defRPr>
            </a:lvl1pPr>
          </a:lstStyle>
          <a:p>
            <a:pPr lvl="0"/>
            <a:r>
              <a:rPr lang="en-GB" dirty="0"/>
              <a:t>Insert title</a:t>
            </a:r>
          </a:p>
        </p:txBody>
      </p:sp>
      <p:sp>
        <p:nvSpPr>
          <p:cNvPr id="43" name="Text Placeholder 2">
            <a:extLst>
              <a:ext uri="{FF2B5EF4-FFF2-40B4-BE49-F238E27FC236}">
                <a16:creationId xmlns:a16="http://schemas.microsoft.com/office/drawing/2014/main" id="{E510081F-B8F0-A944-B5A6-A7005AE377A9}"/>
              </a:ext>
            </a:extLst>
          </p:cNvPr>
          <p:cNvSpPr>
            <a:spLocks noGrp="1"/>
          </p:cNvSpPr>
          <p:nvPr>
            <p:ph type="body" sz="quarter" idx="25" hasCustomPrompt="1"/>
          </p:nvPr>
        </p:nvSpPr>
        <p:spPr>
          <a:xfrm>
            <a:off x="9183470" y="3929941"/>
            <a:ext cx="2626153" cy="537765"/>
          </a:xfrm>
        </p:spPr>
        <p:txBody>
          <a:bodyPr anchor="ctr"/>
          <a:lstStyle>
            <a:lvl1pPr algn="ctr">
              <a:buNone/>
              <a:defRPr sz="2200" b="1">
                <a:solidFill>
                  <a:schemeClr val="tx1"/>
                </a:solidFill>
              </a:defRPr>
            </a:lvl1pPr>
          </a:lstStyle>
          <a:p>
            <a:pPr lvl="0"/>
            <a:r>
              <a:rPr lang="en-GB" dirty="0"/>
              <a:t>Insert title</a:t>
            </a:r>
          </a:p>
        </p:txBody>
      </p:sp>
    </p:spTree>
    <p:extLst>
      <p:ext uri="{BB962C8B-B14F-4D97-AF65-F5344CB8AC3E}">
        <p14:creationId xmlns:p14="http://schemas.microsoft.com/office/powerpoint/2010/main" val="2636412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2" name="Rectangle 11">
            <a:extLst>
              <a:ext uri="{FF2B5EF4-FFF2-40B4-BE49-F238E27FC236}">
                <a16:creationId xmlns:a16="http://schemas.microsoft.com/office/drawing/2014/main" id="{E2DDC528-E0AB-484C-A627-36835D90A99A}"/>
              </a:ext>
            </a:extLst>
          </p:cNvPr>
          <p:cNvSpPr/>
          <p:nvPr userDrawn="1"/>
        </p:nvSpPr>
        <p:spPr>
          <a:xfrm>
            <a:off x="9144000" y="4555400"/>
            <a:ext cx="2700000" cy="1603080"/>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3295816" y="4555398"/>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9" name="Rectangle 18">
            <a:extLst>
              <a:ext uri="{FF2B5EF4-FFF2-40B4-BE49-F238E27FC236}">
                <a16:creationId xmlns:a16="http://schemas.microsoft.com/office/drawing/2014/main" id="{FC07A11E-E677-BB4B-BDC2-B11149D9CCC8}"/>
              </a:ext>
            </a:extLst>
          </p:cNvPr>
          <p:cNvSpPr/>
          <p:nvPr userDrawn="1"/>
        </p:nvSpPr>
        <p:spPr>
          <a:xfrm>
            <a:off x="9144000" y="3835400"/>
            <a:ext cx="2700000" cy="720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49E57FC3-6D9D-4946-8073-5164368F25BC}"/>
              </a:ext>
            </a:extLst>
          </p:cNvPr>
          <p:cNvSpPr/>
          <p:nvPr userDrawn="1"/>
        </p:nvSpPr>
        <p:spPr>
          <a:xfrm>
            <a:off x="6218008" y="4574480"/>
            <a:ext cx="2700000" cy="1603080"/>
          </a:xfrm>
          <a:prstGeom prst="rect">
            <a:avLst/>
          </a:prstGeom>
          <a:solidFill>
            <a:srgbClr val="D2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6218008" y="3854480"/>
            <a:ext cx="2700000" cy="720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4356780C-8467-894F-9BD2-21F5F360A7D5}"/>
              </a:ext>
            </a:extLst>
          </p:cNvPr>
          <p:cNvSpPr/>
          <p:nvPr userDrawn="1"/>
        </p:nvSpPr>
        <p:spPr>
          <a:xfrm>
            <a:off x="3295816" y="2045081"/>
            <a:ext cx="2700000" cy="160308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1F0CE83D-DD8E-AE48-BBC4-5D19C2FD0062}"/>
              </a:ext>
            </a:extLst>
          </p:cNvPr>
          <p:cNvSpPr/>
          <p:nvPr userDrawn="1"/>
        </p:nvSpPr>
        <p:spPr>
          <a:xfrm>
            <a:off x="3295816" y="1325081"/>
            <a:ext cx="2700000" cy="720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3295816" y="3854480"/>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CD2081BE-A1F6-704F-B48B-BB07F6216FE3}"/>
              </a:ext>
            </a:extLst>
          </p:cNvPr>
          <p:cNvSpPr/>
          <p:nvPr userDrawn="1"/>
        </p:nvSpPr>
        <p:spPr>
          <a:xfrm>
            <a:off x="9133847" y="204508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7EAF5FAA-1DC5-1340-A437-761DE12AC6FF}"/>
              </a:ext>
            </a:extLst>
          </p:cNvPr>
          <p:cNvSpPr/>
          <p:nvPr userDrawn="1"/>
        </p:nvSpPr>
        <p:spPr>
          <a:xfrm>
            <a:off x="9133847" y="132508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6214831" y="2045081"/>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6214831" y="1325081"/>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358153" y="2045081"/>
            <a:ext cx="2700000" cy="160308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358153" y="1325081"/>
            <a:ext cx="2700000" cy="720000"/>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3" y="4574480"/>
            <a:ext cx="2700000" cy="1603080"/>
          </a:xfrm>
          <a:prstGeom prst="rect">
            <a:avLst/>
          </a:prstGeom>
          <a:solidFill>
            <a:srgbClr val="C2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3" y="3854480"/>
            <a:ext cx="2700000" cy="720000"/>
          </a:xfrm>
          <a:prstGeom prst="rect">
            <a:avLst/>
          </a:prstGeom>
          <a:solidFill>
            <a:srgbClr val="9DD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Text Placeholder 2">
            <a:extLst>
              <a:ext uri="{FF2B5EF4-FFF2-40B4-BE49-F238E27FC236}">
                <a16:creationId xmlns:a16="http://schemas.microsoft.com/office/drawing/2014/main" id="{264A2F12-DDDB-384B-9C77-2E0F398EDF94}"/>
              </a:ext>
            </a:extLst>
          </p:cNvPr>
          <p:cNvSpPr>
            <a:spLocks noGrp="1"/>
          </p:cNvSpPr>
          <p:nvPr>
            <p:ph type="body" sz="quarter" idx="18" hasCustomPrompt="1"/>
          </p:nvPr>
        </p:nvSpPr>
        <p:spPr>
          <a:xfrm>
            <a:off x="395076" y="1415341"/>
            <a:ext cx="2626153" cy="537765"/>
          </a:xfrm>
        </p:spPr>
        <p:txBody>
          <a:bodyPr anchor="ctr"/>
          <a:lstStyle>
            <a:lvl1pPr algn="ctr">
              <a:buNone/>
              <a:defRPr sz="2200" b="1">
                <a:solidFill>
                  <a:schemeClr val="tx1"/>
                </a:solidFill>
              </a:defRPr>
            </a:lvl1pPr>
          </a:lstStyle>
          <a:p>
            <a:pPr lvl="0"/>
            <a:r>
              <a:rPr lang="en-GB" dirty="0"/>
              <a:t>Insert title</a:t>
            </a:r>
          </a:p>
        </p:txBody>
      </p:sp>
      <p:sp>
        <p:nvSpPr>
          <p:cNvPr id="34" name="Text Placeholder 2">
            <a:extLst>
              <a:ext uri="{FF2B5EF4-FFF2-40B4-BE49-F238E27FC236}">
                <a16:creationId xmlns:a16="http://schemas.microsoft.com/office/drawing/2014/main" id="{6E1B213D-9BFF-3F4B-A35C-1C5A45CF65D1}"/>
              </a:ext>
            </a:extLst>
          </p:cNvPr>
          <p:cNvSpPr>
            <a:spLocks noGrp="1"/>
          </p:cNvSpPr>
          <p:nvPr>
            <p:ph type="body" sz="quarter" idx="19" hasCustomPrompt="1"/>
          </p:nvPr>
        </p:nvSpPr>
        <p:spPr>
          <a:xfrm>
            <a:off x="3332739" y="1428096"/>
            <a:ext cx="2626153" cy="537765"/>
          </a:xfrm>
        </p:spPr>
        <p:txBody>
          <a:bodyPr anchor="ctr"/>
          <a:lstStyle>
            <a:lvl1pPr algn="ctr">
              <a:buNone/>
              <a:defRPr sz="2200" b="1">
                <a:solidFill>
                  <a:schemeClr val="tx1"/>
                </a:solidFill>
              </a:defRPr>
            </a:lvl1pPr>
          </a:lstStyle>
          <a:p>
            <a:pPr lvl="0"/>
            <a:r>
              <a:rPr lang="en-GB" dirty="0"/>
              <a:t>Insert title</a:t>
            </a:r>
          </a:p>
        </p:txBody>
      </p:sp>
      <p:sp>
        <p:nvSpPr>
          <p:cNvPr id="35" name="Text Placeholder 2">
            <a:extLst>
              <a:ext uri="{FF2B5EF4-FFF2-40B4-BE49-F238E27FC236}">
                <a16:creationId xmlns:a16="http://schemas.microsoft.com/office/drawing/2014/main" id="{E7BFF57D-F56F-1D4B-BD54-B00F32863C66}"/>
              </a:ext>
            </a:extLst>
          </p:cNvPr>
          <p:cNvSpPr>
            <a:spLocks noGrp="1"/>
          </p:cNvSpPr>
          <p:nvPr>
            <p:ph type="body" sz="quarter" idx="20" hasCustomPrompt="1"/>
          </p:nvPr>
        </p:nvSpPr>
        <p:spPr>
          <a:xfrm>
            <a:off x="6251754" y="1428096"/>
            <a:ext cx="2626153" cy="537765"/>
          </a:xfrm>
        </p:spPr>
        <p:txBody>
          <a:bodyPr anchor="ctr"/>
          <a:lstStyle>
            <a:lvl1pPr algn="ctr">
              <a:buNone/>
              <a:defRPr sz="2200" b="1">
                <a:solidFill>
                  <a:schemeClr val="tx1"/>
                </a:solidFill>
              </a:defRPr>
            </a:lvl1pPr>
          </a:lstStyle>
          <a:p>
            <a:pPr lvl="0"/>
            <a:r>
              <a:rPr lang="en-GB" dirty="0"/>
              <a:t>Insert title</a:t>
            </a:r>
          </a:p>
        </p:txBody>
      </p:sp>
      <p:sp>
        <p:nvSpPr>
          <p:cNvPr id="36" name="Text Placeholder 2">
            <a:extLst>
              <a:ext uri="{FF2B5EF4-FFF2-40B4-BE49-F238E27FC236}">
                <a16:creationId xmlns:a16="http://schemas.microsoft.com/office/drawing/2014/main" id="{1E47DC0F-4FEF-5B40-82B9-2234591E3764}"/>
              </a:ext>
            </a:extLst>
          </p:cNvPr>
          <p:cNvSpPr>
            <a:spLocks noGrp="1"/>
          </p:cNvSpPr>
          <p:nvPr>
            <p:ph type="body" sz="quarter" idx="21" hasCustomPrompt="1"/>
          </p:nvPr>
        </p:nvSpPr>
        <p:spPr>
          <a:xfrm>
            <a:off x="9170770" y="1415341"/>
            <a:ext cx="2626153" cy="537765"/>
          </a:xfrm>
        </p:spPr>
        <p:txBody>
          <a:bodyPr anchor="ctr"/>
          <a:lstStyle>
            <a:lvl1pPr algn="ctr">
              <a:buNone/>
              <a:defRPr sz="2200" b="1">
                <a:solidFill>
                  <a:schemeClr val="tx1"/>
                </a:solidFill>
              </a:defRPr>
            </a:lvl1pPr>
          </a:lstStyle>
          <a:p>
            <a:pPr lvl="0"/>
            <a:r>
              <a:rPr lang="en-GB" dirty="0"/>
              <a:t>Insert title</a:t>
            </a:r>
          </a:p>
        </p:txBody>
      </p:sp>
      <p:sp>
        <p:nvSpPr>
          <p:cNvPr id="37" name="Text Placeholder 2">
            <a:extLst>
              <a:ext uri="{FF2B5EF4-FFF2-40B4-BE49-F238E27FC236}">
                <a16:creationId xmlns:a16="http://schemas.microsoft.com/office/drawing/2014/main" id="{1A98B410-C69E-3F46-BD5C-78219838E226}"/>
              </a:ext>
            </a:extLst>
          </p:cNvPr>
          <p:cNvSpPr>
            <a:spLocks noGrp="1"/>
          </p:cNvSpPr>
          <p:nvPr>
            <p:ph type="body" sz="quarter" idx="22" hasCustomPrompt="1"/>
          </p:nvPr>
        </p:nvSpPr>
        <p:spPr>
          <a:xfrm>
            <a:off x="407776" y="3929941"/>
            <a:ext cx="2626153" cy="537765"/>
          </a:xfrm>
        </p:spPr>
        <p:txBody>
          <a:bodyPr anchor="ctr"/>
          <a:lstStyle>
            <a:lvl1pPr algn="ctr">
              <a:buNone/>
              <a:defRPr sz="2200" b="1">
                <a:solidFill>
                  <a:schemeClr val="tx1"/>
                </a:solidFill>
              </a:defRPr>
            </a:lvl1pPr>
          </a:lstStyle>
          <a:p>
            <a:pPr lvl="0"/>
            <a:r>
              <a:rPr lang="en-GB" dirty="0"/>
              <a:t>Insert title</a:t>
            </a:r>
          </a:p>
        </p:txBody>
      </p:sp>
      <p:sp>
        <p:nvSpPr>
          <p:cNvPr id="38" name="Text Placeholder 2">
            <a:extLst>
              <a:ext uri="{FF2B5EF4-FFF2-40B4-BE49-F238E27FC236}">
                <a16:creationId xmlns:a16="http://schemas.microsoft.com/office/drawing/2014/main" id="{37118A98-662D-F848-B62B-2198A0209D36}"/>
              </a:ext>
            </a:extLst>
          </p:cNvPr>
          <p:cNvSpPr>
            <a:spLocks noGrp="1"/>
          </p:cNvSpPr>
          <p:nvPr>
            <p:ph type="body" sz="quarter" idx="23" hasCustomPrompt="1"/>
          </p:nvPr>
        </p:nvSpPr>
        <p:spPr>
          <a:xfrm>
            <a:off x="3345439" y="3942696"/>
            <a:ext cx="2626153" cy="537765"/>
          </a:xfrm>
        </p:spPr>
        <p:txBody>
          <a:bodyPr anchor="ctr"/>
          <a:lstStyle>
            <a:lvl1pPr algn="ctr">
              <a:buNone/>
              <a:defRPr sz="2200" b="1">
                <a:solidFill>
                  <a:schemeClr val="tx1"/>
                </a:solidFill>
              </a:defRPr>
            </a:lvl1pPr>
          </a:lstStyle>
          <a:p>
            <a:pPr lvl="0"/>
            <a:r>
              <a:rPr lang="en-GB" dirty="0"/>
              <a:t>Insert title</a:t>
            </a:r>
          </a:p>
        </p:txBody>
      </p:sp>
      <p:sp>
        <p:nvSpPr>
          <p:cNvPr id="39" name="Text Placeholder 2">
            <a:extLst>
              <a:ext uri="{FF2B5EF4-FFF2-40B4-BE49-F238E27FC236}">
                <a16:creationId xmlns:a16="http://schemas.microsoft.com/office/drawing/2014/main" id="{2C57190C-06A8-9E45-A1B6-8A7A95CD347E}"/>
              </a:ext>
            </a:extLst>
          </p:cNvPr>
          <p:cNvSpPr>
            <a:spLocks noGrp="1"/>
          </p:cNvSpPr>
          <p:nvPr>
            <p:ph type="body" sz="quarter" idx="24" hasCustomPrompt="1"/>
          </p:nvPr>
        </p:nvSpPr>
        <p:spPr>
          <a:xfrm>
            <a:off x="6264454" y="3942696"/>
            <a:ext cx="2626153" cy="537765"/>
          </a:xfrm>
        </p:spPr>
        <p:txBody>
          <a:bodyPr anchor="ctr"/>
          <a:lstStyle>
            <a:lvl1pPr algn="ctr">
              <a:buNone/>
              <a:defRPr sz="2200" b="1">
                <a:solidFill>
                  <a:schemeClr val="tx1"/>
                </a:solidFill>
              </a:defRPr>
            </a:lvl1pPr>
          </a:lstStyle>
          <a:p>
            <a:pPr lvl="0"/>
            <a:r>
              <a:rPr lang="en-GB" dirty="0"/>
              <a:t>Insert title</a:t>
            </a:r>
          </a:p>
        </p:txBody>
      </p:sp>
      <p:sp>
        <p:nvSpPr>
          <p:cNvPr id="40" name="Text Placeholder 2">
            <a:extLst>
              <a:ext uri="{FF2B5EF4-FFF2-40B4-BE49-F238E27FC236}">
                <a16:creationId xmlns:a16="http://schemas.microsoft.com/office/drawing/2014/main" id="{93F1C3F7-A3A3-A841-8B01-AEAA67C12105}"/>
              </a:ext>
            </a:extLst>
          </p:cNvPr>
          <p:cNvSpPr>
            <a:spLocks noGrp="1"/>
          </p:cNvSpPr>
          <p:nvPr>
            <p:ph type="body" sz="quarter" idx="25" hasCustomPrompt="1"/>
          </p:nvPr>
        </p:nvSpPr>
        <p:spPr>
          <a:xfrm>
            <a:off x="9183470" y="3929941"/>
            <a:ext cx="2626153" cy="537765"/>
          </a:xfrm>
        </p:spPr>
        <p:txBody>
          <a:bodyPr anchor="ctr"/>
          <a:lstStyle>
            <a:lvl1pPr algn="ctr">
              <a:buNone/>
              <a:defRPr sz="2200" b="1">
                <a:solidFill>
                  <a:schemeClr val="tx1"/>
                </a:solidFill>
              </a:defRPr>
            </a:lvl1pPr>
          </a:lstStyle>
          <a:p>
            <a:pPr lvl="0"/>
            <a:r>
              <a:rPr lang="en-GB" dirty="0"/>
              <a:t>Insert title</a:t>
            </a:r>
          </a:p>
        </p:txBody>
      </p:sp>
    </p:spTree>
    <p:extLst>
      <p:ext uri="{BB962C8B-B14F-4D97-AF65-F5344CB8AC3E}">
        <p14:creationId xmlns:p14="http://schemas.microsoft.com/office/powerpoint/2010/main" val="3080513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7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4056639" y="4555398"/>
            <a:ext cx="3096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20" name="Rectangle 19">
            <a:extLst>
              <a:ext uri="{FF2B5EF4-FFF2-40B4-BE49-F238E27FC236}">
                <a16:creationId xmlns:a16="http://schemas.microsoft.com/office/drawing/2014/main" id="{49E57FC3-6D9D-4946-8073-5164368F25BC}"/>
              </a:ext>
            </a:extLst>
          </p:cNvPr>
          <p:cNvSpPr/>
          <p:nvPr userDrawn="1"/>
        </p:nvSpPr>
        <p:spPr>
          <a:xfrm>
            <a:off x="7672200" y="4574480"/>
            <a:ext cx="3096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7672200" y="3854480"/>
            <a:ext cx="3096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4356780C-8467-894F-9BD2-21F5F360A7D5}"/>
              </a:ext>
            </a:extLst>
          </p:cNvPr>
          <p:cNvSpPr/>
          <p:nvPr userDrawn="1"/>
        </p:nvSpPr>
        <p:spPr>
          <a:xfrm>
            <a:off x="4019715" y="2069021"/>
            <a:ext cx="3096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1F0CE83D-DD8E-AE48-BBC4-5D19C2FD0062}"/>
              </a:ext>
            </a:extLst>
          </p:cNvPr>
          <p:cNvSpPr/>
          <p:nvPr userDrawn="1"/>
        </p:nvSpPr>
        <p:spPr>
          <a:xfrm>
            <a:off x="4019715" y="1349021"/>
            <a:ext cx="3096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4056639" y="3854480"/>
            <a:ext cx="3096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7672200" y="2045081"/>
            <a:ext cx="3096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7672200" y="1325081"/>
            <a:ext cx="3096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358152" y="2045081"/>
            <a:ext cx="3096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358152" y="1325081"/>
            <a:ext cx="3096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2" y="4574480"/>
            <a:ext cx="3096000" cy="160308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2" y="3854480"/>
            <a:ext cx="3096000" cy="720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 Placeholder 2">
            <a:extLst>
              <a:ext uri="{FF2B5EF4-FFF2-40B4-BE49-F238E27FC236}">
                <a16:creationId xmlns:a16="http://schemas.microsoft.com/office/drawing/2014/main" id="{0197597A-2690-0847-AA13-9581781E1FC3}"/>
              </a:ext>
            </a:extLst>
          </p:cNvPr>
          <p:cNvSpPr>
            <a:spLocks noGrp="1"/>
          </p:cNvSpPr>
          <p:nvPr>
            <p:ph type="body" sz="quarter" idx="18" hasCustomPrompt="1"/>
          </p:nvPr>
        </p:nvSpPr>
        <p:spPr>
          <a:xfrm>
            <a:off x="395076" y="1415341"/>
            <a:ext cx="3059076" cy="537765"/>
          </a:xfrm>
        </p:spPr>
        <p:txBody>
          <a:bodyPr anchor="ctr"/>
          <a:lstStyle>
            <a:lvl1pPr algn="ctr">
              <a:buNone/>
              <a:defRPr sz="2200" b="1">
                <a:solidFill>
                  <a:schemeClr val="tx1"/>
                </a:solidFill>
              </a:defRPr>
            </a:lvl1pPr>
          </a:lstStyle>
          <a:p>
            <a:pPr lvl="0"/>
            <a:r>
              <a:rPr lang="en-GB" dirty="0"/>
              <a:t>Insert title</a:t>
            </a:r>
          </a:p>
        </p:txBody>
      </p:sp>
      <p:sp>
        <p:nvSpPr>
          <p:cNvPr id="37" name="Text Placeholder 2">
            <a:extLst>
              <a:ext uri="{FF2B5EF4-FFF2-40B4-BE49-F238E27FC236}">
                <a16:creationId xmlns:a16="http://schemas.microsoft.com/office/drawing/2014/main" id="{EFFBA4F4-3D70-FA40-A76C-C50FE0ADEB01}"/>
              </a:ext>
            </a:extLst>
          </p:cNvPr>
          <p:cNvSpPr>
            <a:spLocks noGrp="1"/>
          </p:cNvSpPr>
          <p:nvPr>
            <p:ph type="body" sz="quarter" idx="19" hasCustomPrompt="1"/>
          </p:nvPr>
        </p:nvSpPr>
        <p:spPr>
          <a:xfrm>
            <a:off x="4056639" y="1452036"/>
            <a:ext cx="3059076" cy="537765"/>
          </a:xfrm>
        </p:spPr>
        <p:txBody>
          <a:bodyPr anchor="ctr"/>
          <a:lstStyle>
            <a:lvl1pPr algn="ctr">
              <a:buNone/>
              <a:defRPr sz="2200" b="1">
                <a:solidFill>
                  <a:schemeClr val="tx1"/>
                </a:solidFill>
              </a:defRPr>
            </a:lvl1pPr>
          </a:lstStyle>
          <a:p>
            <a:pPr lvl="0"/>
            <a:r>
              <a:rPr lang="en-GB" dirty="0"/>
              <a:t>Insert title</a:t>
            </a:r>
          </a:p>
        </p:txBody>
      </p:sp>
      <p:sp>
        <p:nvSpPr>
          <p:cNvPr id="38" name="Text Placeholder 2">
            <a:extLst>
              <a:ext uri="{FF2B5EF4-FFF2-40B4-BE49-F238E27FC236}">
                <a16:creationId xmlns:a16="http://schemas.microsoft.com/office/drawing/2014/main" id="{1D658630-BA32-3A42-877A-E81A5E367892}"/>
              </a:ext>
            </a:extLst>
          </p:cNvPr>
          <p:cNvSpPr>
            <a:spLocks noGrp="1"/>
          </p:cNvSpPr>
          <p:nvPr>
            <p:ph type="body" sz="quarter" idx="20" hasCustomPrompt="1"/>
          </p:nvPr>
        </p:nvSpPr>
        <p:spPr>
          <a:xfrm>
            <a:off x="7709122" y="1428096"/>
            <a:ext cx="2968447" cy="537765"/>
          </a:xfrm>
        </p:spPr>
        <p:txBody>
          <a:bodyPr anchor="ctr"/>
          <a:lstStyle>
            <a:lvl1pPr algn="ctr">
              <a:buNone/>
              <a:defRPr sz="2200" b="1">
                <a:solidFill>
                  <a:schemeClr val="tx1"/>
                </a:solidFill>
              </a:defRPr>
            </a:lvl1pPr>
          </a:lstStyle>
          <a:p>
            <a:pPr lvl="0"/>
            <a:r>
              <a:rPr lang="en-GB" dirty="0"/>
              <a:t>Insert title</a:t>
            </a:r>
          </a:p>
        </p:txBody>
      </p:sp>
      <p:sp>
        <p:nvSpPr>
          <p:cNvPr id="40" name="Text Placeholder 2">
            <a:extLst>
              <a:ext uri="{FF2B5EF4-FFF2-40B4-BE49-F238E27FC236}">
                <a16:creationId xmlns:a16="http://schemas.microsoft.com/office/drawing/2014/main" id="{A25AA656-2FAB-0D4A-A936-B8E24E9F90A3}"/>
              </a:ext>
            </a:extLst>
          </p:cNvPr>
          <p:cNvSpPr>
            <a:spLocks noGrp="1"/>
          </p:cNvSpPr>
          <p:nvPr>
            <p:ph type="body" sz="quarter" idx="22" hasCustomPrompt="1"/>
          </p:nvPr>
        </p:nvSpPr>
        <p:spPr>
          <a:xfrm>
            <a:off x="407776" y="3929941"/>
            <a:ext cx="3046376" cy="537765"/>
          </a:xfrm>
        </p:spPr>
        <p:txBody>
          <a:bodyPr anchor="ctr"/>
          <a:lstStyle>
            <a:lvl1pPr algn="ctr">
              <a:buNone/>
              <a:defRPr sz="2200" b="1">
                <a:solidFill>
                  <a:schemeClr val="tx1"/>
                </a:solidFill>
              </a:defRPr>
            </a:lvl1pPr>
          </a:lstStyle>
          <a:p>
            <a:pPr lvl="0"/>
            <a:r>
              <a:rPr lang="en-GB" dirty="0"/>
              <a:t>Insert title</a:t>
            </a:r>
          </a:p>
        </p:txBody>
      </p:sp>
      <p:sp>
        <p:nvSpPr>
          <p:cNvPr id="41" name="Text Placeholder 2">
            <a:extLst>
              <a:ext uri="{FF2B5EF4-FFF2-40B4-BE49-F238E27FC236}">
                <a16:creationId xmlns:a16="http://schemas.microsoft.com/office/drawing/2014/main" id="{8EB77E2A-7F1A-664D-B78E-81D3CB1EB292}"/>
              </a:ext>
            </a:extLst>
          </p:cNvPr>
          <p:cNvSpPr>
            <a:spLocks noGrp="1"/>
          </p:cNvSpPr>
          <p:nvPr>
            <p:ph type="body" sz="quarter" idx="23" hasCustomPrompt="1"/>
          </p:nvPr>
        </p:nvSpPr>
        <p:spPr>
          <a:xfrm>
            <a:off x="4081451" y="3942696"/>
            <a:ext cx="3046376" cy="537765"/>
          </a:xfrm>
        </p:spPr>
        <p:txBody>
          <a:bodyPr anchor="ctr"/>
          <a:lstStyle>
            <a:lvl1pPr algn="ctr">
              <a:buNone/>
              <a:defRPr sz="2200" b="1">
                <a:solidFill>
                  <a:schemeClr val="tx1"/>
                </a:solidFill>
              </a:defRPr>
            </a:lvl1pPr>
          </a:lstStyle>
          <a:p>
            <a:pPr lvl="0"/>
            <a:r>
              <a:rPr lang="en-GB" dirty="0"/>
              <a:t>Insert title</a:t>
            </a:r>
          </a:p>
        </p:txBody>
      </p:sp>
      <p:sp>
        <p:nvSpPr>
          <p:cNvPr id="42" name="Text Placeholder 2">
            <a:extLst>
              <a:ext uri="{FF2B5EF4-FFF2-40B4-BE49-F238E27FC236}">
                <a16:creationId xmlns:a16="http://schemas.microsoft.com/office/drawing/2014/main" id="{8B9D8CB7-44C7-214F-8416-0102C43289A4}"/>
              </a:ext>
            </a:extLst>
          </p:cNvPr>
          <p:cNvSpPr>
            <a:spLocks noGrp="1"/>
          </p:cNvSpPr>
          <p:nvPr>
            <p:ph type="body" sz="quarter" idx="24" hasCustomPrompt="1"/>
          </p:nvPr>
        </p:nvSpPr>
        <p:spPr>
          <a:xfrm>
            <a:off x="7718645" y="3942696"/>
            <a:ext cx="2955747" cy="537765"/>
          </a:xfrm>
        </p:spPr>
        <p:txBody>
          <a:bodyPr anchor="ctr"/>
          <a:lstStyle>
            <a:lvl1pPr algn="ctr">
              <a:buNone/>
              <a:defRPr sz="2200" b="1">
                <a:solidFill>
                  <a:schemeClr val="tx1"/>
                </a:solidFill>
              </a:defRPr>
            </a:lvl1pPr>
          </a:lstStyle>
          <a:p>
            <a:pPr lvl="0"/>
            <a:r>
              <a:rPr lang="en-GB" dirty="0"/>
              <a:t>Insert title</a:t>
            </a:r>
          </a:p>
        </p:txBody>
      </p:sp>
    </p:spTree>
    <p:extLst>
      <p:ext uri="{BB962C8B-B14F-4D97-AF65-F5344CB8AC3E}">
        <p14:creationId xmlns:p14="http://schemas.microsoft.com/office/powerpoint/2010/main" val="2701026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8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60000"/>
            <a:ext cx="11404154" cy="468000"/>
          </a:xfrm>
          <a:prstGeom prst="rect">
            <a:avLst/>
          </a:prstGeom>
        </p:spPr>
        <p:txBody>
          <a:bodyPr lIns="0" tIns="0" rIns="0" bIns="0">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sp>
        <p:nvSpPr>
          <p:cNvPr id="12" name="Rectangle 11">
            <a:extLst>
              <a:ext uri="{FF2B5EF4-FFF2-40B4-BE49-F238E27FC236}">
                <a16:creationId xmlns:a16="http://schemas.microsoft.com/office/drawing/2014/main" id="{E2DDC528-E0AB-484C-A627-36835D90A99A}"/>
              </a:ext>
            </a:extLst>
          </p:cNvPr>
          <p:cNvSpPr/>
          <p:nvPr userDrawn="1"/>
        </p:nvSpPr>
        <p:spPr>
          <a:xfrm>
            <a:off x="4746000" y="2069021"/>
            <a:ext cx="2700000" cy="1603080"/>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73B2D60-ED44-3544-89FE-43763D74DD7A}"/>
              </a:ext>
            </a:extLst>
          </p:cNvPr>
          <p:cNvSpPr/>
          <p:nvPr userDrawn="1"/>
        </p:nvSpPr>
        <p:spPr>
          <a:xfrm>
            <a:off x="3295816" y="4555398"/>
            <a:ext cx="2700000" cy="1603081"/>
          </a:xfrm>
          <a:prstGeom prst="rect">
            <a:avLst/>
          </a:prstGeom>
          <a:solidFill>
            <a:srgbClr val="F7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6" name="Straight Connector 15">
            <a:extLst>
              <a:ext uri="{FF2B5EF4-FFF2-40B4-BE49-F238E27FC236}">
                <a16:creationId xmlns:a16="http://schemas.microsoft.com/office/drawing/2014/main" id="{1C303F96-8B5D-7244-A4D5-D530F883B54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17821C-2760-A941-AC88-40FAC402CFF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with medium confidence">
            <a:extLst>
              <a:ext uri="{FF2B5EF4-FFF2-40B4-BE49-F238E27FC236}">
                <a16:creationId xmlns:a16="http://schemas.microsoft.com/office/drawing/2014/main" id="{9D76A0C8-5F7B-5840-8CCE-20CA02DAC9B3}"/>
              </a:ext>
            </a:extLst>
          </p:cNvPr>
          <p:cNvPicPr>
            <a:picLocks noChangeAspect="1"/>
          </p:cNvPicPr>
          <p:nvPr userDrawn="1"/>
        </p:nvPicPr>
        <p:blipFill>
          <a:blip r:embed="rId2"/>
          <a:stretch>
            <a:fillRect/>
          </a:stretch>
        </p:blipFill>
        <p:spPr>
          <a:xfrm>
            <a:off x="347413" y="6341795"/>
            <a:ext cx="376428" cy="376428"/>
          </a:xfrm>
          <a:prstGeom prst="rect">
            <a:avLst/>
          </a:prstGeom>
        </p:spPr>
      </p:pic>
      <p:sp>
        <p:nvSpPr>
          <p:cNvPr id="19" name="Rectangle 18">
            <a:extLst>
              <a:ext uri="{FF2B5EF4-FFF2-40B4-BE49-F238E27FC236}">
                <a16:creationId xmlns:a16="http://schemas.microsoft.com/office/drawing/2014/main" id="{FC07A11E-E677-BB4B-BDC2-B11149D9CCC8}"/>
              </a:ext>
            </a:extLst>
          </p:cNvPr>
          <p:cNvSpPr/>
          <p:nvPr userDrawn="1"/>
        </p:nvSpPr>
        <p:spPr>
          <a:xfrm>
            <a:off x="4746000" y="1349021"/>
            <a:ext cx="2700000" cy="720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49E57FC3-6D9D-4946-8073-5164368F25BC}"/>
              </a:ext>
            </a:extLst>
          </p:cNvPr>
          <p:cNvSpPr/>
          <p:nvPr userDrawn="1"/>
        </p:nvSpPr>
        <p:spPr>
          <a:xfrm>
            <a:off x="6218008" y="4574480"/>
            <a:ext cx="2700000" cy="1603080"/>
          </a:xfrm>
          <a:prstGeom prst="rect">
            <a:avLst/>
          </a:prstGeom>
          <a:solidFill>
            <a:srgbClr val="D2E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BE7BFB9D-D67D-6D46-B5EA-09B3EAC97DEA}"/>
              </a:ext>
            </a:extLst>
          </p:cNvPr>
          <p:cNvSpPr/>
          <p:nvPr userDrawn="1"/>
        </p:nvSpPr>
        <p:spPr>
          <a:xfrm>
            <a:off x="6218008" y="3854480"/>
            <a:ext cx="2700000" cy="720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326AE2C5-8D75-5144-BB01-2BDFDDE9C93A}"/>
              </a:ext>
            </a:extLst>
          </p:cNvPr>
          <p:cNvSpPr/>
          <p:nvPr userDrawn="1"/>
        </p:nvSpPr>
        <p:spPr>
          <a:xfrm>
            <a:off x="3295816" y="3854480"/>
            <a:ext cx="2700000" cy="720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CD2081BE-A1F6-704F-B48B-BB07F6216FE3}"/>
              </a:ext>
            </a:extLst>
          </p:cNvPr>
          <p:cNvSpPr/>
          <p:nvPr userDrawn="1"/>
        </p:nvSpPr>
        <p:spPr>
          <a:xfrm>
            <a:off x="7686047" y="2069021"/>
            <a:ext cx="2700000" cy="1603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7EAF5FAA-1DC5-1340-A437-761DE12AC6FF}"/>
              </a:ext>
            </a:extLst>
          </p:cNvPr>
          <p:cNvSpPr/>
          <p:nvPr userDrawn="1"/>
        </p:nvSpPr>
        <p:spPr>
          <a:xfrm>
            <a:off x="7686047" y="1349021"/>
            <a:ext cx="2700000" cy="720000"/>
          </a:xfrm>
          <a:prstGeom prst="rect">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04182F10-25D8-FB49-B67F-8816C9C278E5}"/>
              </a:ext>
            </a:extLst>
          </p:cNvPr>
          <p:cNvSpPr/>
          <p:nvPr userDrawn="1"/>
        </p:nvSpPr>
        <p:spPr>
          <a:xfrm>
            <a:off x="9116862" y="4555398"/>
            <a:ext cx="2700000" cy="16030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B4D49C2B-5BC4-B643-BB15-72BEF7426325}"/>
              </a:ext>
            </a:extLst>
          </p:cNvPr>
          <p:cNvSpPr/>
          <p:nvPr userDrawn="1"/>
        </p:nvSpPr>
        <p:spPr>
          <a:xfrm>
            <a:off x="9116862" y="3835398"/>
            <a:ext cx="2700000" cy="720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Rectangle 28">
            <a:extLst>
              <a:ext uri="{FF2B5EF4-FFF2-40B4-BE49-F238E27FC236}">
                <a16:creationId xmlns:a16="http://schemas.microsoft.com/office/drawing/2014/main" id="{B08295FF-67D2-A442-9E66-CC760EAA4D6E}"/>
              </a:ext>
            </a:extLst>
          </p:cNvPr>
          <p:cNvSpPr/>
          <p:nvPr userDrawn="1"/>
        </p:nvSpPr>
        <p:spPr>
          <a:xfrm>
            <a:off x="1805953" y="2069021"/>
            <a:ext cx="2700000" cy="1603080"/>
          </a:xfrm>
          <a:prstGeom prst="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78DDF5D6-8FC1-5F4A-9E3B-ED93F08C2F75}"/>
              </a:ext>
            </a:extLst>
          </p:cNvPr>
          <p:cNvSpPr/>
          <p:nvPr userDrawn="1"/>
        </p:nvSpPr>
        <p:spPr>
          <a:xfrm>
            <a:off x="1805953" y="1349021"/>
            <a:ext cx="2700000" cy="720000"/>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42850056-67D3-5649-B084-655636A68EFD}"/>
              </a:ext>
            </a:extLst>
          </p:cNvPr>
          <p:cNvSpPr/>
          <p:nvPr userDrawn="1"/>
        </p:nvSpPr>
        <p:spPr>
          <a:xfrm>
            <a:off x="358153" y="4574480"/>
            <a:ext cx="2700000" cy="1603080"/>
          </a:xfrm>
          <a:prstGeom prst="rect">
            <a:avLst/>
          </a:prstGeom>
          <a:solidFill>
            <a:srgbClr val="C2E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7BBC6A8-F2D6-F642-8AF0-E7FD6359AF51}"/>
              </a:ext>
            </a:extLst>
          </p:cNvPr>
          <p:cNvSpPr/>
          <p:nvPr userDrawn="1"/>
        </p:nvSpPr>
        <p:spPr>
          <a:xfrm>
            <a:off x="358153" y="3854480"/>
            <a:ext cx="2700000" cy="720000"/>
          </a:xfrm>
          <a:prstGeom prst="rect">
            <a:avLst/>
          </a:prstGeom>
          <a:solidFill>
            <a:srgbClr val="9DD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Text Placeholder 2">
            <a:extLst>
              <a:ext uri="{FF2B5EF4-FFF2-40B4-BE49-F238E27FC236}">
                <a16:creationId xmlns:a16="http://schemas.microsoft.com/office/drawing/2014/main" id="{264A2F12-DDDB-384B-9C77-2E0F398EDF94}"/>
              </a:ext>
            </a:extLst>
          </p:cNvPr>
          <p:cNvSpPr>
            <a:spLocks noGrp="1"/>
          </p:cNvSpPr>
          <p:nvPr>
            <p:ph type="body" sz="quarter" idx="18" hasCustomPrompt="1"/>
          </p:nvPr>
        </p:nvSpPr>
        <p:spPr>
          <a:xfrm>
            <a:off x="1842876" y="1439281"/>
            <a:ext cx="2626153" cy="537765"/>
          </a:xfrm>
        </p:spPr>
        <p:txBody>
          <a:bodyPr anchor="ctr"/>
          <a:lstStyle>
            <a:lvl1pPr algn="ctr">
              <a:buNone/>
              <a:defRPr sz="2200" b="1">
                <a:solidFill>
                  <a:schemeClr val="tx1"/>
                </a:solidFill>
              </a:defRPr>
            </a:lvl1pPr>
          </a:lstStyle>
          <a:p>
            <a:pPr lvl="0"/>
            <a:r>
              <a:rPr lang="en-GB" dirty="0"/>
              <a:t>Insert title</a:t>
            </a:r>
          </a:p>
        </p:txBody>
      </p:sp>
      <p:sp>
        <p:nvSpPr>
          <p:cNvPr id="35" name="Text Placeholder 2">
            <a:extLst>
              <a:ext uri="{FF2B5EF4-FFF2-40B4-BE49-F238E27FC236}">
                <a16:creationId xmlns:a16="http://schemas.microsoft.com/office/drawing/2014/main" id="{E7BFF57D-F56F-1D4B-BD54-B00F32863C66}"/>
              </a:ext>
            </a:extLst>
          </p:cNvPr>
          <p:cNvSpPr>
            <a:spLocks noGrp="1"/>
          </p:cNvSpPr>
          <p:nvPr>
            <p:ph type="body" sz="quarter" idx="20" hasCustomPrompt="1"/>
          </p:nvPr>
        </p:nvSpPr>
        <p:spPr>
          <a:xfrm>
            <a:off x="9153785" y="3938413"/>
            <a:ext cx="2626153" cy="537765"/>
          </a:xfrm>
        </p:spPr>
        <p:txBody>
          <a:bodyPr anchor="ctr"/>
          <a:lstStyle>
            <a:lvl1pPr algn="ctr">
              <a:buNone/>
              <a:defRPr sz="2200" b="1">
                <a:solidFill>
                  <a:schemeClr val="tx1"/>
                </a:solidFill>
              </a:defRPr>
            </a:lvl1pPr>
          </a:lstStyle>
          <a:p>
            <a:pPr lvl="0"/>
            <a:r>
              <a:rPr lang="en-GB" dirty="0"/>
              <a:t>Insert title</a:t>
            </a:r>
          </a:p>
        </p:txBody>
      </p:sp>
      <p:sp>
        <p:nvSpPr>
          <p:cNvPr id="36" name="Text Placeholder 2">
            <a:extLst>
              <a:ext uri="{FF2B5EF4-FFF2-40B4-BE49-F238E27FC236}">
                <a16:creationId xmlns:a16="http://schemas.microsoft.com/office/drawing/2014/main" id="{1E47DC0F-4FEF-5B40-82B9-2234591E3764}"/>
              </a:ext>
            </a:extLst>
          </p:cNvPr>
          <p:cNvSpPr>
            <a:spLocks noGrp="1"/>
          </p:cNvSpPr>
          <p:nvPr>
            <p:ph type="body" sz="quarter" idx="21" hasCustomPrompt="1"/>
          </p:nvPr>
        </p:nvSpPr>
        <p:spPr>
          <a:xfrm>
            <a:off x="7722970" y="1439281"/>
            <a:ext cx="2626153" cy="537765"/>
          </a:xfrm>
        </p:spPr>
        <p:txBody>
          <a:bodyPr anchor="ctr"/>
          <a:lstStyle>
            <a:lvl1pPr algn="ctr">
              <a:buNone/>
              <a:defRPr sz="2200" b="1">
                <a:solidFill>
                  <a:schemeClr val="tx1"/>
                </a:solidFill>
              </a:defRPr>
            </a:lvl1pPr>
          </a:lstStyle>
          <a:p>
            <a:pPr lvl="0"/>
            <a:r>
              <a:rPr lang="en-GB" dirty="0"/>
              <a:t>Insert title</a:t>
            </a:r>
          </a:p>
        </p:txBody>
      </p:sp>
      <p:sp>
        <p:nvSpPr>
          <p:cNvPr id="37" name="Text Placeholder 2">
            <a:extLst>
              <a:ext uri="{FF2B5EF4-FFF2-40B4-BE49-F238E27FC236}">
                <a16:creationId xmlns:a16="http://schemas.microsoft.com/office/drawing/2014/main" id="{1A98B410-C69E-3F46-BD5C-78219838E226}"/>
              </a:ext>
            </a:extLst>
          </p:cNvPr>
          <p:cNvSpPr>
            <a:spLocks noGrp="1"/>
          </p:cNvSpPr>
          <p:nvPr>
            <p:ph type="body" sz="quarter" idx="22" hasCustomPrompt="1"/>
          </p:nvPr>
        </p:nvSpPr>
        <p:spPr>
          <a:xfrm>
            <a:off x="407776" y="3929941"/>
            <a:ext cx="2626153" cy="537765"/>
          </a:xfrm>
        </p:spPr>
        <p:txBody>
          <a:bodyPr anchor="ctr"/>
          <a:lstStyle>
            <a:lvl1pPr algn="ctr">
              <a:buNone/>
              <a:defRPr sz="2200" b="1">
                <a:solidFill>
                  <a:schemeClr val="tx1"/>
                </a:solidFill>
              </a:defRPr>
            </a:lvl1pPr>
          </a:lstStyle>
          <a:p>
            <a:pPr lvl="0"/>
            <a:r>
              <a:rPr lang="en-GB" dirty="0"/>
              <a:t>Insert title</a:t>
            </a:r>
          </a:p>
        </p:txBody>
      </p:sp>
      <p:sp>
        <p:nvSpPr>
          <p:cNvPr id="38" name="Text Placeholder 2">
            <a:extLst>
              <a:ext uri="{FF2B5EF4-FFF2-40B4-BE49-F238E27FC236}">
                <a16:creationId xmlns:a16="http://schemas.microsoft.com/office/drawing/2014/main" id="{37118A98-662D-F848-B62B-2198A0209D36}"/>
              </a:ext>
            </a:extLst>
          </p:cNvPr>
          <p:cNvSpPr>
            <a:spLocks noGrp="1"/>
          </p:cNvSpPr>
          <p:nvPr>
            <p:ph type="body" sz="quarter" idx="23" hasCustomPrompt="1"/>
          </p:nvPr>
        </p:nvSpPr>
        <p:spPr>
          <a:xfrm>
            <a:off x="3345439" y="3942696"/>
            <a:ext cx="2626153" cy="537765"/>
          </a:xfrm>
        </p:spPr>
        <p:txBody>
          <a:bodyPr anchor="ctr"/>
          <a:lstStyle>
            <a:lvl1pPr algn="ctr">
              <a:buNone/>
              <a:defRPr sz="2200" b="1">
                <a:solidFill>
                  <a:schemeClr val="tx1"/>
                </a:solidFill>
              </a:defRPr>
            </a:lvl1pPr>
          </a:lstStyle>
          <a:p>
            <a:pPr lvl="0"/>
            <a:r>
              <a:rPr lang="en-GB" dirty="0"/>
              <a:t>Insert title</a:t>
            </a:r>
          </a:p>
        </p:txBody>
      </p:sp>
      <p:sp>
        <p:nvSpPr>
          <p:cNvPr id="39" name="Text Placeholder 2">
            <a:extLst>
              <a:ext uri="{FF2B5EF4-FFF2-40B4-BE49-F238E27FC236}">
                <a16:creationId xmlns:a16="http://schemas.microsoft.com/office/drawing/2014/main" id="{2C57190C-06A8-9E45-A1B6-8A7A95CD347E}"/>
              </a:ext>
            </a:extLst>
          </p:cNvPr>
          <p:cNvSpPr>
            <a:spLocks noGrp="1"/>
          </p:cNvSpPr>
          <p:nvPr>
            <p:ph type="body" sz="quarter" idx="24" hasCustomPrompt="1"/>
          </p:nvPr>
        </p:nvSpPr>
        <p:spPr>
          <a:xfrm>
            <a:off x="6264454" y="3942696"/>
            <a:ext cx="2626153" cy="537765"/>
          </a:xfrm>
        </p:spPr>
        <p:txBody>
          <a:bodyPr anchor="ctr"/>
          <a:lstStyle>
            <a:lvl1pPr algn="ctr">
              <a:buNone/>
              <a:defRPr sz="2200" b="1">
                <a:solidFill>
                  <a:schemeClr val="tx1"/>
                </a:solidFill>
              </a:defRPr>
            </a:lvl1pPr>
          </a:lstStyle>
          <a:p>
            <a:pPr lvl="0"/>
            <a:r>
              <a:rPr lang="en-GB" dirty="0"/>
              <a:t>Insert title</a:t>
            </a:r>
          </a:p>
        </p:txBody>
      </p:sp>
      <p:sp>
        <p:nvSpPr>
          <p:cNvPr id="40" name="Text Placeholder 2">
            <a:extLst>
              <a:ext uri="{FF2B5EF4-FFF2-40B4-BE49-F238E27FC236}">
                <a16:creationId xmlns:a16="http://schemas.microsoft.com/office/drawing/2014/main" id="{93F1C3F7-A3A3-A841-8B01-AEAA67C12105}"/>
              </a:ext>
            </a:extLst>
          </p:cNvPr>
          <p:cNvSpPr>
            <a:spLocks noGrp="1"/>
          </p:cNvSpPr>
          <p:nvPr>
            <p:ph type="body" sz="quarter" idx="25" hasCustomPrompt="1"/>
          </p:nvPr>
        </p:nvSpPr>
        <p:spPr>
          <a:xfrm>
            <a:off x="4785470" y="1443562"/>
            <a:ext cx="2626153" cy="537765"/>
          </a:xfrm>
        </p:spPr>
        <p:txBody>
          <a:bodyPr anchor="ctr"/>
          <a:lstStyle>
            <a:lvl1pPr algn="ctr">
              <a:buNone/>
              <a:defRPr sz="2200" b="1">
                <a:solidFill>
                  <a:schemeClr val="tx1"/>
                </a:solidFill>
              </a:defRPr>
            </a:lvl1pPr>
          </a:lstStyle>
          <a:p>
            <a:pPr lvl="0"/>
            <a:r>
              <a:rPr lang="en-GB" dirty="0"/>
              <a:t>Insert title</a:t>
            </a:r>
          </a:p>
        </p:txBody>
      </p:sp>
    </p:spTree>
    <p:extLst>
      <p:ext uri="{BB962C8B-B14F-4D97-AF65-F5344CB8AC3E}">
        <p14:creationId xmlns:p14="http://schemas.microsoft.com/office/powerpoint/2010/main" val="3599072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Data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6" name="Straight Connector 5">
            <a:extLst>
              <a:ext uri="{FF2B5EF4-FFF2-40B4-BE49-F238E27FC236}">
                <a16:creationId xmlns:a16="http://schemas.microsoft.com/office/drawing/2014/main" id="{D4526DCC-7114-C446-8185-BDF9E0B61633}"/>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C63B202-7D02-8946-A786-F4DAB8528AE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A9D2A59B-9EC7-8149-BA72-1C3AF5777901}"/>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34553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Data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6" name="Straight Connector 5">
            <a:extLst>
              <a:ext uri="{FF2B5EF4-FFF2-40B4-BE49-F238E27FC236}">
                <a16:creationId xmlns:a16="http://schemas.microsoft.com/office/drawing/2014/main" id="{9BC586C7-C6C7-CB40-BB24-4F108DBF8FAF}"/>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A9C8C3F-999B-F14F-9943-9AAA40F9C10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descr="Icon&#10;&#10;Description automatically generated with medium confidence">
            <a:extLst>
              <a:ext uri="{FF2B5EF4-FFF2-40B4-BE49-F238E27FC236}">
                <a16:creationId xmlns:a16="http://schemas.microsoft.com/office/drawing/2014/main" id="{E21413AB-050D-7B42-B164-F8110DEB68F8}"/>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39583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Divider1">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1999" y="2519999"/>
            <a:ext cx="6539077" cy="3142243"/>
          </a:xfrm>
          <a:prstGeom prst="rect">
            <a:avLst/>
          </a:prstGeom>
        </p:spPr>
        <p:txBody>
          <a:bodyPr>
            <a:noAutofit/>
          </a:bodyPr>
          <a:lstStyle>
            <a:lvl1pPr marL="0" indent="0">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Section heading running over multiple lines but max of three lines</a:t>
            </a:r>
          </a:p>
        </p:txBody>
      </p:sp>
      <p:sp>
        <p:nvSpPr>
          <p:cNvPr id="10" name="Rectangle 9">
            <a:extLst>
              <a:ext uri="{FF2B5EF4-FFF2-40B4-BE49-F238E27FC236}">
                <a16:creationId xmlns:a16="http://schemas.microsoft.com/office/drawing/2014/main" id="{09D49428-E57D-9F4A-BB51-A28ECC51DC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2845187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ubhead, three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a:normAutofit/>
          </a:bodyPr>
          <a:lstStyle>
            <a:lvl1pPr>
              <a:defRPr sz="3600">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err="1"/>
              <a:t>Subheader</a:t>
            </a:r>
            <a:endParaRPr lang="en-GB" dirty="0"/>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0" y="2743200"/>
            <a:ext cx="11404111" cy="3294063"/>
          </a:xfrm>
          <a:prstGeom prst="rect">
            <a:avLst/>
          </a:prstGeom>
        </p:spPr>
        <p:txBody>
          <a:bodyPr lIns="0" tIns="0" rIns="0" bIns="0" numCol="3">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a:p>
            <a:pPr lvl="1"/>
            <a:r>
              <a:rPr lang="en-GB"/>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Tree>
    <p:extLst>
      <p:ext uri="{BB962C8B-B14F-4D97-AF65-F5344CB8AC3E}">
        <p14:creationId xmlns:p14="http://schemas.microsoft.com/office/powerpoint/2010/main" val="3853432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subhea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a:normAutofit/>
          </a:bodyPr>
          <a:lstStyle>
            <a:lvl1pPr>
              <a:defRPr sz="3600">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err="1"/>
              <a:t>Subheader</a:t>
            </a:r>
            <a:endParaRPr lang="en-GB" dirty="0"/>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1" y="2743200"/>
            <a:ext cx="5683250" cy="3294063"/>
          </a:xfrm>
          <a:prstGeom prst="rect">
            <a:avLst/>
          </a:prstGeom>
        </p:spPr>
        <p:txBody>
          <a:bodyPr lIns="0" tIns="0" rIns="0" bIns="0">
            <a:noAutofit/>
          </a:bodyPr>
          <a:lstStyle>
            <a:lvl1pPr marL="288000" indent="-288000">
              <a:lnSpc>
                <a:spcPts val="2200"/>
              </a:lnSpc>
              <a:spcBef>
                <a:spcPts val="0"/>
              </a:spcBef>
              <a:spcAft>
                <a:spcPts val="900"/>
              </a:spcAft>
              <a:buClr>
                <a:schemeClr val="accent6"/>
              </a:buClr>
              <a:buFont typeface="Arial" panose="020B0604020202020204" pitchFamily="34" charset="0"/>
              <a:buChar char="•"/>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Tree>
    <p:extLst>
      <p:ext uri="{BB962C8B-B14F-4D97-AF65-F5344CB8AC3E}">
        <p14:creationId xmlns:p14="http://schemas.microsoft.com/office/powerpoint/2010/main" val="2960526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slide with image">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p:spPr>
        <p:txBody>
          <a:bodyPr tIns="2340000"/>
          <a:lstStyle>
            <a:lvl1pPr algn="ctr">
              <a:buNone/>
              <a:defRPr/>
            </a:lvl1pPr>
          </a:lstStyle>
          <a:p>
            <a:r>
              <a:rPr lang="en-GB" dirty="0"/>
              <a:t>Click on image icon in centre to insert a photo</a:t>
            </a:r>
          </a:p>
        </p:txBody>
      </p:sp>
      <p:sp>
        <p:nvSpPr>
          <p:cNvPr id="8" name="Content Placeholder 2">
            <a:extLst>
              <a:ext uri="{FF2B5EF4-FFF2-40B4-BE49-F238E27FC236}">
                <a16:creationId xmlns:a16="http://schemas.microsoft.com/office/drawing/2014/main" id="{87BD488D-4939-6A48-BB33-B4443138E794}"/>
              </a:ext>
            </a:extLst>
          </p:cNvPr>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err="1"/>
              <a:t>Subheader</a:t>
            </a:r>
            <a:endParaRPr lang="en-GB" dirty="0"/>
          </a:p>
        </p:txBody>
      </p:sp>
      <p:sp>
        <p:nvSpPr>
          <p:cNvPr id="11" name="Text Placeholder 7">
            <a:extLst>
              <a:ext uri="{FF2B5EF4-FFF2-40B4-BE49-F238E27FC236}">
                <a16:creationId xmlns:a16="http://schemas.microsoft.com/office/drawing/2014/main" id="{C7501C30-9078-994C-9F7C-D73C2E78C774}"/>
              </a:ext>
            </a:extLst>
          </p:cNvPr>
          <p:cNvSpPr>
            <a:spLocks noGrp="1"/>
          </p:cNvSpPr>
          <p:nvPr>
            <p:ph type="body" sz="quarter" idx="13"/>
          </p:nvPr>
        </p:nvSpPr>
        <p:spPr>
          <a:xfrm>
            <a:off x="412751" y="2743200"/>
            <a:ext cx="5683250" cy="3294063"/>
          </a:xfrm>
          <a:prstGeom prst="rect">
            <a:avLst/>
          </a:prstGeom>
        </p:spPr>
        <p:txBody>
          <a:bodyPr lIns="0" tIns="0" rIns="0" bIns="0">
            <a:noAutofit/>
          </a:bodyPr>
          <a:lstStyle>
            <a:lvl1pPr marL="288000" indent="-288000">
              <a:lnSpc>
                <a:spcPts val="2200"/>
              </a:lnSpc>
              <a:spcBef>
                <a:spcPts val="0"/>
              </a:spcBef>
              <a:spcAft>
                <a:spcPts val="900"/>
              </a:spcAft>
              <a:buClr>
                <a:schemeClr val="accent6"/>
              </a:buClr>
              <a:buFont typeface="Arial" panose="020B0604020202020204" pitchFamily="34" charset="0"/>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Tree>
    <p:extLst>
      <p:ext uri="{BB962C8B-B14F-4D97-AF65-F5344CB8AC3E}">
        <p14:creationId xmlns:p14="http://schemas.microsoft.com/office/powerpoint/2010/main" val="1245888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DE8E1DE4-F3F1-DE4C-A443-48C645D10BD8}"/>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772D7FA6-4EEE-2844-9D29-2434E4AACE5C}"/>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Quot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1191600" y="946120"/>
            <a:ext cx="865108"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lumMod val="60000"/>
                    <a:lumOff val="40000"/>
                  </a:schemeClr>
                </a:solidFill>
              </a:rPr>
              <a:t>‹#›</a:t>
            </a:fld>
            <a:endParaRPr lang="en-GB" sz="1200" dirty="0">
              <a:solidFill>
                <a:schemeClr val="accent6">
                  <a:lumMod val="60000"/>
                  <a:lumOff val="40000"/>
                </a:schemeClr>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1190366" y="1389478"/>
            <a:ext cx="9811265" cy="3466727"/>
          </a:xfrm>
          <a:prstGeom prst="rect">
            <a:avLst/>
          </a:prstGeom>
        </p:spPr>
        <p:txBody>
          <a:bodyPr>
            <a:noAutofit/>
          </a:bodyPr>
          <a:lstStyle>
            <a:lvl1pPr marL="0" indent="0" algn="l">
              <a:buNone/>
              <a:defRPr sz="4200" b="0">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centred text over multiple</a:t>
            </a:r>
            <a:br>
              <a:rPr lang="en-GB" dirty="0"/>
            </a:br>
            <a:r>
              <a:rPr lang="en-GB" dirty="0"/>
              <a:t>lines, try to make a harmonious left aligned shape like this or</a:t>
            </a:r>
            <a:br>
              <a:rPr lang="en-GB" dirty="0"/>
            </a:br>
            <a:r>
              <a:rPr lang="en-GB" dirty="0"/>
              <a:t>something similar”</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1191600" y="5096236"/>
            <a:ext cx="3890150" cy="896938"/>
          </a:xfrm>
          <a:prstGeom prst="rect">
            <a:avLst/>
          </a:prstGeom>
        </p:spPr>
        <p:txBody>
          <a:bodyPr/>
          <a:lstStyle>
            <a:lvl1pPr marL="0" indent="0" algn="l">
              <a:buNone/>
              <a:defRPr b="0">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spTree>
    <p:extLst>
      <p:ext uri="{BB962C8B-B14F-4D97-AF65-F5344CB8AC3E}">
        <p14:creationId xmlns:p14="http://schemas.microsoft.com/office/powerpoint/2010/main" val="4241671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Text boxes x 5">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20" name="Rectangle 19">
            <a:extLst>
              <a:ext uri="{FF2B5EF4-FFF2-40B4-BE49-F238E27FC236}">
                <a16:creationId xmlns:a16="http://schemas.microsoft.com/office/drawing/2014/main" id="{08FEBAA5-9C5F-2648-899B-9991822EBFF6}"/>
              </a:ext>
            </a:extLst>
          </p:cNvPr>
          <p:cNvSpPr/>
          <p:nvPr userDrawn="1"/>
        </p:nvSpPr>
        <p:spPr>
          <a:xfrm>
            <a:off x="2370978" y="1089953"/>
            <a:ext cx="3564000" cy="2413034"/>
          </a:xfrm>
          <a:prstGeom prst="rect">
            <a:avLst/>
          </a:prstGeom>
          <a:solidFill>
            <a:srgbClr val="FEFC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E7ED11E-4751-6140-AC11-8C5B88B96EE4}"/>
              </a:ext>
            </a:extLst>
          </p:cNvPr>
          <p:cNvSpPr/>
          <p:nvPr userDrawn="1"/>
        </p:nvSpPr>
        <p:spPr>
          <a:xfrm>
            <a:off x="6257024" y="1090987"/>
            <a:ext cx="3564000" cy="241199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24">
            <a:extLst>
              <a:ext uri="{FF2B5EF4-FFF2-40B4-BE49-F238E27FC236}">
                <a16:creationId xmlns:a16="http://schemas.microsoft.com/office/drawing/2014/main" id="{8FD6A08D-6DD3-C845-8B17-CC9297B607DC}"/>
              </a:ext>
            </a:extLst>
          </p:cNvPr>
          <p:cNvSpPr/>
          <p:nvPr userDrawn="1"/>
        </p:nvSpPr>
        <p:spPr>
          <a:xfrm>
            <a:off x="412708" y="3749267"/>
            <a:ext cx="3564000" cy="2412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B5A7277B-59DD-844A-A364-77AED24CBAC1}"/>
              </a:ext>
            </a:extLst>
          </p:cNvPr>
          <p:cNvSpPr/>
          <p:nvPr userDrawn="1"/>
        </p:nvSpPr>
        <p:spPr>
          <a:xfrm>
            <a:off x="4339760" y="3751041"/>
            <a:ext cx="3564000" cy="24102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C04B02F-94D2-6E4A-ADC2-EE378D70C248}"/>
              </a:ext>
            </a:extLst>
          </p:cNvPr>
          <p:cNvSpPr/>
          <p:nvPr userDrawn="1"/>
        </p:nvSpPr>
        <p:spPr>
          <a:xfrm>
            <a:off x="8259249" y="3749266"/>
            <a:ext cx="3564000" cy="2410225"/>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le 1">
            <a:extLst>
              <a:ext uri="{FF2B5EF4-FFF2-40B4-BE49-F238E27FC236}">
                <a16:creationId xmlns:a16="http://schemas.microsoft.com/office/drawing/2014/main" id="{0F81D218-E72F-F84F-B0C3-EC8A11107F27}"/>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7" name="Straight Connector 16">
            <a:extLst>
              <a:ext uri="{FF2B5EF4-FFF2-40B4-BE49-F238E27FC236}">
                <a16:creationId xmlns:a16="http://schemas.microsoft.com/office/drawing/2014/main" id="{C98A53CB-426C-B342-B137-3AEC46933955}"/>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0E3174C-A939-C14B-850E-C1182CCB101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26" y="6318433"/>
            <a:ext cx="12192000" cy="571500"/>
          </a:xfrm>
          <a:prstGeom prst="rect">
            <a:avLst/>
          </a:prstGeom>
        </p:spPr>
      </p:pic>
    </p:spTree>
    <p:extLst>
      <p:ext uri="{BB962C8B-B14F-4D97-AF65-F5344CB8AC3E}">
        <p14:creationId xmlns:p14="http://schemas.microsoft.com/office/powerpoint/2010/main" val="205339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ubhead, one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08" y="396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4780615" cy="410309"/>
          </a:xfrm>
          <a:prstGeom prst="rect">
            <a:avLst/>
          </a:prstGeom>
        </p:spPr>
        <p:txBody>
          <a:bodyPr lIns="0" tIns="0" rIns="0" bIns="0">
            <a:normAutofit/>
          </a:bodyPr>
          <a:lstStyle>
            <a:lvl1pPr marL="0" indent="0">
              <a:buClr>
                <a:schemeClr val="tx1"/>
              </a:buClr>
              <a:buNone/>
              <a:defRPr sz="2200" b="1">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err="1"/>
              <a:t>Subheader</a:t>
            </a: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0" y="2743200"/>
            <a:ext cx="11404111" cy="3294063"/>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US"/>
              <a:t>Click to edit Master text styles</a:t>
            </a:r>
          </a:p>
          <a:p>
            <a:pPr lvl="1"/>
            <a:r>
              <a:rPr lang="en-US"/>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7" name="Straight Connector 6">
            <a:extLst>
              <a:ext uri="{FF2B5EF4-FFF2-40B4-BE49-F238E27FC236}">
                <a16:creationId xmlns:a16="http://schemas.microsoft.com/office/drawing/2014/main" id="{1811EFE6-8459-894B-B264-C7ADCA2098C4}"/>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76BE4DD-D06D-8A4F-86C4-BDACA2A1C58F}"/>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with medium confidence">
            <a:extLst>
              <a:ext uri="{FF2B5EF4-FFF2-40B4-BE49-F238E27FC236}">
                <a16:creationId xmlns:a16="http://schemas.microsoft.com/office/drawing/2014/main" id="{C2B2B84D-B519-8A49-BF2C-8B0513492CB6}"/>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1397994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3_Breaker Heading1-Blue-DarkBlue-C">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9F646EF1-A854-D948-8B35-3629377E56C8}"/>
              </a:ext>
            </a:extLst>
          </p:cNvPr>
          <p:cNvSpPr/>
          <p:nvPr userDrawn="1"/>
        </p:nvSpPr>
        <p:spPr>
          <a:xfrm>
            <a:off x="1" y="-1"/>
            <a:ext cx="12201359" cy="6874203"/>
          </a:xfrm>
          <a:custGeom>
            <a:avLst/>
            <a:gdLst>
              <a:gd name="connsiteX0" fmla="*/ 3013279 w 12201359"/>
              <a:gd name="connsiteY0" fmla="*/ 0 h 6874203"/>
              <a:gd name="connsiteX1" fmla="*/ 6369358 w 12201359"/>
              <a:gd name="connsiteY1" fmla="*/ 0 h 6874203"/>
              <a:gd name="connsiteX2" fmla="*/ 6369358 w 12201359"/>
              <a:gd name="connsiteY2" fmla="*/ 1 h 6874203"/>
              <a:gd name="connsiteX3" fmla="*/ 6687400 w 12201359"/>
              <a:gd name="connsiteY3" fmla="*/ 1 h 6874203"/>
              <a:gd name="connsiteX4" fmla="*/ 12201359 w 12201359"/>
              <a:gd name="connsiteY4" fmla="*/ 3274124 h 6874203"/>
              <a:gd name="connsiteX5" fmla="*/ 12201359 w 12201359"/>
              <a:gd name="connsiteY5" fmla="*/ 3453757 h 6874203"/>
              <a:gd name="connsiteX6" fmla="*/ 6642906 w 12201359"/>
              <a:gd name="connsiteY6" fmla="*/ 6874201 h 6874203"/>
              <a:gd name="connsiteX7" fmla="*/ 6169181 w 12201359"/>
              <a:gd name="connsiteY7" fmla="*/ 6874201 h 6874203"/>
              <a:gd name="connsiteX8" fmla="*/ 6169181 w 12201359"/>
              <a:gd name="connsiteY8" fmla="*/ 6874200 h 6874203"/>
              <a:gd name="connsiteX9" fmla="*/ 3013282 w 12201359"/>
              <a:gd name="connsiteY9" fmla="*/ 6874200 h 6874203"/>
              <a:gd name="connsiteX10" fmla="*/ 3013282 w 12201359"/>
              <a:gd name="connsiteY10" fmla="*/ 6874203 h 6874203"/>
              <a:gd name="connsiteX11" fmla="*/ 0 w 12201359"/>
              <a:gd name="connsiteY11" fmla="*/ 5158862 h 6874203"/>
              <a:gd name="connsiteX12" fmla="*/ 0 w 12201359"/>
              <a:gd name="connsiteY12" fmla="*/ 1715343 h 6874203"/>
              <a:gd name="connsiteX13" fmla="*/ 3013279 w 12201359"/>
              <a:gd name="connsiteY13" fmla="*/ 3 h 687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1359" h="6874203">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2520000"/>
            <a:ext cx="6948488" cy="963612"/>
          </a:xfrm>
          <a:prstGeom prst="rect">
            <a:avLst/>
          </a:prstGeom>
        </p:spPr>
        <p:txBody>
          <a:bodyPr lIns="0" tIns="0" rIns="0" bIns="0">
            <a:noAutofit/>
          </a:bodyPr>
          <a:lstStyle>
            <a:lvl1pPr marL="0" indent="0">
              <a:buNone/>
              <a:defRPr sz="60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
        <p:nvSpPr>
          <p:cNvPr id="6" name="Triangle 5">
            <a:extLst>
              <a:ext uri="{FF2B5EF4-FFF2-40B4-BE49-F238E27FC236}">
                <a16:creationId xmlns:a16="http://schemas.microsoft.com/office/drawing/2014/main" id="{BC9D35F3-F38A-4B48-B445-8B71C27BBB05}"/>
              </a:ext>
            </a:extLst>
          </p:cNvPr>
          <p:cNvSpPr/>
          <p:nvPr userDrawn="1"/>
        </p:nvSpPr>
        <p:spPr>
          <a:xfrm>
            <a:off x="0" y="5116665"/>
            <a:ext cx="3013281" cy="1741335"/>
          </a:xfrm>
          <a:prstGeom prst="triangle">
            <a:avLst>
              <a:gd name="adj" fmla="val 204"/>
            </a:avLst>
          </a:prstGeom>
          <a:solidFill>
            <a:srgbClr val="1D6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riangle 10">
            <a:extLst>
              <a:ext uri="{FF2B5EF4-FFF2-40B4-BE49-F238E27FC236}">
                <a16:creationId xmlns:a16="http://schemas.microsoft.com/office/drawing/2014/main" id="{49CEB0A3-C9DB-A645-9ABD-D36ED51A0FA4}"/>
              </a:ext>
            </a:extLst>
          </p:cNvPr>
          <p:cNvSpPr/>
          <p:nvPr userDrawn="1"/>
        </p:nvSpPr>
        <p:spPr>
          <a:xfrm rot="10800000" flipH="1">
            <a:off x="0" y="0"/>
            <a:ext cx="3155902" cy="1825819"/>
          </a:xfrm>
          <a:prstGeom prst="triangle">
            <a:avLst>
              <a:gd name="adj" fmla="val 2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6369360" y="3428999"/>
            <a:ext cx="5832000" cy="3445200"/>
          </a:xfrm>
          <a:prstGeom prst="triangle">
            <a:avLst>
              <a:gd name="adj" fmla="val 9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6511981" y="0"/>
            <a:ext cx="5689379" cy="3429000"/>
          </a:xfrm>
          <a:prstGeom prst="triangle">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07483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_Breaker Heading1-White-GreyBlue-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3504632" y="3694793"/>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3504632" y="2596793"/>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3504632" y="2650793"/>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
        <p:nvSpPr>
          <p:cNvPr id="12" name="Triangle 11">
            <a:extLst>
              <a:ext uri="{FF2B5EF4-FFF2-40B4-BE49-F238E27FC236}">
                <a16:creationId xmlns:a16="http://schemas.microsoft.com/office/drawing/2014/main" id="{0C338501-D6A2-404C-B5AE-898883EAAC0E}"/>
              </a:ext>
            </a:extLst>
          </p:cNvPr>
          <p:cNvSpPr/>
          <p:nvPr userDrawn="1"/>
        </p:nvSpPr>
        <p:spPr>
          <a:xfrm flipH="1">
            <a:off x="9095952" y="5136253"/>
            <a:ext cx="3105408" cy="1721747"/>
          </a:xfrm>
          <a:prstGeom prst="triangle">
            <a:avLst>
              <a:gd name="adj" fmla="val 95"/>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rtlCol="0" anchor="ctr"/>
          <a:lstStyle/>
          <a:p>
            <a:pPr algn="ctr"/>
            <a:endParaRPr lang="en-GB" dirty="0"/>
          </a:p>
        </p:txBody>
      </p:sp>
      <p:sp>
        <p:nvSpPr>
          <p:cNvPr id="13" name="Triangle 12">
            <a:extLst>
              <a:ext uri="{FF2B5EF4-FFF2-40B4-BE49-F238E27FC236}">
                <a16:creationId xmlns:a16="http://schemas.microsoft.com/office/drawing/2014/main" id="{E85AD8FB-F082-4548-935A-2C5B222A8524}"/>
              </a:ext>
            </a:extLst>
          </p:cNvPr>
          <p:cNvSpPr/>
          <p:nvPr userDrawn="1"/>
        </p:nvSpPr>
        <p:spPr>
          <a:xfrm rot="10800000">
            <a:off x="10757647" y="-1"/>
            <a:ext cx="1443713" cy="806929"/>
          </a:xfrm>
          <a:prstGeom prst="triangle">
            <a:avLst>
              <a:gd name="adj" fmla="val 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4" name="Group 23">
            <a:extLst>
              <a:ext uri="{FF2B5EF4-FFF2-40B4-BE49-F238E27FC236}">
                <a16:creationId xmlns:a16="http://schemas.microsoft.com/office/drawing/2014/main" id="{156EE44E-EF26-2149-9E44-D15EE698595D}"/>
              </a:ext>
            </a:extLst>
          </p:cNvPr>
          <p:cNvGrpSpPr/>
          <p:nvPr userDrawn="1"/>
        </p:nvGrpSpPr>
        <p:grpSpPr>
          <a:xfrm>
            <a:off x="0" y="-1478450"/>
            <a:ext cx="3504632" cy="5605670"/>
            <a:chOff x="0" y="-1477348"/>
            <a:chExt cx="3504632" cy="5605670"/>
          </a:xfrm>
        </p:grpSpPr>
        <p:sp>
          <p:nvSpPr>
            <p:cNvPr id="18" name="Freeform 17">
              <a:extLst>
                <a:ext uri="{FF2B5EF4-FFF2-40B4-BE49-F238E27FC236}">
                  <a16:creationId xmlns:a16="http://schemas.microsoft.com/office/drawing/2014/main" id="{50887ED7-B8F9-6446-B1FD-586D94C2D43B}"/>
                </a:ext>
              </a:extLst>
            </p:cNvPr>
            <p:cNvSpPr/>
            <p:nvPr userDrawn="1"/>
          </p:nvSpPr>
          <p:spPr>
            <a:xfrm rot="16200000" flipH="1">
              <a:off x="-908461" y="-284771"/>
              <a:ext cx="5605670" cy="3220516"/>
            </a:xfrm>
            <a:custGeom>
              <a:avLst/>
              <a:gdLst>
                <a:gd name="connsiteX0" fmla="*/ 1477346 w 5605670"/>
                <a:gd name="connsiteY0" fmla="*/ 625267 h 3220516"/>
                <a:gd name="connsiteX1" fmla="*/ 1477346 w 5605670"/>
                <a:gd name="connsiteY1" fmla="*/ 3220516 h 3220516"/>
                <a:gd name="connsiteX2" fmla="*/ 3772391 w 5605670"/>
                <a:gd name="connsiteY2" fmla="*/ 3220516 h 3220516"/>
                <a:gd name="connsiteX3" fmla="*/ 5605670 w 5605670"/>
                <a:gd name="connsiteY3" fmla="*/ 0 h 3220516"/>
                <a:gd name="connsiteX4" fmla="*/ 1833279 w 5605670"/>
                <a:gd name="connsiteY4" fmla="*/ 0 h 3220516"/>
                <a:gd name="connsiteX5" fmla="*/ 0 w 5605670"/>
                <a:gd name="connsiteY5" fmla="*/ 3220516 h 3220516"/>
                <a:gd name="connsiteX6" fmla="*/ 386485 w 5605670"/>
                <a:gd name="connsiteY6" fmla="*/ 3220516 h 3220516"/>
                <a:gd name="connsiteX7" fmla="*/ 386485 w 5605670"/>
                <a:gd name="connsiteY7" fmla="*/ 2541579 h 322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05670" h="3220516">
                  <a:moveTo>
                    <a:pt x="1477346" y="625267"/>
                  </a:moveTo>
                  <a:lnTo>
                    <a:pt x="1477346" y="3220516"/>
                  </a:lnTo>
                  <a:lnTo>
                    <a:pt x="3772391" y="3220516"/>
                  </a:lnTo>
                  <a:lnTo>
                    <a:pt x="5605670" y="0"/>
                  </a:lnTo>
                  <a:lnTo>
                    <a:pt x="1833279" y="0"/>
                  </a:lnTo>
                  <a:close/>
                  <a:moveTo>
                    <a:pt x="0" y="3220516"/>
                  </a:moveTo>
                  <a:lnTo>
                    <a:pt x="386485" y="3220516"/>
                  </a:lnTo>
                  <a:lnTo>
                    <a:pt x="386485" y="2541579"/>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Freeform 20">
              <a:extLst>
                <a:ext uri="{FF2B5EF4-FFF2-40B4-BE49-F238E27FC236}">
                  <a16:creationId xmlns:a16="http://schemas.microsoft.com/office/drawing/2014/main" id="{5172279B-367D-E44E-81F2-7F70962D6F60}"/>
                </a:ext>
              </a:extLst>
            </p:cNvPr>
            <p:cNvSpPr/>
            <p:nvPr userDrawn="1"/>
          </p:nvSpPr>
          <p:spPr>
            <a:xfrm rot="5400000">
              <a:off x="-1825004" y="2019203"/>
              <a:ext cx="3934123" cy="284115"/>
            </a:xfrm>
            <a:custGeom>
              <a:avLst/>
              <a:gdLst>
                <a:gd name="connsiteX0" fmla="*/ 0 w 3934123"/>
                <a:gd name="connsiteY0" fmla="*/ 284115 h 284115"/>
                <a:gd name="connsiteX1" fmla="*/ 161732 w 3934123"/>
                <a:gd name="connsiteY1" fmla="*/ 0 h 284115"/>
                <a:gd name="connsiteX2" fmla="*/ 3934123 w 3934123"/>
                <a:gd name="connsiteY2" fmla="*/ 0 h 284115"/>
                <a:gd name="connsiteX3" fmla="*/ 3772391 w 3934123"/>
                <a:gd name="connsiteY3" fmla="*/ 284115 h 284115"/>
              </a:gdLst>
              <a:ahLst/>
              <a:cxnLst>
                <a:cxn ang="0">
                  <a:pos x="connsiteX0" y="connsiteY0"/>
                </a:cxn>
                <a:cxn ang="0">
                  <a:pos x="connsiteX1" y="connsiteY1"/>
                </a:cxn>
                <a:cxn ang="0">
                  <a:pos x="connsiteX2" y="connsiteY2"/>
                </a:cxn>
                <a:cxn ang="0">
                  <a:pos x="connsiteX3" y="connsiteY3"/>
                </a:cxn>
              </a:cxnLst>
              <a:rect l="l" t="t" r="r" b="b"/>
              <a:pathLst>
                <a:path w="3934123" h="284115">
                  <a:moveTo>
                    <a:pt x="0" y="284115"/>
                  </a:moveTo>
                  <a:lnTo>
                    <a:pt x="161732" y="0"/>
                  </a:lnTo>
                  <a:lnTo>
                    <a:pt x="3934123" y="0"/>
                  </a:lnTo>
                  <a:lnTo>
                    <a:pt x="3772391" y="28411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1A664D66-9260-754C-B87A-96F731693A59}"/>
                </a:ext>
              </a:extLst>
            </p:cNvPr>
            <p:cNvSpPr/>
            <p:nvPr userDrawn="1"/>
          </p:nvSpPr>
          <p:spPr>
            <a:xfrm rot="10800000">
              <a:off x="0" y="-2"/>
              <a:ext cx="940749" cy="358775"/>
            </a:xfrm>
            <a:custGeom>
              <a:avLst/>
              <a:gdLst>
                <a:gd name="connsiteX0" fmla="*/ 940749 w 940749"/>
                <a:gd name="connsiteY0" fmla="*/ 358775 h 358775"/>
                <a:gd name="connsiteX1" fmla="*/ 0 w 940749"/>
                <a:gd name="connsiteY1" fmla="*/ 358775 h 358775"/>
                <a:gd name="connsiteX2" fmla="*/ 656636 w 940749"/>
                <a:gd name="connsiteY2" fmla="*/ 0 h 358775"/>
                <a:gd name="connsiteX3" fmla="*/ 940749 w 940749"/>
                <a:gd name="connsiteY3" fmla="*/ 155235 h 358775"/>
              </a:gdLst>
              <a:ahLst/>
              <a:cxnLst>
                <a:cxn ang="0">
                  <a:pos x="connsiteX0" y="connsiteY0"/>
                </a:cxn>
                <a:cxn ang="0">
                  <a:pos x="connsiteX1" y="connsiteY1"/>
                </a:cxn>
                <a:cxn ang="0">
                  <a:pos x="connsiteX2" y="connsiteY2"/>
                </a:cxn>
                <a:cxn ang="0">
                  <a:pos x="connsiteX3" y="connsiteY3"/>
                </a:cxn>
              </a:cxnLst>
              <a:rect l="l" t="t" r="r" b="b"/>
              <a:pathLst>
                <a:path w="940749" h="358775">
                  <a:moveTo>
                    <a:pt x="940749" y="358775"/>
                  </a:moveTo>
                  <a:lnTo>
                    <a:pt x="0" y="358775"/>
                  </a:lnTo>
                  <a:lnTo>
                    <a:pt x="656636" y="0"/>
                  </a:lnTo>
                  <a:lnTo>
                    <a:pt x="940749" y="155235"/>
                  </a:lnTo>
                  <a:close/>
                </a:path>
              </a:pathLst>
            </a:custGeom>
            <a:solidFill>
              <a:srgbClr val="F9FAF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Tree>
    <p:extLst>
      <p:ext uri="{BB962C8B-B14F-4D97-AF65-F5344CB8AC3E}">
        <p14:creationId xmlns:p14="http://schemas.microsoft.com/office/powerpoint/2010/main" val="3865958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1_Breaker Heading-White-LightBlue-B">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Breaker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775"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02AFF3D3-CDC6-A84E-8619-C7516A51AEA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 name="Triangle 1">
            <a:extLst>
              <a:ext uri="{FF2B5EF4-FFF2-40B4-BE49-F238E27FC236}">
                <a16:creationId xmlns:a16="http://schemas.microsoft.com/office/drawing/2014/main" id="{0369DD8A-6714-C044-8032-1FFBF0D343F4}"/>
              </a:ext>
            </a:extLst>
          </p:cNvPr>
          <p:cNvSpPr/>
          <p:nvPr userDrawn="1"/>
        </p:nvSpPr>
        <p:spPr>
          <a:xfrm>
            <a:off x="2557075" y="5987891"/>
            <a:ext cx="2951545" cy="870109"/>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7CEFCCE9-171D-FD49-8081-550253C861F6}"/>
              </a:ext>
            </a:extLst>
          </p:cNvPr>
          <p:cNvSpPr/>
          <p:nvPr userDrawn="1"/>
        </p:nvSpPr>
        <p:spPr>
          <a:xfrm>
            <a:off x="7792410" y="1697493"/>
            <a:ext cx="4399590" cy="4707484"/>
          </a:xfrm>
          <a:custGeom>
            <a:avLst/>
            <a:gdLst>
              <a:gd name="connsiteX0" fmla="*/ 3667329 w 4399590"/>
              <a:gd name="connsiteY0" fmla="*/ 0 h 4707484"/>
              <a:gd name="connsiteX1" fmla="*/ 4399590 w 4399590"/>
              <a:gd name="connsiteY1" fmla="*/ 427314 h 4707484"/>
              <a:gd name="connsiteX2" fmla="*/ 4399590 w 4399590"/>
              <a:gd name="connsiteY2" fmla="*/ 4707484 h 4707484"/>
              <a:gd name="connsiteX3" fmla="*/ 2 w 4399590"/>
              <a:gd name="connsiteY3" fmla="*/ 2140085 h 4707484"/>
              <a:gd name="connsiteX4" fmla="*/ 0 w 4399590"/>
              <a:gd name="connsiteY4" fmla="*/ 2140084 h 4707484"/>
              <a:gd name="connsiteX5" fmla="*/ 3 w 4399590"/>
              <a:gd name="connsiteY5" fmla="*/ 2140084 h 470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9590" h="4707484">
                <a:moveTo>
                  <a:pt x="3667329" y="0"/>
                </a:moveTo>
                <a:lnTo>
                  <a:pt x="4399590" y="427314"/>
                </a:lnTo>
                <a:lnTo>
                  <a:pt x="4399590" y="4707484"/>
                </a:lnTo>
                <a:lnTo>
                  <a:pt x="2" y="2140085"/>
                </a:lnTo>
                <a:lnTo>
                  <a:pt x="0" y="2140084"/>
                </a:lnTo>
                <a:lnTo>
                  <a:pt x="3" y="2140084"/>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6" name="Freeform 25">
            <a:extLst>
              <a:ext uri="{FF2B5EF4-FFF2-40B4-BE49-F238E27FC236}">
                <a16:creationId xmlns:a16="http://schemas.microsoft.com/office/drawing/2014/main" id="{B5A76072-0A27-D943-BF81-E1036AE832A9}"/>
              </a:ext>
            </a:extLst>
          </p:cNvPr>
          <p:cNvSpPr/>
          <p:nvPr userDrawn="1"/>
        </p:nvSpPr>
        <p:spPr>
          <a:xfrm rot="5400000">
            <a:off x="8480398" y="3146399"/>
            <a:ext cx="3023613" cy="4399590"/>
          </a:xfrm>
          <a:custGeom>
            <a:avLst/>
            <a:gdLst>
              <a:gd name="connsiteX0" fmla="*/ 0 w 3023613"/>
              <a:gd name="connsiteY0" fmla="*/ 4399590 h 4399590"/>
              <a:gd name="connsiteX1" fmla="*/ 2556035 w 3023613"/>
              <a:gd name="connsiteY1" fmla="*/ 0 h 4399590"/>
              <a:gd name="connsiteX2" fmla="*/ 3023613 w 3023613"/>
              <a:gd name="connsiteY2" fmla="*/ 0 h 4399590"/>
              <a:gd name="connsiteX3" fmla="*/ 3023613 w 3023613"/>
              <a:gd name="connsiteY3" fmla="*/ 4399590 h 4399590"/>
            </a:gdLst>
            <a:ahLst/>
            <a:cxnLst>
              <a:cxn ang="0">
                <a:pos x="connsiteX0" y="connsiteY0"/>
              </a:cxn>
              <a:cxn ang="0">
                <a:pos x="connsiteX1" y="connsiteY1"/>
              </a:cxn>
              <a:cxn ang="0">
                <a:pos x="connsiteX2" y="connsiteY2"/>
              </a:cxn>
              <a:cxn ang="0">
                <a:pos x="connsiteX3" y="connsiteY3"/>
              </a:cxn>
            </a:cxnLst>
            <a:rect l="l" t="t" r="r" b="b"/>
            <a:pathLst>
              <a:path w="3023613" h="4399590">
                <a:moveTo>
                  <a:pt x="0" y="4399590"/>
                </a:moveTo>
                <a:lnTo>
                  <a:pt x="2556035" y="0"/>
                </a:lnTo>
                <a:lnTo>
                  <a:pt x="3023613" y="0"/>
                </a:lnTo>
                <a:lnTo>
                  <a:pt x="3023613" y="4399590"/>
                </a:lnTo>
                <a:close/>
              </a:path>
            </a:pathLst>
          </a:cu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       </a:t>
            </a:r>
          </a:p>
        </p:txBody>
      </p:sp>
      <p:sp>
        <p:nvSpPr>
          <p:cNvPr id="24" name="Freeform 23">
            <a:extLst>
              <a:ext uri="{FF2B5EF4-FFF2-40B4-BE49-F238E27FC236}">
                <a16:creationId xmlns:a16="http://schemas.microsoft.com/office/drawing/2014/main" id="{5A0CF264-78E8-6841-A08A-63770BD73A9E}"/>
              </a:ext>
            </a:extLst>
          </p:cNvPr>
          <p:cNvSpPr/>
          <p:nvPr userDrawn="1"/>
        </p:nvSpPr>
        <p:spPr>
          <a:xfrm rot="16200000">
            <a:off x="10757474" y="687170"/>
            <a:ext cx="2121699" cy="747356"/>
          </a:xfrm>
          <a:custGeom>
            <a:avLst/>
            <a:gdLst>
              <a:gd name="connsiteX0" fmla="*/ 2121699 w 2121699"/>
              <a:gd name="connsiteY0" fmla="*/ 0 h 747356"/>
              <a:gd name="connsiteX1" fmla="*/ 2121699 w 2121699"/>
              <a:gd name="connsiteY1" fmla="*/ 747356 h 747356"/>
              <a:gd name="connsiteX2" fmla="*/ 0 w 2121699"/>
              <a:gd name="connsiteY2" fmla="*/ 747356 h 747356"/>
              <a:gd name="connsiteX3" fmla="*/ 416651 w 2121699"/>
              <a:gd name="connsiteY3" fmla="*/ 0 h 747356"/>
            </a:gdLst>
            <a:ahLst/>
            <a:cxnLst>
              <a:cxn ang="0">
                <a:pos x="connsiteX0" y="connsiteY0"/>
              </a:cxn>
              <a:cxn ang="0">
                <a:pos x="connsiteX1" y="connsiteY1"/>
              </a:cxn>
              <a:cxn ang="0">
                <a:pos x="connsiteX2" y="connsiteY2"/>
              </a:cxn>
              <a:cxn ang="0">
                <a:pos x="connsiteX3" y="connsiteY3"/>
              </a:cxn>
            </a:cxnLst>
            <a:rect l="l" t="t" r="r" b="b"/>
            <a:pathLst>
              <a:path w="2121699" h="747356">
                <a:moveTo>
                  <a:pt x="2121699" y="0"/>
                </a:moveTo>
                <a:lnTo>
                  <a:pt x="2121699" y="747356"/>
                </a:lnTo>
                <a:lnTo>
                  <a:pt x="0" y="747356"/>
                </a:lnTo>
                <a:lnTo>
                  <a:pt x="416651" y="0"/>
                </a:lnTo>
                <a:close/>
              </a:path>
            </a:pathLst>
          </a:cu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Tree>
    <p:extLst>
      <p:ext uri="{BB962C8B-B14F-4D97-AF65-F5344CB8AC3E}">
        <p14:creationId xmlns:p14="http://schemas.microsoft.com/office/powerpoint/2010/main" val="2183245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0734C-FB88-4728-B42C-539E9AEE32A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766CE63-B1FE-444B-835C-A308A54D95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5C4B22F-4146-477C-8431-C3A004441CB9}"/>
              </a:ext>
            </a:extLst>
          </p:cNvPr>
          <p:cNvSpPr>
            <a:spLocks noGrp="1"/>
          </p:cNvSpPr>
          <p:nvPr>
            <p:ph type="dt" sz="half" idx="10"/>
          </p:nvPr>
        </p:nvSpPr>
        <p:spPr/>
        <p:txBody>
          <a:bodyPr/>
          <a:lstStyle/>
          <a:p>
            <a:fld id="{56BFA06C-F719-4E93-A305-8B22736EC350}" type="datetimeFigureOut">
              <a:rPr lang="en-GB" smtClean="0"/>
              <a:t>11/07/2022</a:t>
            </a:fld>
            <a:endParaRPr lang="en-GB"/>
          </a:p>
        </p:txBody>
      </p:sp>
      <p:sp>
        <p:nvSpPr>
          <p:cNvPr id="5" name="Footer Placeholder 4">
            <a:extLst>
              <a:ext uri="{FF2B5EF4-FFF2-40B4-BE49-F238E27FC236}">
                <a16:creationId xmlns:a16="http://schemas.microsoft.com/office/drawing/2014/main" id="{4A1C5B4F-D966-42DD-88F1-725D0696BD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E680E5-9854-4946-8492-12C102298BA2}"/>
              </a:ext>
            </a:extLst>
          </p:cNvPr>
          <p:cNvSpPr>
            <a:spLocks noGrp="1"/>
          </p:cNvSpPr>
          <p:nvPr>
            <p:ph type="sldNum" sz="quarter" idx="12"/>
          </p:nvPr>
        </p:nvSpPr>
        <p:spPr/>
        <p:txBody>
          <a:bodyPr/>
          <a:lstStyle/>
          <a:p>
            <a:fld id="{F85724F5-A3B6-491E-BE54-E50C8D1BAB16}" type="slidenum">
              <a:rPr lang="en-GB" smtClean="0"/>
              <a:t>‹#›</a:t>
            </a:fld>
            <a:endParaRPr lang="en-GB"/>
          </a:p>
        </p:txBody>
      </p:sp>
    </p:spTree>
    <p:extLst>
      <p:ext uri="{BB962C8B-B14F-4D97-AF65-F5344CB8AC3E}">
        <p14:creationId xmlns:p14="http://schemas.microsoft.com/office/powerpoint/2010/main" val="110143308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278299461"/>
      </p:ext>
    </p:extLst>
  </p:cSld>
  <p:clrMapOvr>
    <a:masterClrMapping/>
  </p:clrMapOvr>
  <p:extLst>
    <p:ext uri="{DCECCB84-F9BA-43D5-87BE-67443E8EF086}">
      <p15:sldGuideLst xmlns:p15="http://schemas.microsoft.com/office/powerpoint/2012/main">
        <p15:guide id="1" orient="horz" pos="88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4_Title, subhead,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3465689" y="2092382"/>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1408341"/>
            <a:ext cx="3928533" cy="461572"/>
          </a:xfrm>
          <a:prstGeom prst="rect">
            <a:avLst/>
          </a:prstGeom>
        </p:spPr>
        <p:txBody>
          <a:bodyPr lIns="0" tIns="0" rIns="0" bIns="0" numCol="1"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C353AE2A-1633-0248-8093-4396B7D0E60B}"/>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8EEB965-D51D-E34C-9F26-833154A7B6B3}"/>
              </a:ext>
            </a:extLst>
          </p:cNvPr>
          <p:cNvSpPr>
            <a:spLocks noGrp="1"/>
          </p:cNvSpPr>
          <p:nvPr>
            <p:ph idx="14"/>
          </p:nvPr>
        </p:nvSpPr>
        <p:spPr>
          <a:xfrm>
            <a:off x="7789333" y="2075448"/>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14" name="Content Placeholder 2">
            <a:extLst>
              <a:ext uri="{FF2B5EF4-FFF2-40B4-BE49-F238E27FC236}">
                <a16:creationId xmlns:a16="http://schemas.microsoft.com/office/drawing/2014/main" id="{FAB35D5F-B491-3641-902C-9E28EEFB81BD}"/>
              </a:ext>
            </a:extLst>
          </p:cNvPr>
          <p:cNvSpPr>
            <a:spLocks noGrp="1"/>
          </p:cNvSpPr>
          <p:nvPr>
            <p:ph idx="15"/>
          </p:nvPr>
        </p:nvSpPr>
        <p:spPr>
          <a:xfrm>
            <a:off x="3465689" y="4020816"/>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15" name="Content Placeholder 2">
            <a:extLst>
              <a:ext uri="{FF2B5EF4-FFF2-40B4-BE49-F238E27FC236}">
                <a16:creationId xmlns:a16="http://schemas.microsoft.com/office/drawing/2014/main" id="{A3603501-552A-C04F-B24D-B06509BD5BFC}"/>
              </a:ext>
            </a:extLst>
          </p:cNvPr>
          <p:cNvSpPr>
            <a:spLocks noGrp="1"/>
          </p:cNvSpPr>
          <p:nvPr>
            <p:ph idx="16"/>
          </p:nvPr>
        </p:nvSpPr>
        <p:spPr>
          <a:xfrm>
            <a:off x="7789332" y="4009526"/>
            <a:ext cx="3928533" cy="784317"/>
          </a:xfrm>
          <a:prstGeom prst="rect">
            <a:avLst/>
          </a:prstGeom>
        </p:spPr>
        <p:txBody>
          <a:bodyPr wrap="square" lIns="0" tIns="0" rIns="0" bIns="0" numCol="1" spcCol="432000">
            <a:sp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pic>
        <p:nvPicPr>
          <p:cNvPr id="6" name="Picture 5" descr="Icon&#10;&#10;Description automatically generated with medium confidence">
            <a:extLst>
              <a:ext uri="{FF2B5EF4-FFF2-40B4-BE49-F238E27FC236}">
                <a16:creationId xmlns:a16="http://schemas.microsoft.com/office/drawing/2014/main" id="{01D7D950-7A44-BC45-BF41-2E3D00AC660A}"/>
              </a:ext>
            </a:extLst>
          </p:cNvPr>
          <p:cNvPicPr>
            <a:picLocks noChangeAspect="1"/>
          </p:cNvPicPr>
          <p:nvPr userDrawn="1"/>
        </p:nvPicPr>
        <p:blipFill>
          <a:blip r:embed="rId2"/>
          <a:stretch>
            <a:fillRect/>
          </a:stretch>
        </p:blipFill>
        <p:spPr>
          <a:xfrm>
            <a:off x="317764" y="6368358"/>
            <a:ext cx="361950" cy="361950"/>
          </a:xfrm>
          <a:prstGeom prst="rect">
            <a:avLst/>
          </a:prstGeom>
        </p:spPr>
      </p:pic>
    </p:spTree>
    <p:extLst>
      <p:ext uri="{BB962C8B-B14F-4D97-AF65-F5344CB8AC3E}">
        <p14:creationId xmlns:p14="http://schemas.microsoft.com/office/powerpoint/2010/main" val="1134005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5_Title, subhead, two column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982B51-AD36-1D46-8F34-1F8FAC138D88}"/>
              </a:ext>
            </a:extLst>
          </p:cNvPr>
          <p:cNvSpPr/>
          <p:nvPr userDrawn="1"/>
        </p:nvSpPr>
        <p:spPr>
          <a:xfrm>
            <a:off x="8184175" y="1300671"/>
            <a:ext cx="3657560" cy="11513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FFF8F97-6EED-1F43-BDDC-D3CA619BEB0B}"/>
              </a:ext>
            </a:extLst>
          </p:cNvPr>
          <p:cNvSpPr/>
          <p:nvPr userDrawn="1"/>
        </p:nvSpPr>
        <p:spPr>
          <a:xfrm>
            <a:off x="4272801" y="1295999"/>
            <a:ext cx="3744000" cy="115136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5320A89-F1D4-B842-898D-F1C37F9C575E}"/>
              </a:ext>
            </a:extLst>
          </p:cNvPr>
          <p:cNvSpPr/>
          <p:nvPr userDrawn="1"/>
        </p:nvSpPr>
        <p:spPr>
          <a:xfrm>
            <a:off x="8189757" y="2447364"/>
            <a:ext cx="3657559" cy="3600635"/>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7B78E14B-A613-C640-B981-333259F0ED31}"/>
              </a:ext>
            </a:extLst>
          </p:cNvPr>
          <p:cNvSpPr/>
          <p:nvPr userDrawn="1"/>
        </p:nvSpPr>
        <p:spPr>
          <a:xfrm>
            <a:off x="4272801" y="2447365"/>
            <a:ext cx="3744000" cy="360063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92000" y="1403999"/>
            <a:ext cx="3528000" cy="1008000"/>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3785541"/>
            <a:ext cx="3533713" cy="2406915"/>
          </a:xfrm>
          <a:prstGeom prst="rect">
            <a:avLst/>
          </a:prstGeom>
        </p:spPr>
        <p:txBody>
          <a:bodyPr lIns="0" tIns="0" rIns="0" bIns="0" numCol="1"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C353AE2A-1633-0248-8093-4396B7D0E60B}"/>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8EEB965-D51D-E34C-9F26-833154A7B6B3}"/>
              </a:ext>
            </a:extLst>
          </p:cNvPr>
          <p:cNvSpPr>
            <a:spLocks noGrp="1"/>
          </p:cNvSpPr>
          <p:nvPr>
            <p:ph idx="14"/>
          </p:nvPr>
        </p:nvSpPr>
        <p:spPr>
          <a:xfrm>
            <a:off x="8244000" y="1403999"/>
            <a:ext cx="3528000" cy="1008000"/>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p:txBody>
      </p:sp>
      <p:sp>
        <p:nvSpPr>
          <p:cNvPr id="14" name="Content Placeholder 2">
            <a:extLst>
              <a:ext uri="{FF2B5EF4-FFF2-40B4-BE49-F238E27FC236}">
                <a16:creationId xmlns:a16="http://schemas.microsoft.com/office/drawing/2014/main" id="{FAB35D5F-B491-3641-902C-9E28EEFB81BD}"/>
              </a:ext>
            </a:extLst>
          </p:cNvPr>
          <p:cNvSpPr>
            <a:spLocks noGrp="1"/>
          </p:cNvSpPr>
          <p:nvPr>
            <p:ph idx="15"/>
          </p:nvPr>
        </p:nvSpPr>
        <p:spPr>
          <a:xfrm>
            <a:off x="4392000" y="2484000"/>
            <a:ext cx="3528000" cy="3492000"/>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1800" b="0">
                <a:solidFill>
                  <a:schemeClr val="accent6"/>
                </a:solidFill>
              </a:defRPr>
            </a:lvl1pPr>
            <a:lvl2pPr>
              <a:buClr>
                <a:schemeClr val="tx1"/>
              </a:buClr>
              <a:defRPr sz="18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15" name="Content Placeholder 2">
            <a:extLst>
              <a:ext uri="{FF2B5EF4-FFF2-40B4-BE49-F238E27FC236}">
                <a16:creationId xmlns:a16="http://schemas.microsoft.com/office/drawing/2014/main" id="{A3603501-552A-C04F-B24D-B06509BD5BFC}"/>
              </a:ext>
            </a:extLst>
          </p:cNvPr>
          <p:cNvSpPr>
            <a:spLocks noGrp="1"/>
          </p:cNvSpPr>
          <p:nvPr>
            <p:ph idx="16"/>
          </p:nvPr>
        </p:nvSpPr>
        <p:spPr>
          <a:xfrm>
            <a:off x="8244000" y="2486572"/>
            <a:ext cx="3528000" cy="3463124"/>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1800" b="0">
                <a:solidFill>
                  <a:schemeClr val="accent6"/>
                </a:solidFill>
              </a:defRPr>
            </a:lvl1pPr>
            <a:lvl2pPr>
              <a:buClr>
                <a:schemeClr val="tx1"/>
              </a:buClr>
              <a:defRPr sz="18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pic>
        <p:nvPicPr>
          <p:cNvPr id="6" name="Picture 5" descr="Icon&#10;&#10;Description automatically generated with medium confidence">
            <a:extLst>
              <a:ext uri="{FF2B5EF4-FFF2-40B4-BE49-F238E27FC236}">
                <a16:creationId xmlns:a16="http://schemas.microsoft.com/office/drawing/2014/main" id="{01D7D950-7A44-BC45-BF41-2E3D00AC660A}"/>
              </a:ext>
            </a:extLst>
          </p:cNvPr>
          <p:cNvPicPr>
            <a:picLocks noChangeAspect="1"/>
          </p:cNvPicPr>
          <p:nvPr userDrawn="1"/>
        </p:nvPicPr>
        <p:blipFill>
          <a:blip r:embed="rId2"/>
          <a:stretch>
            <a:fillRect/>
          </a:stretch>
        </p:blipFill>
        <p:spPr>
          <a:xfrm>
            <a:off x="317764" y="6368358"/>
            <a:ext cx="361950" cy="361950"/>
          </a:xfrm>
          <a:prstGeom prst="rect">
            <a:avLst/>
          </a:prstGeom>
        </p:spPr>
      </p:pic>
    </p:spTree>
    <p:extLst>
      <p:ext uri="{BB962C8B-B14F-4D97-AF65-F5344CB8AC3E}">
        <p14:creationId xmlns:p14="http://schemas.microsoft.com/office/powerpoint/2010/main" val="888183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BC14B63B-E599-214F-BE25-040870BCB81B}"/>
              </a:ext>
            </a:extLst>
          </p:cNvPr>
          <p:cNvCxnSpPr/>
          <p:nvPr userDrawn="1"/>
        </p:nvCxnSpPr>
        <p:spPr>
          <a:xfrm>
            <a:off x="432000" y="324000"/>
            <a:ext cx="432118"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descr="Icon&#10;&#10;Description automatically generated with medium confidence">
            <a:extLst>
              <a:ext uri="{FF2B5EF4-FFF2-40B4-BE49-F238E27FC236}">
                <a16:creationId xmlns:a16="http://schemas.microsoft.com/office/drawing/2014/main" id="{32B41726-0959-C340-9AE5-F69907699FEF}"/>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6_Title, subhead, two columns">
    <p:bg>
      <p:bgPr>
        <a:solidFill>
          <a:schemeClr val="bg1">
            <a:alpha val="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2C047C5-8616-FF4A-A4AC-71C3C51EF3DD}"/>
              </a:ext>
            </a:extLst>
          </p:cNvPr>
          <p:cNvSpPr/>
          <p:nvPr userDrawn="1"/>
        </p:nvSpPr>
        <p:spPr>
          <a:xfrm>
            <a:off x="8160358" y="1310772"/>
            <a:ext cx="3744000" cy="1584000"/>
          </a:xfrm>
          <a:prstGeom prst="rect">
            <a:avLst/>
          </a:prstGeom>
          <a:solidFill>
            <a:srgbClr val="FEF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CF7E756-38BB-2A46-A692-0B79B91B9986}"/>
              </a:ext>
            </a:extLst>
          </p:cNvPr>
          <p:cNvSpPr/>
          <p:nvPr userDrawn="1"/>
        </p:nvSpPr>
        <p:spPr>
          <a:xfrm>
            <a:off x="4246290" y="2698293"/>
            <a:ext cx="3744000" cy="334970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49DCBE5-B9F6-B048-AAA1-723D987A5B4C}"/>
              </a:ext>
            </a:extLst>
          </p:cNvPr>
          <p:cNvSpPr/>
          <p:nvPr userDrawn="1"/>
        </p:nvSpPr>
        <p:spPr>
          <a:xfrm>
            <a:off x="8189757" y="2879999"/>
            <a:ext cx="3657559" cy="3167999"/>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D83EEF7D-ADDC-6A40-A6C2-130A625E0DB6}"/>
              </a:ext>
            </a:extLst>
          </p:cNvPr>
          <p:cNvSpPr/>
          <p:nvPr userDrawn="1"/>
        </p:nvSpPr>
        <p:spPr>
          <a:xfrm>
            <a:off x="4272801" y="1296000"/>
            <a:ext cx="3744000" cy="159877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descr="Tick icon">
            <a:extLst>
              <a:ext uri="{FF2B5EF4-FFF2-40B4-BE49-F238E27FC236}">
                <a16:creationId xmlns:a16="http://schemas.microsoft.com/office/drawing/2014/main" id="{71A0B1E1-8AE1-0A40-8047-9AC3BF92D342}"/>
              </a:ext>
            </a:extLst>
          </p:cNvPr>
          <p:cNvPicPr>
            <a:picLocks noChangeAspect="1"/>
          </p:cNvPicPr>
          <p:nvPr userDrawn="1"/>
        </p:nvPicPr>
        <p:blipFill>
          <a:blip r:embed="rId2"/>
          <a:srcRect/>
          <a:stretch/>
        </p:blipFill>
        <p:spPr>
          <a:xfrm>
            <a:off x="9591816" y="1319792"/>
            <a:ext cx="853440" cy="853440"/>
          </a:xfrm>
          <a:prstGeom prst="rect">
            <a:avLst/>
          </a:prstGeom>
        </p:spPr>
      </p:pic>
      <p:pic>
        <p:nvPicPr>
          <p:cNvPr id="24" name="Picture 23" descr="Send icon">
            <a:extLst>
              <a:ext uri="{FF2B5EF4-FFF2-40B4-BE49-F238E27FC236}">
                <a16:creationId xmlns:a16="http://schemas.microsoft.com/office/drawing/2014/main" id="{2F8DEEAA-C861-3146-8177-B474410EF547}"/>
              </a:ext>
            </a:extLst>
          </p:cNvPr>
          <p:cNvPicPr>
            <a:picLocks noChangeAspect="1"/>
          </p:cNvPicPr>
          <p:nvPr userDrawn="1"/>
        </p:nvPicPr>
        <p:blipFill>
          <a:blip r:embed="rId3"/>
          <a:srcRect/>
          <a:stretch/>
        </p:blipFill>
        <p:spPr>
          <a:xfrm>
            <a:off x="5704825" y="1331170"/>
            <a:ext cx="853440" cy="853440"/>
          </a:xfrm>
          <a:prstGeom prst="rect">
            <a:avLst/>
          </a:prstGeom>
        </p:spPr>
      </p:pic>
      <p:sp>
        <p:nvSpPr>
          <p:cNvPr id="3" name="Content Placeholder 2"/>
          <p:cNvSpPr>
            <a:spLocks noGrp="1"/>
          </p:cNvSpPr>
          <p:nvPr>
            <p:ph idx="1"/>
          </p:nvPr>
        </p:nvSpPr>
        <p:spPr>
          <a:xfrm>
            <a:off x="4392000" y="2246059"/>
            <a:ext cx="3528000" cy="682697"/>
          </a:xfrm>
          <a:prstGeom prst="rect">
            <a:avLst/>
          </a:prstGeom>
        </p:spPr>
        <p:txBody>
          <a:bodyPr wrap="square" lIns="0" tIns="0" rIns="0" bIns="0" numCol="1" spcCol="432000">
            <a:noAutofit/>
          </a:bodyPr>
          <a:lstStyle>
            <a:lvl1pPr marL="0" indent="0" algn="ctr">
              <a:lnSpc>
                <a:spcPct val="100000"/>
              </a:lnSpc>
              <a:spcBef>
                <a:spcPts val="0"/>
              </a:spcBef>
              <a:spcAft>
                <a:spcPts val="600"/>
              </a:spcAft>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3785541"/>
            <a:ext cx="3533713" cy="2406915"/>
          </a:xfrm>
          <a:prstGeom prst="rect">
            <a:avLst/>
          </a:prstGeom>
        </p:spPr>
        <p:txBody>
          <a:bodyPr lIns="0" tIns="0" rIns="0" bIns="0" numCol="1" anchor="t">
            <a:noAutofit/>
          </a:bodyPr>
          <a:lstStyle>
            <a:lvl1pPr marL="0" indent="0">
              <a:lnSpc>
                <a:spcPct val="100000"/>
              </a:lnSpc>
              <a:spcBef>
                <a:spcPts val="0"/>
              </a:spcBef>
              <a:spcAft>
                <a:spcPts val="0"/>
              </a:spcAft>
              <a:buClr>
                <a:schemeClr val="tx1"/>
              </a:buClr>
              <a:buNone/>
              <a:defRPr sz="2400" b="1">
                <a:solidFill>
                  <a:schemeClr val="tx1"/>
                </a:solidFill>
              </a:defRPr>
            </a:lvl1pPr>
            <a:lvl2pPr marL="642938" indent="-285750">
              <a:buClr>
                <a:schemeClr val="tx1"/>
              </a:buClr>
              <a:buFont typeface="Arial" panose="020B0604020202020204" pitchFamily="34" charset="0"/>
              <a:buChar char="•"/>
              <a:defRPr sz="21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Click to edit Master text styles</a:t>
            </a:r>
          </a:p>
          <a:p>
            <a:pPr lvl="1"/>
            <a:r>
              <a:rPr lang="en-GB" dirty="0"/>
              <a:t>Second level</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1" name="Straight Connector 10">
            <a:extLst>
              <a:ext uri="{FF2B5EF4-FFF2-40B4-BE49-F238E27FC236}">
                <a16:creationId xmlns:a16="http://schemas.microsoft.com/office/drawing/2014/main" id="{C353AE2A-1633-0248-8093-4396B7D0E60B}"/>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C8EEB965-D51D-E34C-9F26-833154A7B6B3}"/>
              </a:ext>
            </a:extLst>
          </p:cNvPr>
          <p:cNvSpPr>
            <a:spLocks noGrp="1"/>
          </p:cNvSpPr>
          <p:nvPr>
            <p:ph idx="14"/>
          </p:nvPr>
        </p:nvSpPr>
        <p:spPr>
          <a:xfrm>
            <a:off x="8244000" y="2246059"/>
            <a:ext cx="3528000" cy="561111"/>
          </a:xfrm>
          <a:prstGeom prst="rect">
            <a:avLst/>
          </a:prstGeom>
        </p:spPr>
        <p:txBody>
          <a:bodyPr wrap="square" lIns="0" tIns="0" rIns="0" bIns="0" numCol="1" spcCol="432000">
            <a:noAutofit/>
          </a:bodyPr>
          <a:lstStyle>
            <a:lvl1pPr marL="0" indent="0" algn="ctr">
              <a:lnSpc>
                <a:spcPct val="100000"/>
              </a:lnSpc>
              <a:spcBef>
                <a:spcPts val="0"/>
              </a:spcBef>
              <a:spcAft>
                <a:spcPts val="600"/>
              </a:spcAft>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p:txBody>
      </p:sp>
      <p:sp>
        <p:nvSpPr>
          <p:cNvPr id="14" name="Content Placeholder 2">
            <a:extLst>
              <a:ext uri="{FF2B5EF4-FFF2-40B4-BE49-F238E27FC236}">
                <a16:creationId xmlns:a16="http://schemas.microsoft.com/office/drawing/2014/main" id="{FAB35D5F-B491-3641-902C-9E28EEFB81BD}"/>
              </a:ext>
            </a:extLst>
          </p:cNvPr>
          <p:cNvSpPr>
            <a:spLocks noGrp="1"/>
          </p:cNvSpPr>
          <p:nvPr>
            <p:ph idx="15"/>
          </p:nvPr>
        </p:nvSpPr>
        <p:spPr>
          <a:xfrm>
            <a:off x="4392000" y="2990205"/>
            <a:ext cx="3528000" cy="2985794"/>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1800" b="0">
                <a:solidFill>
                  <a:schemeClr val="accent6"/>
                </a:solidFill>
              </a:defRPr>
            </a:lvl1pPr>
            <a:lvl2pPr>
              <a:buClr>
                <a:schemeClr val="tx1"/>
              </a:buClr>
              <a:defRPr sz="18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15" name="Content Placeholder 2">
            <a:extLst>
              <a:ext uri="{FF2B5EF4-FFF2-40B4-BE49-F238E27FC236}">
                <a16:creationId xmlns:a16="http://schemas.microsoft.com/office/drawing/2014/main" id="{A3603501-552A-C04F-B24D-B06509BD5BFC}"/>
              </a:ext>
            </a:extLst>
          </p:cNvPr>
          <p:cNvSpPr>
            <a:spLocks noGrp="1"/>
          </p:cNvSpPr>
          <p:nvPr>
            <p:ph idx="16"/>
          </p:nvPr>
        </p:nvSpPr>
        <p:spPr>
          <a:xfrm>
            <a:off x="8244000" y="2967599"/>
            <a:ext cx="3528000" cy="2982097"/>
          </a:xfrm>
          <a:prstGeom prst="rect">
            <a:avLst/>
          </a:prstGeom>
        </p:spPr>
        <p:txBody>
          <a:bodyPr wrap="square" lIns="0" tIns="0" rIns="0" bIns="0" numCol="1" spcCol="432000">
            <a:noAutofit/>
          </a:bodyPr>
          <a:lstStyle>
            <a:lvl1pPr marL="0" indent="0">
              <a:lnSpc>
                <a:spcPct val="100000"/>
              </a:lnSpc>
              <a:spcBef>
                <a:spcPts val="0"/>
              </a:spcBef>
              <a:spcAft>
                <a:spcPts val="600"/>
              </a:spcAft>
              <a:buClr>
                <a:schemeClr val="tx1"/>
              </a:buClr>
              <a:buNone/>
              <a:defRPr sz="1800" b="0">
                <a:solidFill>
                  <a:schemeClr val="accent6"/>
                </a:solidFill>
              </a:defRPr>
            </a:lvl1pPr>
            <a:lvl2pPr>
              <a:buClr>
                <a:schemeClr val="tx1"/>
              </a:buClr>
              <a:defRPr sz="18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pic>
        <p:nvPicPr>
          <p:cNvPr id="6" name="Picture 5" descr="Icon&#10;&#10;Description automatically generated with medium confidence">
            <a:extLst>
              <a:ext uri="{FF2B5EF4-FFF2-40B4-BE49-F238E27FC236}">
                <a16:creationId xmlns:a16="http://schemas.microsoft.com/office/drawing/2014/main" id="{01D7D950-7A44-BC45-BF41-2E3D00AC660A}"/>
              </a:ext>
            </a:extLst>
          </p:cNvPr>
          <p:cNvPicPr>
            <a:picLocks noChangeAspect="1"/>
          </p:cNvPicPr>
          <p:nvPr userDrawn="1"/>
        </p:nvPicPr>
        <p:blipFill>
          <a:blip r:embed="rId4"/>
          <a:stretch>
            <a:fillRect/>
          </a:stretch>
        </p:blipFill>
        <p:spPr>
          <a:xfrm>
            <a:off x="317764" y="6368358"/>
            <a:ext cx="361950" cy="361950"/>
          </a:xfrm>
          <a:prstGeom prst="rect">
            <a:avLst/>
          </a:prstGeom>
        </p:spPr>
      </p:pic>
    </p:spTree>
    <p:extLst>
      <p:ext uri="{BB962C8B-B14F-4D97-AF65-F5344CB8AC3E}">
        <p14:creationId xmlns:p14="http://schemas.microsoft.com/office/powerpoint/2010/main" val="45358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Quote blue">
    <p:bg>
      <p:bgPr>
        <a:solidFill>
          <a:schemeClr val="bg2"/>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37224" y="720488"/>
            <a:ext cx="865108"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bg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left aligned text over multiple lines. Try to keep</a:t>
            </a:r>
            <a:br>
              <a:rPr lang="en-GB" dirty="0"/>
            </a:br>
            <a:r>
              <a:rPr lang="en-GB" dirty="0"/>
              <a:t>it to four lines if </a:t>
            </a:r>
            <a:r>
              <a:rPr lang="en-GB" dirty="0" err="1"/>
              <a:t>poss</a:t>
            </a:r>
            <a:r>
              <a:rPr lang="en-GB" dirty="0"/>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bg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pic>
        <p:nvPicPr>
          <p:cNvPr id="3" name="Picture 2">
            <a:extLst>
              <a:ext uri="{FF2B5EF4-FFF2-40B4-BE49-F238E27FC236}">
                <a16:creationId xmlns:a16="http://schemas.microsoft.com/office/drawing/2014/main" id="{F7F225DF-CA19-6A45-BDC8-07F3DC17D9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286500"/>
            <a:ext cx="12192000" cy="571500"/>
          </a:xfrm>
          <a:prstGeom prst="rect">
            <a:avLst/>
          </a:prstGeom>
        </p:spPr>
      </p:pic>
    </p:spTree>
    <p:extLst>
      <p:ext uri="{BB962C8B-B14F-4D97-AF65-F5344CB8AC3E}">
        <p14:creationId xmlns:p14="http://schemas.microsoft.com/office/powerpoint/2010/main" val="1122980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08" y="763200"/>
            <a:ext cx="11404154" cy="865186"/>
          </a:xfrm>
        </p:spPr>
        <p:txBody>
          <a:bodyPr>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4780615" cy="410309"/>
          </a:xfrm>
        </p:spPr>
        <p:txBody>
          <a:bodyPr>
            <a:normAutofit/>
          </a:bodyPr>
          <a:lstStyle>
            <a:lvl1pPr marL="0" indent="0">
              <a:buClr>
                <a:schemeClr val="tx1"/>
              </a:buClr>
              <a:buNone/>
              <a:defRPr sz="22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err="1"/>
              <a:t>Subheader</a:t>
            </a: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51" y="2743200"/>
            <a:ext cx="5683250" cy="3294063"/>
          </a:xfrm>
        </p:spPr>
        <p:txBody>
          <a:bodyPr>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pPr algn="r"/>
              <a:t>‹#›</a:t>
            </a:fld>
            <a:endParaRPr lang="en-GB" sz="1200">
              <a:solidFill>
                <a:schemeClr val="accent2"/>
              </a:solidFill>
            </a:endParaRPr>
          </a:p>
        </p:txBody>
      </p:sp>
      <p:cxnSp>
        <p:nvCxnSpPr>
          <p:cNvPr id="7" name="Straight Connector 6">
            <a:extLst>
              <a:ext uri="{FF2B5EF4-FFF2-40B4-BE49-F238E27FC236}">
                <a16:creationId xmlns:a16="http://schemas.microsoft.com/office/drawing/2014/main" id="{4DAD5054-477C-684E-B5FB-B121AAE0E808}"/>
              </a:ext>
            </a:extLst>
          </p:cNvPr>
          <p:cNvCxnSpPr/>
          <p:nvPr userDrawn="1"/>
        </p:nvCxnSpPr>
        <p:spPr>
          <a:xfrm>
            <a:off x="432000" y="440588"/>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1969DDA-311A-5C42-A96A-B9F44CCB738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26" y="6318433"/>
            <a:ext cx="12192000" cy="571500"/>
          </a:xfrm>
          <a:prstGeom prst="rect">
            <a:avLst/>
          </a:prstGeom>
        </p:spPr>
      </p:pic>
    </p:spTree>
    <p:extLst>
      <p:ext uri="{BB962C8B-B14F-4D97-AF65-F5344CB8AC3E}">
        <p14:creationId xmlns:p14="http://schemas.microsoft.com/office/powerpoint/2010/main" val="1455918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7578284" y="2589074"/>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7473128" y="2791968"/>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@nhsdigital</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company/nhs-digital</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a:t>
            </a:r>
            <a:r>
              <a:rPr kumimoji="0" lang="en-GB" sz="2400" b="1" i="0" u="none" strike="noStrike" kern="1200" cap="none" spc="20" normalizeH="0" baseline="0" noProof="0" err="1">
                <a:ln>
                  <a:noFill/>
                </a:ln>
                <a:solidFill>
                  <a:schemeClr val="tx1"/>
                </a:solidFill>
                <a:effectLst/>
                <a:uLnTx/>
                <a:uFillTx/>
                <a:latin typeface="+mn-lt"/>
                <a:ea typeface="+mn-ea"/>
                <a:cs typeface="+mn-cs"/>
              </a:rPr>
              <a:t>digital.nhs.uk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7616952" y="3648456"/>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7630308" y="4249591"/>
            <a:ext cx="390144" cy="390144"/>
          </a:xfrm>
          <a:prstGeom prst="rect">
            <a:avLst/>
          </a:prstGeom>
        </p:spPr>
      </p:pic>
      <p:grpSp>
        <p:nvGrpSpPr>
          <p:cNvPr id="25" name="Group 24">
            <a:extLst>
              <a:ext uri="{FF2B5EF4-FFF2-40B4-BE49-F238E27FC236}">
                <a16:creationId xmlns:a16="http://schemas.microsoft.com/office/drawing/2014/main" id="{E15392A4-E199-3F42-97D2-E1CA1B006813}"/>
              </a:ext>
            </a:extLst>
          </p:cNvPr>
          <p:cNvGrpSpPr/>
          <p:nvPr userDrawn="1"/>
        </p:nvGrpSpPr>
        <p:grpSpPr>
          <a:xfrm>
            <a:off x="61197" y="-283867"/>
            <a:ext cx="7109228" cy="7370097"/>
            <a:chOff x="61197" y="-283867"/>
            <a:chExt cx="7109228" cy="7370097"/>
          </a:xfrm>
        </p:grpSpPr>
        <p:grpSp>
          <p:nvGrpSpPr>
            <p:cNvPr id="12" name="Group 11">
              <a:extLst>
                <a:ext uri="{FF2B5EF4-FFF2-40B4-BE49-F238E27FC236}">
                  <a16:creationId xmlns:a16="http://schemas.microsoft.com/office/drawing/2014/main" id="{A6EA17AF-B4E0-EA4F-9C01-ADD19F5CB9E3}"/>
                </a:ext>
              </a:extLst>
            </p:cNvPr>
            <p:cNvGrpSpPr/>
            <p:nvPr userDrawn="1"/>
          </p:nvGrpSpPr>
          <p:grpSpPr>
            <a:xfrm>
              <a:off x="61197" y="1468409"/>
              <a:ext cx="2137870" cy="2433734"/>
              <a:chOff x="9491639" y="1569442"/>
              <a:chExt cx="1391198" cy="1583728"/>
            </a:xfrm>
          </p:grpSpPr>
          <p:sp>
            <p:nvSpPr>
              <p:cNvPr id="34" name="Diamond 33">
                <a:extLst>
                  <a:ext uri="{FF2B5EF4-FFF2-40B4-BE49-F238E27FC236}">
                    <a16:creationId xmlns:a16="http://schemas.microsoft.com/office/drawing/2014/main" id="{C59357B4-1AAB-114D-91CF-3D06C6B943D9}"/>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F1E20DD4-7586-C84D-9A87-5370AA00EB84}"/>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Diamond 35">
                <a:extLst>
                  <a:ext uri="{FF2B5EF4-FFF2-40B4-BE49-F238E27FC236}">
                    <a16:creationId xmlns:a16="http://schemas.microsoft.com/office/drawing/2014/main" id="{F39CAE1C-16A8-C942-AD41-3709B9082AD7}"/>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5D695894-9D06-F943-A624-B03459291C59}"/>
                </a:ext>
              </a:extLst>
            </p:cNvPr>
            <p:cNvGrpSpPr/>
            <p:nvPr userDrawn="1"/>
          </p:nvGrpSpPr>
          <p:grpSpPr>
            <a:xfrm>
              <a:off x="5025188" y="-3910"/>
              <a:ext cx="2137871" cy="2208024"/>
              <a:chOff x="5009720" y="2210"/>
              <a:chExt cx="2137871" cy="2208024"/>
            </a:xfrm>
          </p:grpSpPr>
          <p:sp>
            <p:nvSpPr>
              <p:cNvPr id="32" name="Diamond 31">
                <a:extLst>
                  <a:ext uri="{FF2B5EF4-FFF2-40B4-BE49-F238E27FC236}">
                    <a16:creationId xmlns:a16="http://schemas.microsoft.com/office/drawing/2014/main" id="{DDEBB9B2-0858-314E-B272-C15EBB85CB7A}"/>
                  </a:ext>
                </a:extLst>
              </p:cNvPr>
              <p:cNvSpPr/>
              <p:nvPr userDrawn="1"/>
            </p:nvSpPr>
            <p:spPr>
              <a:xfrm rot="18000000">
                <a:off x="5576456" y="639098"/>
                <a:ext cx="1991579" cy="115069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Diamond 32">
                <a:extLst>
                  <a:ext uri="{FF2B5EF4-FFF2-40B4-BE49-F238E27FC236}">
                    <a16:creationId xmlns:a16="http://schemas.microsoft.com/office/drawing/2014/main" id="{43941889-FDEE-E948-89B5-4F42F1373856}"/>
                  </a:ext>
                </a:extLst>
              </p:cNvPr>
              <p:cNvSpPr/>
              <p:nvPr userDrawn="1"/>
            </p:nvSpPr>
            <p:spPr>
              <a:xfrm rot="3600000">
                <a:off x="4589275" y="639100"/>
                <a:ext cx="1991579" cy="1150690"/>
              </a:xfrm>
              <a:prstGeom prst="diamond">
                <a:avLst/>
              </a:prstGeom>
              <a:solidFill>
                <a:srgbClr val="051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Freeform 65">
                <a:extLst>
                  <a:ext uri="{FF2B5EF4-FFF2-40B4-BE49-F238E27FC236}">
                    <a16:creationId xmlns:a16="http://schemas.microsoft.com/office/drawing/2014/main" id="{C19D9A1C-345F-974A-8538-044AB990CCDD}"/>
                  </a:ext>
                </a:extLst>
              </p:cNvPr>
              <p:cNvSpPr/>
              <p:nvPr userDrawn="1"/>
            </p:nvSpPr>
            <p:spPr>
              <a:xfrm>
                <a:off x="5082866" y="2210"/>
                <a:ext cx="1991578" cy="924981"/>
              </a:xfrm>
              <a:custGeom>
                <a:avLst/>
                <a:gdLst>
                  <a:gd name="connsiteX0" fmla="*/ 605139 w 1991578"/>
                  <a:gd name="connsiteY0" fmla="*/ 0 h 924981"/>
                  <a:gd name="connsiteX1" fmla="*/ 1386439 w 1991578"/>
                  <a:gd name="connsiteY1" fmla="*/ 0 h 924981"/>
                  <a:gd name="connsiteX2" fmla="*/ 1991578 w 1991578"/>
                  <a:gd name="connsiteY2" fmla="*/ 349636 h 924981"/>
                  <a:gd name="connsiteX3" fmla="*/ 995789 w 1991578"/>
                  <a:gd name="connsiteY3" fmla="*/ 924981 h 924981"/>
                  <a:gd name="connsiteX4" fmla="*/ 0 w 1991578"/>
                  <a:gd name="connsiteY4" fmla="*/ 349636 h 924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578" h="924981">
                    <a:moveTo>
                      <a:pt x="605139" y="0"/>
                    </a:moveTo>
                    <a:lnTo>
                      <a:pt x="1386439" y="0"/>
                    </a:lnTo>
                    <a:lnTo>
                      <a:pt x="1991578" y="349636"/>
                    </a:lnTo>
                    <a:lnTo>
                      <a:pt x="995789" y="924981"/>
                    </a:lnTo>
                    <a:lnTo>
                      <a:pt x="0" y="34963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
          <p:nvSpPr>
            <p:cNvPr id="29" name="Diamond 28">
              <a:extLst>
                <a:ext uri="{FF2B5EF4-FFF2-40B4-BE49-F238E27FC236}">
                  <a16:creationId xmlns:a16="http://schemas.microsoft.com/office/drawing/2014/main" id="{B750DCC6-AD08-FB4B-B9CD-9A37C7D65652}"/>
                </a:ext>
              </a:extLst>
            </p:cNvPr>
            <p:cNvSpPr/>
            <p:nvPr userDrawn="1"/>
          </p:nvSpPr>
          <p:spPr>
            <a:xfrm>
              <a:off x="1125113" y="912268"/>
              <a:ext cx="1991578" cy="115068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3363CFC3-23E4-3345-9443-F8393B2BE657}"/>
                </a:ext>
              </a:extLst>
            </p:cNvPr>
            <p:cNvGrpSpPr/>
            <p:nvPr userDrawn="1"/>
          </p:nvGrpSpPr>
          <p:grpSpPr>
            <a:xfrm>
              <a:off x="3057515" y="3201792"/>
              <a:ext cx="2137870" cy="2433734"/>
              <a:chOff x="9491639" y="1569442"/>
              <a:chExt cx="1391198" cy="1583728"/>
            </a:xfrm>
          </p:grpSpPr>
          <p:sp>
            <p:nvSpPr>
              <p:cNvPr id="26" name="Diamond 25">
                <a:extLst>
                  <a:ext uri="{FF2B5EF4-FFF2-40B4-BE49-F238E27FC236}">
                    <a16:creationId xmlns:a16="http://schemas.microsoft.com/office/drawing/2014/main" id="{4CFBEFA8-65B5-5040-8A1D-01A2F43A84FE}"/>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ED47657A-70FE-3B4C-B946-2F8B16185B60}"/>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Diamond 27">
                <a:extLst>
                  <a:ext uri="{FF2B5EF4-FFF2-40B4-BE49-F238E27FC236}">
                    <a16:creationId xmlns:a16="http://schemas.microsoft.com/office/drawing/2014/main" id="{410F4C74-6A4A-B444-84D6-99421EE58D04}"/>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60DD19B8-A040-1E47-B301-9A099DB95A9C}"/>
                </a:ext>
              </a:extLst>
            </p:cNvPr>
            <p:cNvGrpSpPr/>
            <p:nvPr userDrawn="1"/>
          </p:nvGrpSpPr>
          <p:grpSpPr>
            <a:xfrm>
              <a:off x="1994537" y="4922338"/>
              <a:ext cx="2282879" cy="2163892"/>
              <a:chOff x="1788220" y="4910900"/>
              <a:chExt cx="2282879" cy="2163892"/>
            </a:xfrm>
          </p:grpSpPr>
          <p:sp>
            <p:nvSpPr>
              <p:cNvPr id="50" name="Diamond 49">
                <a:extLst>
                  <a:ext uri="{FF2B5EF4-FFF2-40B4-BE49-F238E27FC236}">
                    <a16:creationId xmlns:a16="http://schemas.microsoft.com/office/drawing/2014/main" id="{4D3CB474-0DD0-424D-938B-385292F0CB92}"/>
                  </a:ext>
                </a:extLst>
              </p:cNvPr>
              <p:cNvSpPr/>
              <p:nvPr userDrawn="1"/>
            </p:nvSpPr>
            <p:spPr>
              <a:xfrm>
                <a:off x="1933671" y="4910900"/>
                <a:ext cx="1991578" cy="1150690"/>
              </a:xfrm>
              <a:prstGeom prst="diamond">
                <a:avLst/>
              </a:prstGeom>
              <a:solidFill>
                <a:srgbClr val="2B2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Freeform 70">
                <a:extLst>
                  <a:ext uri="{FF2B5EF4-FFF2-40B4-BE49-F238E27FC236}">
                    <a16:creationId xmlns:a16="http://schemas.microsoft.com/office/drawing/2014/main" id="{7CDD9A0F-6FF0-544F-A9D6-CA989B1B5FA8}"/>
                  </a:ext>
                </a:extLst>
              </p:cNvPr>
              <p:cNvSpPr/>
              <p:nvPr userDrawn="1"/>
            </p:nvSpPr>
            <p:spPr>
              <a:xfrm rot="18000000">
                <a:off x="2645370" y="5647572"/>
                <a:ext cx="1700767" cy="1150690"/>
              </a:xfrm>
              <a:custGeom>
                <a:avLst/>
                <a:gdLst>
                  <a:gd name="connsiteX0" fmla="*/ 1700767 w 1700767"/>
                  <a:gd name="connsiteY0" fmla="*/ 575345 h 1150690"/>
                  <a:gd name="connsiteX1" fmla="*/ 704978 w 1700767"/>
                  <a:gd name="connsiteY1" fmla="*/ 1150690 h 1150690"/>
                  <a:gd name="connsiteX2" fmla="*/ 291135 w 1700767"/>
                  <a:gd name="connsiteY2" fmla="*/ 911581 h 1150690"/>
                  <a:gd name="connsiteX3" fmla="*/ 0 w 1700767"/>
                  <a:gd name="connsiteY3" fmla="*/ 407320 h 1150690"/>
                  <a:gd name="connsiteX4" fmla="*/ 704978 w 1700767"/>
                  <a:gd name="connsiteY4" fmla="*/ 0 h 115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0767" h="1150690">
                    <a:moveTo>
                      <a:pt x="1700767" y="575345"/>
                    </a:moveTo>
                    <a:lnTo>
                      <a:pt x="704978" y="1150690"/>
                    </a:lnTo>
                    <a:lnTo>
                      <a:pt x="291135" y="911581"/>
                    </a:lnTo>
                    <a:lnTo>
                      <a:pt x="0" y="407320"/>
                    </a:lnTo>
                    <a:lnTo>
                      <a:pt x="704978" y="0"/>
                    </a:lnTo>
                    <a:close/>
                  </a:path>
                </a:pathLst>
              </a:custGeom>
              <a:solidFill>
                <a:srgbClr val="1D1B1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7" name="Freeform 66">
                <a:extLst>
                  <a:ext uri="{FF2B5EF4-FFF2-40B4-BE49-F238E27FC236}">
                    <a16:creationId xmlns:a16="http://schemas.microsoft.com/office/drawing/2014/main" id="{F2676C7C-C3AC-AF4B-8193-82B4704F3142}"/>
                  </a:ext>
                </a:extLst>
              </p:cNvPr>
              <p:cNvSpPr/>
              <p:nvPr userDrawn="1"/>
            </p:nvSpPr>
            <p:spPr>
              <a:xfrm rot="3600000">
                <a:off x="1512384" y="5648266"/>
                <a:ext cx="1702362" cy="1150690"/>
              </a:xfrm>
              <a:custGeom>
                <a:avLst/>
                <a:gdLst>
                  <a:gd name="connsiteX0" fmla="*/ 0 w 1702362"/>
                  <a:gd name="connsiteY0" fmla="*/ 575345 h 1150690"/>
                  <a:gd name="connsiteX1" fmla="*/ 995790 w 1702362"/>
                  <a:gd name="connsiteY1" fmla="*/ 0 h 1150690"/>
                  <a:gd name="connsiteX2" fmla="*/ 1702362 w 1702362"/>
                  <a:gd name="connsiteY2" fmla="*/ 408242 h 1150690"/>
                  <a:gd name="connsiteX3" fmla="*/ 1412823 w 1702362"/>
                  <a:gd name="connsiteY3" fmla="*/ 909737 h 1150690"/>
                  <a:gd name="connsiteX4" fmla="*/ 995790 w 1702362"/>
                  <a:gd name="connsiteY4" fmla="*/ 1150690 h 115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2362" h="1150690">
                    <a:moveTo>
                      <a:pt x="0" y="575345"/>
                    </a:moveTo>
                    <a:lnTo>
                      <a:pt x="995790" y="0"/>
                    </a:lnTo>
                    <a:lnTo>
                      <a:pt x="1702362" y="408242"/>
                    </a:lnTo>
                    <a:lnTo>
                      <a:pt x="1412823" y="909737"/>
                    </a:lnTo>
                    <a:lnTo>
                      <a:pt x="995790" y="1150690"/>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grpSp>
          <p:nvGrpSpPr>
            <p:cNvPr id="41" name="Group 40">
              <a:extLst>
                <a:ext uri="{FF2B5EF4-FFF2-40B4-BE49-F238E27FC236}">
                  <a16:creationId xmlns:a16="http://schemas.microsoft.com/office/drawing/2014/main" id="{0D80A91A-F28C-B74D-B043-61B933F3B174}"/>
                </a:ext>
              </a:extLst>
            </p:cNvPr>
            <p:cNvGrpSpPr/>
            <p:nvPr userDrawn="1"/>
          </p:nvGrpSpPr>
          <p:grpSpPr>
            <a:xfrm>
              <a:off x="2051533" y="1491804"/>
              <a:ext cx="2137870" cy="2433734"/>
              <a:chOff x="9491639" y="1569442"/>
              <a:chExt cx="1391198" cy="1583728"/>
            </a:xfrm>
          </p:grpSpPr>
          <p:sp>
            <p:nvSpPr>
              <p:cNvPr id="42" name="Diamond 41">
                <a:extLst>
                  <a:ext uri="{FF2B5EF4-FFF2-40B4-BE49-F238E27FC236}">
                    <a16:creationId xmlns:a16="http://schemas.microsoft.com/office/drawing/2014/main" id="{8B335FBF-30F1-3F41-B4E9-99D1E24C2FD6}"/>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Diamond 42">
                <a:extLst>
                  <a:ext uri="{FF2B5EF4-FFF2-40B4-BE49-F238E27FC236}">
                    <a16:creationId xmlns:a16="http://schemas.microsoft.com/office/drawing/2014/main" id="{25A18C41-8339-C44B-8052-4D2BD74854CA}"/>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Diamond 43">
                <a:extLst>
                  <a:ext uri="{FF2B5EF4-FFF2-40B4-BE49-F238E27FC236}">
                    <a16:creationId xmlns:a16="http://schemas.microsoft.com/office/drawing/2014/main" id="{6AA03A1E-FE6F-1F44-82B3-73456E5036EF}"/>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FC1F6A7E-2A13-2548-A8A7-45BD33BBA8FF}"/>
                </a:ext>
              </a:extLst>
            </p:cNvPr>
            <p:cNvGrpSpPr/>
            <p:nvPr userDrawn="1"/>
          </p:nvGrpSpPr>
          <p:grpSpPr>
            <a:xfrm>
              <a:off x="5032555" y="2057486"/>
              <a:ext cx="2137870" cy="2433734"/>
              <a:chOff x="9491639" y="1569442"/>
              <a:chExt cx="1391198" cy="1583728"/>
            </a:xfrm>
          </p:grpSpPr>
          <p:sp>
            <p:nvSpPr>
              <p:cNvPr id="46" name="Diamond 45">
                <a:extLst>
                  <a:ext uri="{FF2B5EF4-FFF2-40B4-BE49-F238E27FC236}">
                    <a16:creationId xmlns:a16="http://schemas.microsoft.com/office/drawing/2014/main" id="{B0EA10F5-ABC1-9748-BD80-AD28B42CB151}"/>
                  </a:ext>
                </a:extLst>
              </p:cNvPr>
              <p:cNvSpPr/>
              <p:nvPr userDrawn="1"/>
            </p:nvSpPr>
            <p:spPr>
              <a:xfrm>
                <a:off x="9539238" y="1569442"/>
                <a:ext cx="1296000" cy="748800"/>
              </a:xfrm>
              <a:prstGeom prst="diamond">
                <a:avLst/>
              </a:prstGeom>
              <a:solidFill>
                <a:srgbClr val="FADF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Diamond 46">
                <a:extLst>
                  <a:ext uri="{FF2B5EF4-FFF2-40B4-BE49-F238E27FC236}">
                    <a16:creationId xmlns:a16="http://schemas.microsoft.com/office/drawing/2014/main" id="{B22DE88F-629D-B94C-9B68-2D3A00D13F27}"/>
                  </a:ext>
                </a:extLst>
              </p:cNvPr>
              <p:cNvSpPr/>
              <p:nvPr userDrawn="1"/>
            </p:nvSpPr>
            <p:spPr>
              <a:xfrm rot="18000000">
                <a:off x="9860437" y="2130769"/>
                <a:ext cx="1296000" cy="748800"/>
              </a:xfrm>
              <a:prstGeom prst="diamond">
                <a:avLst/>
              </a:prstGeom>
              <a:solidFill>
                <a:srgbClr val="F6D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Diamond 47">
                <a:extLst>
                  <a:ext uri="{FF2B5EF4-FFF2-40B4-BE49-F238E27FC236}">
                    <a16:creationId xmlns:a16="http://schemas.microsoft.com/office/drawing/2014/main" id="{8E26E977-894E-2D48-9992-387E2612B59F}"/>
                  </a:ext>
                </a:extLst>
              </p:cNvPr>
              <p:cNvSpPr/>
              <p:nvPr userDrawn="1"/>
            </p:nvSpPr>
            <p:spPr>
              <a:xfrm rot="3600000">
                <a:off x="9218039" y="2130770"/>
                <a:ext cx="1296000" cy="748800"/>
              </a:xfrm>
              <a:prstGeom prst="diamond">
                <a:avLst/>
              </a:prstGeom>
              <a:solidFill>
                <a:srgbClr val="EDC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63865C25-95ED-9B41-8E0C-E207540840EC}"/>
                </a:ext>
              </a:extLst>
            </p:cNvPr>
            <p:cNvGrpSpPr/>
            <p:nvPr userDrawn="1"/>
          </p:nvGrpSpPr>
          <p:grpSpPr>
            <a:xfrm>
              <a:off x="1235892" y="-283867"/>
              <a:ext cx="1780058" cy="1309863"/>
              <a:chOff x="1006129" y="-267510"/>
              <a:chExt cx="1780058" cy="1309863"/>
            </a:xfrm>
          </p:grpSpPr>
          <p:sp>
            <p:nvSpPr>
              <p:cNvPr id="59" name="Freeform 58">
                <a:extLst>
                  <a:ext uri="{FF2B5EF4-FFF2-40B4-BE49-F238E27FC236}">
                    <a16:creationId xmlns:a16="http://schemas.microsoft.com/office/drawing/2014/main" id="{D192BF6C-32E2-234D-A39B-391436BF1577}"/>
                  </a:ext>
                </a:extLst>
              </p:cNvPr>
              <p:cNvSpPr/>
              <p:nvPr userDrawn="1"/>
            </p:nvSpPr>
            <p:spPr>
              <a:xfrm rot="18000000">
                <a:off x="1615990" y="-127844"/>
                <a:ext cx="1301122" cy="1039272"/>
              </a:xfrm>
              <a:custGeom>
                <a:avLst/>
                <a:gdLst>
                  <a:gd name="connsiteX0" fmla="*/ 802951 w 1301122"/>
                  <a:gd name="connsiteY0" fmla="*/ 0 h 1039272"/>
                  <a:gd name="connsiteX1" fmla="*/ 1301122 w 1301122"/>
                  <a:gd name="connsiteY1" fmla="*/ 862857 h 1039272"/>
                  <a:gd name="connsiteX2" fmla="*/ 995789 w 1301122"/>
                  <a:gd name="connsiteY2" fmla="*/ 1039272 h 1039272"/>
                  <a:gd name="connsiteX3" fmla="*/ 0 w 1301122"/>
                  <a:gd name="connsiteY3" fmla="*/ 463927 h 1039272"/>
                </a:gdLst>
                <a:ahLst/>
                <a:cxnLst>
                  <a:cxn ang="0">
                    <a:pos x="connsiteX0" y="connsiteY0"/>
                  </a:cxn>
                  <a:cxn ang="0">
                    <a:pos x="connsiteX1" y="connsiteY1"/>
                  </a:cxn>
                  <a:cxn ang="0">
                    <a:pos x="connsiteX2" y="connsiteY2"/>
                  </a:cxn>
                  <a:cxn ang="0">
                    <a:pos x="connsiteX3" y="connsiteY3"/>
                  </a:cxn>
                </a:cxnLst>
                <a:rect l="l" t="t" r="r" b="b"/>
                <a:pathLst>
                  <a:path w="1301122" h="1039272">
                    <a:moveTo>
                      <a:pt x="802951" y="0"/>
                    </a:moveTo>
                    <a:lnTo>
                      <a:pt x="1301122" y="862857"/>
                    </a:lnTo>
                    <a:lnTo>
                      <a:pt x="995789" y="1039272"/>
                    </a:lnTo>
                    <a:lnTo>
                      <a:pt x="0" y="463927"/>
                    </a:lnTo>
                    <a:close/>
                  </a:path>
                </a:pathLst>
              </a:cu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2" name="Freeform 61">
                <a:extLst>
                  <a:ext uri="{FF2B5EF4-FFF2-40B4-BE49-F238E27FC236}">
                    <a16:creationId xmlns:a16="http://schemas.microsoft.com/office/drawing/2014/main" id="{BEA242A1-810D-7540-9B8E-526CA47E298E}"/>
                  </a:ext>
                </a:extLst>
              </p:cNvPr>
              <p:cNvSpPr/>
              <p:nvPr userDrawn="1"/>
            </p:nvSpPr>
            <p:spPr>
              <a:xfrm rot="3600000">
                <a:off x="873491" y="-134872"/>
                <a:ext cx="1309237" cy="1043961"/>
              </a:xfrm>
              <a:custGeom>
                <a:avLst/>
                <a:gdLst>
                  <a:gd name="connsiteX0" fmla="*/ 0 w 1309237"/>
                  <a:gd name="connsiteY0" fmla="*/ 862858 h 1043961"/>
                  <a:gd name="connsiteX1" fmla="*/ 498171 w 1309237"/>
                  <a:gd name="connsiteY1" fmla="*/ 0 h 1043961"/>
                  <a:gd name="connsiteX2" fmla="*/ 1309237 w 1309237"/>
                  <a:gd name="connsiteY2" fmla="*/ 468616 h 1043961"/>
                  <a:gd name="connsiteX3" fmla="*/ 313448 w 1309237"/>
                  <a:gd name="connsiteY3" fmla="*/ 1043961 h 1043961"/>
                </a:gdLst>
                <a:ahLst/>
                <a:cxnLst>
                  <a:cxn ang="0">
                    <a:pos x="connsiteX0" y="connsiteY0"/>
                  </a:cxn>
                  <a:cxn ang="0">
                    <a:pos x="connsiteX1" y="connsiteY1"/>
                  </a:cxn>
                  <a:cxn ang="0">
                    <a:pos x="connsiteX2" y="connsiteY2"/>
                  </a:cxn>
                  <a:cxn ang="0">
                    <a:pos x="connsiteX3" y="connsiteY3"/>
                  </a:cxn>
                </a:cxnLst>
                <a:rect l="l" t="t" r="r" b="b"/>
                <a:pathLst>
                  <a:path w="1309237" h="1043961">
                    <a:moveTo>
                      <a:pt x="0" y="862858"/>
                    </a:moveTo>
                    <a:lnTo>
                      <a:pt x="498171" y="0"/>
                    </a:lnTo>
                    <a:lnTo>
                      <a:pt x="1309237" y="468616"/>
                    </a:lnTo>
                    <a:lnTo>
                      <a:pt x="313448" y="1043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grpSp>
          <p:nvGrpSpPr>
            <p:cNvPr id="57" name="Group 56">
              <a:extLst>
                <a:ext uri="{FF2B5EF4-FFF2-40B4-BE49-F238E27FC236}">
                  <a16:creationId xmlns:a16="http://schemas.microsoft.com/office/drawing/2014/main" id="{CCFE04D1-C8CF-E144-9EC8-C7A7FFF2EBE1}"/>
                </a:ext>
              </a:extLst>
            </p:cNvPr>
            <p:cNvGrpSpPr/>
            <p:nvPr userDrawn="1"/>
          </p:nvGrpSpPr>
          <p:grpSpPr>
            <a:xfrm>
              <a:off x="4036765" y="1486647"/>
              <a:ext cx="2064725" cy="2433734"/>
              <a:chOff x="9491639" y="1569442"/>
              <a:chExt cx="1343599" cy="1583728"/>
            </a:xfrm>
          </p:grpSpPr>
          <p:sp>
            <p:nvSpPr>
              <p:cNvPr id="58" name="Diamond 57">
                <a:extLst>
                  <a:ext uri="{FF2B5EF4-FFF2-40B4-BE49-F238E27FC236}">
                    <a16:creationId xmlns:a16="http://schemas.microsoft.com/office/drawing/2014/main" id="{EBDEC2FA-2F85-1B43-AAAA-EBAA0C6B5149}"/>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Diamond 59">
                <a:extLst>
                  <a:ext uri="{FF2B5EF4-FFF2-40B4-BE49-F238E27FC236}">
                    <a16:creationId xmlns:a16="http://schemas.microsoft.com/office/drawing/2014/main" id="{8A9A5304-E1C8-E144-8B34-6EC4106DF7D2}"/>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a:extLst>
                <a:ext uri="{FF2B5EF4-FFF2-40B4-BE49-F238E27FC236}">
                  <a16:creationId xmlns:a16="http://schemas.microsoft.com/office/drawing/2014/main" id="{84DC8ECC-D046-E04E-81F2-CC26ED4BB1E0}"/>
                </a:ext>
              </a:extLst>
            </p:cNvPr>
            <p:cNvGrpSpPr/>
            <p:nvPr userDrawn="1"/>
          </p:nvGrpSpPr>
          <p:grpSpPr>
            <a:xfrm>
              <a:off x="5032555" y="3644537"/>
              <a:ext cx="2137870" cy="1991580"/>
              <a:chOff x="9491639" y="1857169"/>
              <a:chExt cx="1391198" cy="1296001"/>
            </a:xfrm>
          </p:grpSpPr>
          <p:sp>
            <p:nvSpPr>
              <p:cNvPr id="63" name="Diamond 62">
                <a:extLst>
                  <a:ext uri="{FF2B5EF4-FFF2-40B4-BE49-F238E27FC236}">
                    <a16:creationId xmlns:a16="http://schemas.microsoft.com/office/drawing/2014/main" id="{940D2048-9692-4D43-A3F3-0757DD9A5D16}"/>
                  </a:ext>
                </a:extLst>
              </p:cNvPr>
              <p:cNvSpPr/>
              <p:nvPr userDrawn="1"/>
            </p:nvSpPr>
            <p:spPr>
              <a:xfrm rot="18000000">
                <a:off x="9860437" y="2130769"/>
                <a:ext cx="1296000" cy="748800"/>
              </a:xfrm>
              <a:prstGeom prst="diamond">
                <a:avLst/>
              </a:prstGeom>
              <a:solidFill>
                <a:srgbClr val="F6D5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Diamond 63">
                <a:extLst>
                  <a:ext uri="{FF2B5EF4-FFF2-40B4-BE49-F238E27FC236}">
                    <a16:creationId xmlns:a16="http://schemas.microsoft.com/office/drawing/2014/main" id="{436C0564-BBFF-B649-80A4-AFBDD1B802A9}"/>
                  </a:ext>
                </a:extLst>
              </p:cNvPr>
              <p:cNvSpPr/>
              <p:nvPr userDrawn="1"/>
            </p:nvSpPr>
            <p:spPr>
              <a:xfrm rot="3600000">
                <a:off x="9218039" y="2130770"/>
                <a:ext cx="1296000" cy="748800"/>
              </a:xfrm>
              <a:prstGeom prst="diamond">
                <a:avLst/>
              </a:prstGeom>
              <a:solidFill>
                <a:srgbClr val="EDC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 name="Group 16">
              <a:extLst>
                <a:ext uri="{FF2B5EF4-FFF2-40B4-BE49-F238E27FC236}">
                  <a16:creationId xmlns:a16="http://schemas.microsoft.com/office/drawing/2014/main" id="{9F3B8FB6-552E-BB4C-9EF5-4D0D78CB2412}"/>
                </a:ext>
              </a:extLst>
            </p:cNvPr>
            <p:cNvGrpSpPr/>
            <p:nvPr userDrawn="1"/>
          </p:nvGrpSpPr>
          <p:grpSpPr>
            <a:xfrm>
              <a:off x="3042219" y="2209"/>
              <a:ext cx="2137871" cy="2198128"/>
              <a:chOff x="2804993" y="0"/>
              <a:chExt cx="2137871" cy="2198128"/>
            </a:xfrm>
          </p:grpSpPr>
          <p:sp>
            <p:nvSpPr>
              <p:cNvPr id="65" name="Freeform 64">
                <a:extLst>
                  <a:ext uri="{FF2B5EF4-FFF2-40B4-BE49-F238E27FC236}">
                    <a16:creationId xmlns:a16="http://schemas.microsoft.com/office/drawing/2014/main" id="{F25174C0-E575-3847-B7BB-B319EA0C6AA0}"/>
                  </a:ext>
                </a:extLst>
              </p:cNvPr>
              <p:cNvSpPr/>
              <p:nvPr userDrawn="1"/>
            </p:nvSpPr>
            <p:spPr>
              <a:xfrm>
                <a:off x="2878139" y="0"/>
                <a:ext cx="1991578" cy="915084"/>
              </a:xfrm>
              <a:custGeom>
                <a:avLst/>
                <a:gdLst>
                  <a:gd name="connsiteX0" fmla="*/ 588010 w 1991578"/>
                  <a:gd name="connsiteY0" fmla="*/ 0 h 915084"/>
                  <a:gd name="connsiteX1" fmla="*/ 1403569 w 1991578"/>
                  <a:gd name="connsiteY1" fmla="*/ 0 h 915084"/>
                  <a:gd name="connsiteX2" fmla="*/ 1991578 w 1991578"/>
                  <a:gd name="connsiteY2" fmla="*/ 339739 h 915084"/>
                  <a:gd name="connsiteX3" fmla="*/ 995789 w 1991578"/>
                  <a:gd name="connsiteY3" fmla="*/ 915084 h 915084"/>
                  <a:gd name="connsiteX4" fmla="*/ 0 w 1991578"/>
                  <a:gd name="connsiteY4" fmla="*/ 339739 h 915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578" h="915084">
                    <a:moveTo>
                      <a:pt x="588010" y="0"/>
                    </a:moveTo>
                    <a:lnTo>
                      <a:pt x="1403569" y="0"/>
                    </a:lnTo>
                    <a:lnTo>
                      <a:pt x="1991578" y="339739"/>
                    </a:lnTo>
                    <a:lnTo>
                      <a:pt x="995789" y="915084"/>
                    </a:lnTo>
                    <a:lnTo>
                      <a:pt x="0" y="339739"/>
                    </a:lnTo>
                    <a:close/>
                  </a:path>
                </a:pathLst>
              </a:custGeom>
              <a:solidFill>
                <a:srgbClr val="E9ED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9" name="Diamond 38">
                <a:extLst>
                  <a:ext uri="{FF2B5EF4-FFF2-40B4-BE49-F238E27FC236}">
                    <a16:creationId xmlns:a16="http://schemas.microsoft.com/office/drawing/2014/main" id="{DB184E99-076B-4644-8D64-0475A1D10A7D}"/>
                  </a:ext>
                </a:extLst>
              </p:cNvPr>
              <p:cNvSpPr/>
              <p:nvPr userDrawn="1"/>
            </p:nvSpPr>
            <p:spPr>
              <a:xfrm rot="18000000">
                <a:off x="3371729" y="626992"/>
                <a:ext cx="1991579" cy="1150690"/>
              </a:xfrm>
              <a:prstGeom prst="diamond">
                <a:avLst/>
              </a:prstGeom>
              <a:solidFill>
                <a:srgbClr val="D7DE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Diamond 39">
                <a:extLst>
                  <a:ext uri="{FF2B5EF4-FFF2-40B4-BE49-F238E27FC236}">
                    <a16:creationId xmlns:a16="http://schemas.microsoft.com/office/drawing/2014/main" id="{9709202D-EB4F-7849-B074-387ACFD40E62}"/>
                  </a:ext>
                </a:extLst>
              </p:cNvPr>
              <p:cNvSpPr/>
              <p:nvPr userDrawn="1"/>
            </p:nvSpPr>
            <p:spPr>
              <a:xfrm rot="3600000">
                <a:off x="2384548" y="626994"/>
                <a:ext cx="1991579" cy="1150690"/>
              </a:xfrm>
              <a:prstGeom prst="diamond">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7511986" y="4789744"/>
            <a:ext cx="600075" cy="600075"/>
          </a:xfrm>
          <a:prstGeom prst="rect">
            <a:avLst/>
          </a:prstGeom>
        </p:spPr>
      </p:pic>
      <p:pic>
        <p:nvPicPr>
          <p:cNvPr id="51" name="Picture 9">
            <a:extLst>
              <a:ext uri="{FF2B5EF4-FFF2-40B4-BE49-F238E27FC236}">
                <a16:creationId xmlns:a16="http://schemas.microsoft.com/office/drawing/2014/main" id="{30EF91CA-D5F6-E847-9D30-78252C50512F}"/>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374406" y="5559600"/>
            <a:ext cx="1208955" cy="900000"/>
          </a:xfrm>
          <a:prstGeom prst="rect">
            <a:avLst/>
          </a:prstGeom>
        </p:spPr>
      </p:pic>
    </p:spTree>
    <p:extLst>
      <p:ext uri="{BB962C8B-B14F-4D97-AF65-F5344CB8AC3E}">
        <p14:creationId xmlns:p14="http://schemas.microsoft.com/office/powerpoint/2010/main" val="113388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dirty="0"/>
              <a:t>Headline over a number of lines,</a:t>
            </a:r>
            <a:br>
              <a:rPr lang="en-GB" dirty="0"/>
            </a:br>
            <a:r>
              <a:rPr lang="en-GB" dirty="0"/>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cxnSp>
        <p:nvCxnSpPr>
          <p:cNvPr id="8" name="Straight Connector 7">
            <a:extLst>
              <a:ext uri="{FF2B5EF4-FFF2-40B4-BE49-F238E27FC236}">
                <a16:creationId xmlns:a16="http://schemas.microsoft.com/office/drawing/2014/main" id="{AE1D7D3C-8AA7-9442-97E6-34307200AA45}"/>
              </a:ext>
            </a:extLst>
          </p:cNvPr>
          <p:cNvCxnSpPr/>
          <p:nvPr userDrawn="1"/>
        </p:nvCxnSpPr>
        <p:spPr>
          <a:xfrm>
            <a:off x="432000" y="1632779"/>
            <a:ext cx="612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A54A30-F52E-1D4C-86E5-4A947F5A17C9}"/>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4" name="Picture 13" descr="Icon&#10;&#10;Description automatically generated with medium confidence">
            <a:extLst>
              <a:ext uri="{FF2B5EF4-FFF2-40B4-BE49-F238E27FC236}">
                <a16:creationId xmlns:a16="http://schemas.microsoft.com/office/drawing/2014/main" id="{295C887A-FA03-7040-A301-9D2EF89E2F17}"/>
              </a:ext>
            </a:extLst>
          </p:cNvPr>
          <p:cNvPicPr>
            <a:picLocks noChangeAspect="1"/>
          </p:cNvPicPr>
          <p:nvPr userDrawn="1"/>
        </p:nvPicPr>
        <p:blipFill>
          <a:blip r:embed="rId2"/>
          <a:stretch>
            <a:fillRect/>
          </a:stretch>
        </p:blipFill>
        <p:spPr>
          <a:xfrm>
            <a:off x="347413" y="6341795"/>
            <a:ext cx="376428" cy="376428"/>
          </a:xfrm>
          <a:prstGeom prst="rect">
            <a:avLst/>
          </a:prstGeom>
        </p:spPr>
      </p:pic>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9" Type="http://schemas.openxmlformats.org/officeDocument/2006/relationships/slideLayout" Target="../slideLayouts/slideLayout66.xml"/><Relationship Id="rId21" Type="http://schemas.openxmlformats.org/officeDocument/2006/relationships/slideLayout" Target="../slideLayouts/slideLayout48.xml"/><Relationship Id="rId34" Type="http://schemas.openxmlformats.org/officeDocument/2006/relationships/slideLayout" Target="../slideLayouts/slideLayout61.xml"/><Relationship Id="rId42" Type="http://schemas.openxmlformats.org/officeDocument/2006/relationships/slideLayout" Target="../slideLayouts/slideLayout69.xml"/><Relationship Id="rId47" Type="http://schemas.openxmlformats.org/officeDocument/2006/relationships/slideLayout" Target="../slideLayouts/slideLayout74.xml"/><Relationship Id="rId50" Type="http://schemas.openxmlformats.org/officeDocument/2006/relationships/slideLayout" Target="../slideLayouts/slideLayout77.xml"/><Relationship Id="rId55" Type="http://schemas.openxmlformats.org/officeDocument/2006/relationships/slideLayout" Target="../slideLayouts/slideLayout82.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9" Type="http://schemas.openxmlformats.org/officeDocument/2006/relationships/slideLayout" Target="../slideLayouts/slideLayout56.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32" Type="http://schemas.openxmlformats.org/officeDocument/2006/relationships/slideLayout" Target="../slideLayouts/slideLayout59.xml"/><Relationship Id="rId37" Type="http://schemas.openxmlformats.org/officeDocument/2006/relationships/slideLayout" Target="../slideLayouts/slideLayout64.xml"/><Relationship Id="rId40" Type="http://schemas.openxmlformats.org/officeDocument/2006/relationships/slideLayout" Target="../slideLayouts/slideLayout67.xml"/><Relationship Id="rId45" Type="http://schemas.openxmlformats.org/officeDocument/2006/relationships/slideLayout" Target="../slideLayouts/slideLayout72.xml"/><Relationship Id="rId53" Type="http://schemas.openxmlformats.org/officeDocument/2006/relationships/slideLayout" Target="../slideLayouts/slideLayout80.xml"/><Relationship Id="rId5" Type="http://schemas.openxmlformats.org/officeDocument/2006/relationships/slideLayout" Target="../slideLayouts/slideLayout32.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slideLayout" Target="../slideLayouts/slideLayout57.xml"/><Relationship Id="rId35" Type="http://schemas.openxmlformats.org/officeDocument/2006/relationships/slideLayout" Target="../slideLayouts/slideLayout62.xml"/><Relationship Id="rId43" Type="http://schemas.openxmlformats.org/officeDocument/2006/relationships/slideLayout" Target="../slideLayouts/slideLayout70.xml"/><Relationship Id="rId48" Type="http://schemas.openxmlformats.org/officeDocument/2006/relationships/slideLayout" Target="../slideLayouts/slideLayout75.xml"/><Relationship Id="rId56" Type="http://schemas.openxmlformats.org/officeDocument/2006/relationships/slideLayout" Target="../slideLayouts/slideLayout83.xml"/><Relationship Id="rId8" Type="http://schemas.openxmlformats.org/officeDocument/2006/relationships/slideLayout" Target="../slideLayouts/slideLayout35.xml"/><Relationship Id="rId51" Type="http://schemas.openxmlformats.org/officeDocument/2006/relationships/slideLayout" Target="../slideLayouts/slideLayout78.xml"/><Relationship Id="rId3" Type="http://schemas.openxmlformats.org/officeDocument/2006/relationships/slideLayout" Target="../slideLayouts/slideLayout30.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33" Type="http://schemas.openxmlformats.org/officeDocument/2006/relationships/slideLayout" Target="../slideLayouts/slideLayout60.xml"/><Relationship Id="rId38" Type="http://schemas.openxmlformats.org/officeDocument/2006/relationships/slideLayout" Target="../slideLayouts/slideLayout65.xml"/><Relationship Id="rId46" Type="http://schemas.openxmlformats.org/officeDocument/2006/relationships/slideLayout" Target="../slideLayouts/slideLayout73.xml"/><Relationship Id="rId20" Type="http://schemas.openxmlformats.org/officeDocument/2006/relationships/slideLayout" Target="../slideLayouts/slideLayout47.xml"/><Relationship Id="rId41" Type="http://schemas.openxmlformats.org/officeDocument/2006/relationships/slideLayout" Target="../slideLayouts/slideLayout68.xml"/><Relationship Id="rId54" Type="http://schemas.openxmlformats.org/officeDocument/2006/relationships/slideLayout" Target="../slideLayouts/slideLayout81.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slideLayout" Target="../slideLayouts/slideLayout55.xml"/><Relationship Id="rId36" Type="http://schemas.openxmlformats.org/officeDocument/2006/relationships/slideLayout" Target="../slideLayouts/slideLayout63.xml"/><Relationship Id="rId49" Type="http://schemas.openxmlformats.org/officeDocument/2006/relationships/slideLayout" Target="../slideLayouts/slideLayout76.xml"/><Relationship Id="rId57" Type="http://schemas.openxmlformats.org/officeDocument/2006/relationships/theme" Target="../theme/theme2.xml"/><Relationship Id="rId10" Type="http://schemas.openxmlformats.org/officeDocument/2006/relationships/slideLayout" Target="../slideLayouts/slideLayout37.xml"/><Relationship Id="rId31" Type="http://schemas.openxmlformats.org/officeDocument/2006/relationships/slideLayout" Target="../slideLayouts/slideLayout58.xml"/><Relationship Id="rId44" Type="http://schemas.openxmlformats.org/officeDocument/2006/relationships/slideLayout" Target="../slideLayouts/slideLayout71.xml"/><Relationship Id="rId52"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11/07/2022</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dirty="0"/>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0" r:id="rId1"/>
    <p:sldLayoutId id="2147483785" r:id="rId2"/>
    <p:sldLayoutId id="2147483817" r:id="rId3"/>
    <p:sldLayoutId id="2147483833" r:id="rId4"/>
    <p:sldLayoutId id="2147483834" r:id="rId5"/>
    <p:sldLayoutId id="2147483828" r:id="rId6"/>
    <p:sldLayoutId id="2147483826" r:id="rId7"/>
    <p:sldLayoutId id="2147483827" r:id="rId8"/>
    <p:sldLayoutId id="2147483818" r:id="rId9"/>
    <p:sldLayoutId id="2147483813" r:id="rId10"/>
    <p:sldLayoutId id="2147483814" r:id="rId11"/>
    <p:sldLayoutId id="2147483815" r:id="rId12"/>
    <p:sldLayoutId id="2147483719" r:id="rId13"/>
    <p:sldLayoutId id="2147483823" r:id="rId14"/>
    <p:sldLayoutId id="2147483824" r:id="rId15"/>
    <p:sldLayoutId id="2147483821" r:id="rId16"/>
    <p:sldLayoutId id="2147483822" r:id="rId17"/>
    <p:sldLayoutId id="2147483825" r:id="rId18"/>
    <p:sldLayoutId id="2147483806" r:id="rId19"/>
    <p:sldLayoutId id="2147483690" r:id="rId20"/>
    <p:sldLayoutId id="2147483762" r:id="rId21"/>
    <p:sldLayoutId id="2147483747" r:id="rId22"/>
    <p:sldLayoutId id="2147483760" r:id="rId23"/>
    <p:sldLayoutId id="2147483714" r:id="rId24"/>
    <p:sldLayoutId id="2147483829" r:id="rId25"/>
    <p:sldLayoutId id="2147483924" r:id="rId26"/>
    <p:sldLayoutId id="2147483925"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11/07/2022</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dirty="0"/>
          </a:p>
        </p:txBody>
      </p:sp>
    </p:spTree>
    <p:extLst>
      <p:ext uri="{BB962C8B-B14F-4D97-AF65-F5344CB8AC3E}">
        <p14:creationId xmlns:p14="http://schemas.microsoft.com/office/powerpoint/2010/main" val="1786907625"/>
      </p:ext>
    </p:extLst>
  </p:cSld>
  <p:clrMap bg1="dk1" tx1="lt1" bg2="dk2" tx2="lt2" accent1="accent1" accent2="accent2" accent3="accent3" accent4="accent4" accent5="accent5" accent6="accent6" hlink="hlink" folHlink="folHlink"/>
  <p:sldLayoutIdLst>
    <p:sldLayoutId id="2147483836"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75" r:id="rId39"/>
    <p:sldLayoutId id="2147483876" r:id="rId40"/>
    <p:sldLayoutId id="2147483877" r:id="rId41"/>
    <p:sldLayoutId id="2147483878" r:id="rId42"/>
    <p:sldLayoutId id="2147483879" r:id="rId43"/>
    <p:sldLayoutId id="2147483880" r:id="rId44"/>
    <p:sldLayoutId id="2147483881" r:id="rId45"/>
    <p:sldLayoutId id="2147483882" r:id="rId46"/>
    <p:sldLayoutId id="2147483883" r:id="rId47"/>
    <p:sldLayoutId id="2147483884" r:id="rId48"/>
    <p:sldLayoutId id="2147483885" r:id="rId49"/>
    <p:sldLayoutId id="2147483886" r:id="rId50"/>
    <p:sldLayoutId id="2147483887" r:id="rId51"/>
    <p:sldLayoutId id="2147483888" r:id="rId52"/>
    <p:sldLayoutId id="2147483889" r:id="rId53"/>
    <p:sldLayoutId id="2147483899" r:id="rId54"/>
    <p:sldLayoutId id="2147483920" r:id="rId55"/>
    <p:sldLayoutId id="2147483923" r:id="rId5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chart" Target="../charts/chart1.xml"/><Relationship Id="rId7" Type="http://schemas.openxmlformats.org/officeDocument/2006/relationships/image" Target="../media/image16.sv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hart" Target="../charts/chart4.xml"/><Relationship Id="rId7" Type="http://schemas.openxmlformats.org/officeDocument/2006/relationships/image" Target="../media/image18.svg"/><Relationship Id="rId12"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0.svg"/><Relationship Id="rId5" Type="http://schemas.openxmlformats.org/officeDocument/2006/relationships/image" Target="../media/image1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p:txBody>
          <a:bodyPr/>
          <a:lstStyle/>
          <a:p>
            <a:r>
              <a:rPr lang="en-GB" sz="6000"/>
              <a:t>NHS </a:t>
            </a:r>
            <a:r>
              <a:rPr lang="en-GB" sz="6000" dirty="0"/>
              <a:t>Digital GPDPR</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p:txBody>
          <a:bodyPr/>
          <a:lstStyle/>
          <a:p>
            <a:r>
              <a:rPr lang="en-GB" b="1" dirty="0"/>
              <a:t>Research report April 2022</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77500" lnSpcReduction="20000"/>
          </a:bodyPr>
          <a:lstStyle/>
          <a:p>
            <a:pPr>
              <a:lnSpc>
                <a:spcPct val="120000"/>
              </a:lnSpc>
            </a:pPr>
            <a:r>
              <a:rPr lang="en-GB" dirty="0"/>
              <a:t>Presented by:</a:t>
            </a:r>
            <a:br>
              <a:rPr lang="en-GB" dirty="0"/>
            </a:br>
            <a:r>
              <a:rPr lang="en-GB" b="1" dirty="0"/>
              <a:t>Research Works Limited </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Despite strong awareness of opt-out, understanding of the different types of opt-out was low </a:t>
            </a:r>
          </a:p>
        </p:txBody>
      </p:sp>
      <p:sp>
        <p:nvSpPr>
          <p:cNvPr id="19" name="Rectangle 18">
            <a:extLst>
              <a:ext uri="{FF2B5EF4-FFF2-40B4-BE49-F238E27FC236}">
                <a16:creationId xmlns:a16="http://schemas.microsoft.com/office/drawing/2014/main" id="{30DF8E96-266F-4911-BD8B-C36C0206D0B7}"/>
              </a:ext>
            </a:extLst>
          </p:cNvPr>
          <p:cNvSpPr/>
          <p:nvPr/>
        </p:nvSpPr>
        <p:spPr>
          <a:xfrm>
            <a:off x="699877" y="3131495"/>
            <a:ext cx="5472545" cy="457201"/>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E1BEA3D5-9DE5-4A03-B6E6-26C212068028}"/>
              </a:ext>
            </a:extLst>
          </p:cNvPr>
          <p:cNvSpPr/>
          <p:nvPr/>
        </p:nvSpPr>
        <p:spPr>
          <a:xfrm>
            <a:off x="6363609" y="3259015"/>
            <a:ext cx="5472545" cy="82061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p>
        </p:txBody>
      </p:sp>
      <p:graphicFrame>
        <p:nvGraphicFramePr>
          <p:cNvPr id="4" name="Chart 3">
            <a:extLst>
              <a:ext uri="{FF2B5EF4-FFF2-40B4-BE49-F238E27FC236}">
                <a16:creationId xmlns:a16="http://schemas.microsoft.com/office/drawing/2014/main" id="{3130DEF8-472A-4C36-9F55-D460C4E98239}"/>
              </a:ext>
            </a:extLst>
          </p:cNvPr>
          <p:cNvGraphicFramePr/>
          <p:nvPr>
            <p:extLst>
              <p:ext uri="{D42A27DB-BD31-4B8C-83A1-F6EECF244321}">
                <p14:modId xmlns:p14="http://schemas.microsoft.com/office/powerpoint/2010/main" val="1264361207"/>
              </p:ext>
            </p:extLst>
          </p:nvPr>
        </p:nvGraphicFramePr>
        <p:xfrm>
          <a:off x="661533" y="1735366"/>
          <a:ext cx="5166860" cy="368559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7973F4A4-9097-493E-822E-737B7246A42A}"/>
              </a:ext>
            </a:extLst>
          </p:cNvPr>
          <p:cNvGraphicFramePr/>
          <p:nvPr>
            <p:extLst>
              <p:ext uri="{D42A27DB-BD31-4B8C-83A1-F6EECF244321}">
                <p14:modId xmlns:p14="http://schemas.microsoft.com/office/powerpoint/2010/main" val="3705847258"/>
              </p:ext>
            </p:extLst>
          </p:nvPr>
        </p:nvGraphicFramePr>
        <p:xfrm>
          <a:off x="6516451" y="1700197"/>
          <a:ext cx="5166860" cy="3685593"/>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a:extLst>
              <a:ext uri="{FF2B5EF4-FFF2-40B4-BE49-F238E27FC236}">
                <a16:creationId xmlns:a16="http://schemas.microsoft.com/office/drawing/2014/main" id="{9F6571F8-43B9-48D9-ADA2-2DCECD5F1B81}"/>
              </a:ext>
            </a:extLst>
          </p:cNvPr>
          <p:cNvSpPr txBox="1"/>
          <p:nvPr/>
        </p:nvSpPr>
        <p:spPr>
          <a:xfrm>
            <a:off x="795131" y="6335314"/>
            <a:ext cx="2239716" cy="276999"/>
          </a:xfrm>
          <a:prstGeom prst="rect">
            <a:avLst/>
          </a:prstGeom>
          <a:noFill/>
        </p:spPr>
        <p:txBody>
          <a:bodyPr wrap="none" rtlCol="0">
            <a:spAutoFit/>
          </a:bodyPr>
          <a:lstStyle/>
          <a:p>
            <a:r>
              <a:rPr lang="en-GB" sz="1200" dirty="0">
                <a:solidFill>
                  <a:srgbClr val="FF0000"/>
                </a:solidFill>
              </a:rPr>
              <a:t>Add Question and sample info</a:t>
            </a:r>
          </a:p>
        </p:txBody>
      </p:sp>
      <p:sp>
        <p:nvSpPr>
          <p:cNvPr id="11" name="TextBox 10">
            <a:extLst>
              <a:ext uri="{FF2B5EF4-FFF2-40B4-BE49-F238E27FC236}">
                <a16:creationId xmlns:a16="http://schemas.microsoft.com/office/drawing/2014/main" id="{EAFB5B97-A47B-4437-A5AF-0A6946A7FDE6}"/>
              </a:ext>
            </a:extLst>
          </p:cNvPr>
          <p:cNvSpPr txBox="1"/>
          <p:nvPr/>
        </p:nvSpPr>
        <p:spPr>
          <a:xfrm>
            <a:off x="153959" y="6360891"/>
            <a:ext cx="11404154" cy="461665"/>
          </a:xfrm>
          <a:prstGeom prst="rect">
            <a:avLst/>
          </a:prstGeom>
          <a:solidFill>
            <a:schemeClr val="bg1"/>
          </a:solidFill>
        </p:spPr>
        <p:txBody>
          <a:bodyPr wrap="square" rtlCol="0">
            <a:spAutoFit/>
          </a:bodyPr>
          <a:lstStyle/>
          <a:p>
            <a:r>
              <a:rPr lang="en-GB" sz="1200" dirty="0"/>
              <a:t>Q10a If individuals choose to register a Type 1 opt-out, what do you think happens to their patient data? Q10b If individuals choose to use the National data opt-out service, what do you think happens to their patient data?  Bases: Nat Rep n=1703, Boost n=309.</a:t>
            </a:r>
          </a:p>
        </p:txBody>
      </p:sp>
      <p:pic>
        <p:nvPicPr>
          <p:cNvPr id="3" name="Graphic 2" descr="Badge Tick with solid fill">
            <a:extLst>
              <a:ext uri="{FF2B5EF4-FFF2-40B4-BE49-F238E27FC236}">
                <a16:creationId xmlns:a16="http://schemas.microsoft.com/office/drawing/2014/main" id="{9C81D44C-4FB7-4D4D-B7D4-80A71295B3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75550" y="3113910"/>
            <a:ext cx="495278" cy="495278"/>
          </a:xfrm>
          <a:prstGeom prst="rect">
            <a:avLst/>
          </a:prstGeom>
        </p:spPr>
      </p:pic>
      <p:pic>
        <p:nvPicPr>
          <p:cNvPr id="13" name="Graphic 12" descr="Badge Tick with solid fill">
            <a:extLst>
              <a:ext uri="{FF2B5EF4-FFF2-40B4-BE49-F238E27FC236}">
                <a16:creationId xmlns:a16="http://schemas.microsoft.com/office/drawing/2014/main" id="{E9B235FA-CCF4-41FC-97EE-FA24C4C743D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40875" y="3421684"/>
            <a:ext cx="495278" cy="495278"/>
          </a:xfrm>
          <a:prstGeom prst="rect">
            <a:avLst/>
          </a:prstGeom>
        </p:spPr>
      </p:pic>
      <p:pic>
        <p:nvPicPr>
          <p:cNvPr id="14" name="Graphic 13" descr="Badge Tick with solid fill">
            <a:extLst>
              <a:ext uri="{FF2B5EF4-FFF2-40B4-BE49-F238E27FC236}">
                <a16:creationId xmlns:a16="http://schemas.microsoft.com/office/drawing/2014/main" id="{B0CC1B11-71F1-D539-4BCC-0DDEA61887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2238" y="5643286"/>
            <a:ext cx="495278" cy="495278"/>
          </a:xfrm>
          <a:prstGeom prst="rect">
            <a:avLst/>
          </a:prstGeom>
        </p:spPr>
      </p:pic>
      <p:sp>
        <p:nvSpPr>
          <p:cNvPr id="15" name="TextBox 14">
            <a:extLst>
              <a:ext uri="{FF2B5EF4-FFF2-40B4-BE49-F238E27FC236}">
                <a16:creationId xmlns:a16="http://schemas.microsoft.com/office/drawing/2014/main" id="{8222223F-7F32-8B30-1699-2BF3DE1E7C17}"/>
              </a:ext>
            </a:extLst>
          </p:cNvPr>
          <p:cNvSpPr txBox="1"/>
          <p:nvPr/>
        </p:nvSpPr>
        <p:spPr>
          <a:xfrm>
            <a:off x="947516" y="5728734"/>
            <a:ext cx="6311927" cy="307777"/>
          </a:xfrm>
          <a:prstGeom prst="rect">
            <a:avLst/>
          </a:prstGeom>
          <a:noFill/>
        </p:spPr>
        <p:txBody>
          <a:bodyPr wrap="square" rtlCol="0">
            <a:spAutoFit/>
          </a:bodyPr>
          <a:lstStyle/>
          <a:p>
            <a:r>
              <a:rPr lang="en-GB" sz="1400" dirty="0"/>
              <a:t>Tick symbol is an accurate interpretation of the type of opt-out  </a:t>
            </a:r>
            <a:endParaRPr lang="en-GB" sz="1400" dirty="0">
              <a:solidFill>
                <a:srgbClr val="FF0000"/>
              </a:solidFill>
            </a:endParaRPr>
          </a:p>
        </p:txBody>
      </p:sp>
    </p:spTree>
    <p:extLst>
      <p:ext uri="{BB962C8B-B14F-4D97-AF65-F5344CB8AC3E}">
        <p14:creationId xmlns:p14="http://schemas.microsoft.com/office/powerpoint/2010/main" val="3509089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A majority understood ‘anonymised’ data, but were confused about ‘pseudonymised’ data </a:t>
            </a:r>
          </a:p>
        </p:txBody>
      </p:sp>
      <p:sp>
        <p:nvSpPr>
          <p:cNvPr id="19" name="Rectangle 18">
            <a:extLst>
              <a:ext uri="{FF2B5EF4-FFF2-40B4-BE49-F238E27FC236}">
                <a16:creationId xmlns:a16="http://schemas.microsoft.com/office/drawing/2014/main" id="{30DF8E96-266F-4911-BD8B-C36C0206D0B7}"/>
              </a:ext>
            </a:extLst>
          </p:cNvPr>
          <p:cNvSpPr/>
          <p:nvPr/>
        </p:nvSpPr>
        <p:spPr>
          <a:xfrm>
            <a:off x="623455" y="1573394"/>
            <a:ext cx="5472545" cy="373823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E1BEA3D5-9DE5-4A03-B6E6-26C212068028}"/>
              </a:ext>
            </a:extLst>
          </p:cNvPr>
          <p:cNvSpPr/>
          <p:nvPr/>
        </p:nvSpPr>
        <p:spPr>
          <a:xfrm>
            <a:off x="6363609" y="1593273"/>
            <a:ext cx="5472545" cy="373823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graphicFrame>
        <p:nvGraphicFramePr>
          <p:cNvPr id="6" name="Chart 5">
            <a:extLst>
              <a:ext uri="{FF2B5EF4-FFF2-40B4-BE49-F238E27FC236}">
                <a16:creationId xmlns:a16="http://schemas.microsoft.com/office/drawing/2014/main" id="{9F94C740-543F-4955-994D-D600FB8AA2F2}"/>
              </a:ext>
            </a:extLst>
          </p:cNvPr>
          <p:cNvGraphicFramePr/>
          <p:nvPr>
            <p:extLst>
              <p:ext uri="{D42A27DB-BD31-4B8C-83A1-F6EECF244321}">
                <p14:modId xmlns:p14="http://schemas.microsoft.com/office/powerpoint/2010/main" val="2063493830"/>
              </p:ext>
            </p:extLst>
          </p:nvPr>
        </p:nvGraphicFramePr>
        <p:xfrm>
          <a:off x="711228" y="1626037"/>
          <a:ext cx="5166860" cy="368559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394FDFA4-E491-48CA-9811-A4967C258CBC}"/>
              </a:ext>
            </a:extLst>
          </p:cNvPr>
          <p:cNvGraphicFramePr/>
          <p:nvPr>
            <p:extLst>
              <p:ext uri="{D42A27DB-BD31-4B8C-83A1-F6EECF244321}">
                <p14:modId xmlns:p14="http://schemas.microsoft.com/office/powerpoint/2010/main" val="2693920911"/>
              </p:ext>
            </p:extLst>
          </p:nvPr>
        </p:nvGraphicFramePr>
        <p:xfrm>
          <a:off x="6363609" y="1626037"/>
          <a:ext cx="6464497" cy="3685593"/>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a:extLst>
              <a:ext uri="{FF2B5EF4-FFF2-40B4-BE49-F238E27FC236}">
                <a16:creationId xmlns:a16="http://schemas.microsoft.com/office/drawing/2014/main" id="{70CF3C82-4F30-4895-9B41-35A6CA0CCB02}"/>
              </a:ext>
            </a:extLst>
          </p:cNvPr>
          <p:cNvSpPr txBox="1"/>
          <p:nvPr/>
        </p:nvSpPr>
        <p:spPr>
          <a:xfrm>
            <a:off x="795131" y="6335314"/>
            <a:ext cx="10134121" cy="461665"/>
          </a:xfrm>
          <a:prstGeom prst="rect">
            <a:avLst/>
          </a:prstGeom>
          <a:noFill/>
        </p:spPr>
        <p:txBody>
          <a:bodyPr wrap="none" rtlCol="0">
            <a:spAutoFit/>
          </a:bodyPr>
          <a:lstStyle/>
          <a:p>
            <a:r>
              <a:rPr lang="en-GB" sz="1200" dirty="0"/>
              <a:t>Q11a. What does it mean if the patient data is ‘anonymised’? Q11b What does it mean if the patient data is ‘pseudo anonymised/’pseudonymised’?</a:t>
            </a:r>
          </a:p>
          <a:p>
            <a:r>
              <a:rPr lang="en-GB" sz="1200" dirty="0"/>
              <a:t>Bases: Nat Rep n=1703, Boost n=309</a:t>
            </a:r>
            <a:endParaRPr lang="en-GB" sz="1200" dirty="0">
              <a:solidFill>
                <a:srgbClr val="FF0000"/>
              </a:solidFill>
            </a:endParaRPr>
          </a:p>
        </p:txBody>
      </p:sp>
    </p:spTree>
    <p:extLst>
      <p:ext uri="{BB962C8B-B14F-4D97-AF65-F5344CB8AC3E}">
        <p14:creationId xmlns:p14="http://schemas.microsoft.com/office/powerpoint/2010/main" val="2160718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C5F2E-6B4B-8D41-9CA6-CE4190A81428}"/>
              </a:ext>
            </a:extLst>
          </p:cNvPr>
          <p:cNvSpPr>
            <a:spLocks noGrp="1"/>
          </p:cNvSpPr>
          <p:nvPr>
            <p:ph type="body" sz="quarter" idx="14"/>
          </p:nvPr>
        </p:nvSpPr>
        <p:spPr/>
        <p:txBody>
          <a:bodyPr lIns="0" tIns="0" rIns="0" bIns="0"/>
          <a:lstStyle/>
          <a:p>
            <a:r>
              <a:rPr lang="en-US" dirty="0"/>
              <a:t>Views on NHS data sharing, motivations and barriers</a:t>
            </a:r>
          </a:p>
        </p:txBody>
      </p:sp>
    </p:spTree>
    <p:extLst>
      <p:ext uri="{BB962C8B-B14F-4D97-AF65-F5344CB8AC3E}">
        <p14:creationId xmlns:p14="http://schemas.microsoft.com/office/powerpoint/2010/main" val="193234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486661"/>
            <a:ext cx="11404154" cy="912755"/>
          </a:xfrm>
        </p:spPr>
        <p:txBody>
          <a:bodyPr>
            <a:noAutofit/>
          </a:bodyPr>
          <a:lstStyle/>
          <a:p>
            <a:r>
              <a:rPr lang="en-GB" sz="2800" dirty="0"/>
              <a:t>Trust in NHS use of patient data has increased since June 2021, but under half were comfortable with access by ‘approved individuals from outside the NHS’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261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0BBDD3E7-D295-484F-BF23-AA6C5AEDEF4E}"/>
              </a:ext>
            </a:extLst>
          </p:cNvPr>
          <p:cNvSpPr/>
          <p:nvPr/>
        </p:nvSpPr>
        <p:spPr>
          <a:xfrm>
            <a:off x="7912146" y="1801820"/>
            <a:ext cx="3847854"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p>
          <a:p>
            <a:pPr algn="ctr"/>
            <a:r>
              <a:rPr lang="en-GB" dirty="0"/>
              <a:t>Most in the offline sample trusted the NHS to use their data for the benefit of patients and keep it secure.</a:t>
            </a:r>
          </a:p>
          <a:p>
            <a:pPr algn="ctr"/>
            <a:r>
              <a:rPr lang="en-GB" dirty="0"/>
              <a:t>However, some were still concerned about data breeches due to errors, hacking or selling to third parties.</a:t>
            </a:r>
          </a:p>
          <a:p>
            <a:pPr algn="ctr"/>
            <a:endParaRPr lang="en-GB" dirty="0"/>
          </a:p>
          <a:p>
            <a:pPr algn="ctr"/>
            <a:endParaRPr lang="en-GB" dirty="0"/>
          </a:p>
        </p:txBody>
      </p:sp>
      <p:graphicFrame>
        <p:nvGraphicFramePr>
          <p:cNvPr id="6" name="Chart 5">
            <a:extLst>
              <a:ext uri="{FF2B5EF4-FFF2-40B4-BE49-F238E27FC236}">
                <a16:creationId xmlns:a16="http://schemas.microsoft.com/office/drawing/2014/main" id="{4F06B227-9103-4E37-8E98-2FCE4741ACCD}"/>
              </a:ext>
            </a:extLst>
          </p:cNvPr>
          <p:cNvGraphicFramePr/>
          <p:nvPr>
            <p:extLst>
              <p:ext uri="{D42A27DB-BD31-4B8C-83A1-F6EECF244321}">
                <p14:modId xmlns:p14="http://schemas.microsoft.com/office/powerpoint/2010/main" val="12536619"/>
              </p:ext>
            </p:extLst>
          </p:nvPr>
        </p:nvGraphicFramePr>
        <p:xfrm>
          <a:off x="665922" y="1801820"/>
          <a:ext cx="8895521" cy="4336513"/>
        </p:xfrm>
        <a:graphic>
          <a:graphicData uri="http://schemas.openxmlformats.org/drawingml/2006/chart">
            <c:chart xmlns:c="http://schemas.openxmlformats.org/drawingml/2006/chart" xmlns:r="http://schemas.openxmlformats.org/officeDocument/2006/relationships" r:id="rId3"/>
          </a:graphicData>
        </a:graphic>
      </p:graphicFrame>
      <p:sp>
        <p:nvSpPr>
          <p:cNvPr id="9" name="Speech Bubble: Rectangle 8">
            <a:extLst>
              <a:ext uri="{FF2B5EF4-FFF2-40B4-BE49-F238E27FC236}">
                <a16:creationId xmlns:a16="http://schemas.microsoft.com/office/drawing/2014/main" id="{E4D45FE8-572C-46E9-88DF-396284B0C9F8}"/>
              </a:ext>
            </a:extLst>
          </p:cNvPr>
          <p:cNvSpPr/>
          <p:nvPr/>
        </p:nvSpPr>
        <p:spPr>
          <a:xfrm>
            <a:off x="8226735" y="4337217"/>
            <a:ext cx="3218676" cy="1579199"/>
          </a:xfrm>
          <a:prstGeom prst="wedgeRectCallout">
            <a:avLst>
              <a:gd name="adj1" fmla="val -27318"/>
              <a:gd name="adj2" fmla="val -65264"/>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i="1" dirty="0">
                <a:ln>
                  <a:solidFill>
                    <a:schemeClr val="tx1">
                      <a:lumMod val="75000"/>
                      <a:lumOff val="25000"/>
                    </a:schemeClr>
                  </a:solidFill>
                </a:ln>
              </a:rPr>
              <a:t>I trust them to a degree but they have so much to do I worry about mistakes happening</a:t>
            </a:r>
            <a:r>
              <a:rPr lang="en-GB" sz="1600" dirty="0">
                <a:ln>
                  <a:solidFill>
                    <a:schemeClr val="tx1">
                      <a:lumMod val="75000"/>
                      <a:lumOff val="25000"/>
                    </a:schemeClr>
                  </a:solidFill>
                </a:ln>
              </a:rPr>
              <a:t>. [Offline sample]</a:t>
            </a:r>
          </a:p>
        </p:txBody>
      </p:sp>
      <p:sp>
        <p:nvSpPr>
          <p:cNvPr id="10" name="Rectangle: Rounded Corners 9">
            <a:extLst>
              <a:ext uri="{FF2B5EF4-FFF2-40B4-BE49-F238E27FC236}">
                <a16:creationId xmlns:a16="http://schemas.microsoft.com/office/drawing/2014/main" id="{0408D143-32A4-4F75-8D96-658F407621D6}"/>
              </a:ext>
            </a:extLst>
          </p:cNvPr>
          <p:cNvSpPr/>
          <p:nvPr/>
        </p:nvSpPr>
        <p:spPr>
          <a:xfrm rot="10800000" flipV="1">
            <a:off x="6808303" y="2413099"/>
            <a:ext cx="606288" cy="24925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+8%</a:t>
            </a:r>
          </a:p>
        </p:txBody>
      </p:sp>
      <p:sp>
        <p:nvSpPr>
          <p:cNvPr id="14" name="Rectangle: Rounded Corners 13">
            <a:extLst>
              <a:ext uri="{FF2B5EF4-FFF2-40B4-BE49-F238E27FC236}">
                <a16:creationId xmlns:a16="http://schemas.microsoft.com/office/drawing/2014/main" id="{902503F9-8F27-474E-84FC-CD7E072F3B5B}"/>
              </a:ext>
            </a:extLst>
          </p:cNvPr>
          <p:cNvSpPr/>
          <p:nvPr/>
        </p:nvSpPr>
        <p:spPr>
          <a:xfrm rot="10800000" flipV="1">
            <a:off x="6808302" y="4279144"/>
            <a:ext cx="606288" cy="268344"/>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+2%</a:t>
            </a:r>
          </a:p>
        </p:txBody>
      </p:sp>
      <p:sp>
        <p:nvSpPr>
          <p:cNvPr id="17" name="Rectangle: Rounded Corners 16">
            <a:extLst>
              <a:ext uri="{FF2B5EF4-FFF2-40B4-BE49-F238E27FC236}">
                <a16:creationId xmlns:a16="http://schemas.microsoft.com/office/drawing/2014/main" id="{4B66E89C-2EDE-4E20-82E2-992465E21D73}"/>
              </a:ext>
            </a:extLst>
          </p:cNvPr>
          <p:cNvSpPr/>
          <p:nvPr/>
        </p:nvSpPr>
        <p:spPr>
          <a:xfrm rot="10800000" flipV="1">
            <a:off x="6808303" y="2412338"/>
            <a:ext cx="606288" cy="24925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+8%</a:t>
            </a:r>
          </a:p>
        </p:txBody>
      </p:sp>
      <p:sp>
        <p:nvSpPr>
          <p:cNvPr id="18" name="Rectangle: Rounded Corners 17">
            <a:extLst>
              <a:ext uri="{FF2B5EF4-FFF2-40B4-BE49-F238E27FC236}">
                <a16:creationId xmlns:a16="http://schemas.microsoft.com/office/drawing/2014/main" id="{A24C2F60-BBDE-452A-840D-E180BB601CB8}"/>
              </a:ext>
            </a:extLst>
          </p:cNvPr>
          <p:cNvSpPr/>
          <p:nvPr/>
        </p:nvSpPr>
        <p:spPr>
          <a:xfrm rot="10800000" flipV="1">
            <a:off x="6808303" y="3019250"/>
            <a:ext cx="606288" cy="268344"/>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+2%</a:t>
            </a:r>
          </a:p>
        </p:txBody>
      </p:sp>
      <p:sp>
        <p:nvSpPr>
          <p:cNvPr id="20" name="Rectangle: Rounded Corners 19">
            <a:extLst>
              <a:ext uri="{FF2B5EF4-FFF2-40B4-BE49-F238E27FC236}">
                <a16:creationId xmlns:a16="http://schemas.microsoft.com/office/drawing/2014/main" id="{2AFFB3E6-C51E-40CE-B9C1-79C75344171B}"/>
              </a:ext>
            </a:extLst>
          </p:cNvPr>
          <p:cNvSpPr/>
          <p:nvPr/>
        </p:nvSpPr>
        <p:spPr>
          <a:xfrm rot="10800000" flipV="1">
            <a:off x="6808302" y="3618504"/>
            <a:ext cx="606288" cy="268344"/>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t>+6%</a:t>
            </a:r>
          </a:p>
        </p:txBody>
      </p:sp>
      <p:sp>
        <p:nvSpPr>
          <p:cNvPr id="11" name="Rectangle 10">
            <a:extLst>
              <a:ext uri="{FF2B5EF4-FFF2-40B4-BE49-F238E27FC236}">
                <a16:creationId xmlns:a16="http://schemas.microsoft.com/office/drawing/2014/main" id="{F8DD80F6-DB15-4BE0-8EDB-1DFABF4F9CC4}"/>
              </a:ext>
            </a:extLst>
          </p:cNvPr>
          <p:cNvSpPr/>
          <p:nvPr/>
        </p:nvSpPr>
        <p:spPr>
          <a:xfrm>
            <a:off x="6450497" y="1856174"/>
            <a:ext cx="1177785" cy="397565"/>
          </a:xfrm>
          <a:prstGeom prst="rect">
            <a:avLst/>
          </a:prstGeom>
          <a:ln>
            <a:solidFill>
              <a:schemeClr val="tx1">
                <a:lumMod val="75000"/>
                <a:lumOff val="2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400"/>
              <a:t>Comparison to Jun 2021</a:t>
            </a:r>
          </a:p>
        </p:txBody>
      </p:sp>
      <p:sp>
        <p:nvSpPr>
          <p:cNvPr id="22" name="TextBox 21">
            <a:extLst>
              <a:ext uri="{FF2B5EF4-FFF2-40B4-BE49-F238E27FC236}">
                <a16:creationId xmlns:a16="http://schemas.microsoft.com/office/drawing/2014/main" id="{7660AC12-C4AD-4A20-AC71-0DA9136CDE18}"/>
              </a:ext>
            </a:extLst>
          </p:cNvPr>
          <p:cNvSpPr txBox="1"/>
          <p:nvPr/>
        </p:nvSpPr>
        <p:spPr>
          <a:xfrm>
            <a:off x="795131" y="6324874"/>
            <a:ext cx="10298249" cy="461665"/>
          </a:xfrm>
          <a:prstGeom prst="rect">
            <a:avLst/>
          </a:prstGeom>
          <a:noFill/>
        </p:spPr>
        <p:txBody>
          <a:bodyPr wrap="square" rtlCol="0">
            <a:spAutoFit/>
          </a:bodyPr>
          <a:lstStyle/>
          <a:p>
            <a:r>
              <a:rPr lang="en-GB" sz="1200" dirty="0"/>
              <a:t>Q12. To what extent do you agree or disagree with each of the following statements in relation to how patient data is used by the NHS? Bases: Nat Rep n=1703, Boost n=309, Offline n=50.  </a:t>
            </a:r>
          </a:p>
        </p:txBody>
      </p:sp>
    </p:spTree>
    <p:extLst>
      <p:ext uri="{BB962C8B-B14F-4D97-AF65-F5344CB8AC3E}">
        <p14:creationId xmlns:p14="http://schemas.microsoft.com/office/powerpoint/2010/main" val="1591776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NHS organisations were the most trusted to access patient data, although trust declines with use of online</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19"/>
            <a:ext cx="108204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7215A122-B23E-4AD0-82EA-B98B099E0869}"/>
              </a:ext>
            </a:extLst>
          </p:cNvPr>
          <p:cNvGraphicFramePr/>
          <p:nvPr>
            <p:extLst>
              <p:ext uri="{D42A27DB-BD31-4B8C-83A1-F6EECF244321}">
                <p14:modId xmlns:p14="http://schemas.microsoft.com/office/powerpoint/2010/main" val="3137137217"/>
              </p:ext>
            </p:extLst>
          </p:nvPr>
        </p:nvGraphicFramePr>
        <p:xfrm>
          <a:off x="695741" y="1990841"/>
          <a:ext cx="7185990" cy="367342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0F179761-2926-4B4F-BCD0-12E3AB9FB5B7}"/>
              </a:ext>
            </a:extLst>
          </p:cNvPr>
          <p:cNvSpPr txBox="1"/>
          <p:nvPr/>
        </p:nvSpPr>
        <p:spPr>
          <a:xfrm>
            <a:off x="795131" y="6324874"/>
            <a:ext cx="10298249" cy="461665"/>
          </a:xfrm>
          <a:prstGeom prst="rect">
            <a:avLst/>
          </a:prstGeom>
          <a:noFill/>
        </p:spPr>
        <p:txBody>
          <a:bodyPr wrap="square" rtlCol="0">
            <a:spAutoFit/>
          </a:bodyPr>
          <a:lstStyle/>
          <a:p>
            <a:r>
              <a:rPr lang="en-GB" sz="1200" dirty="0"/>
              <a:t>Q14. Which organisations would you trust to access some of your pseudonymised patient data, for a specific reason that improves health and care?.  Base: Nat Rep n=1703.</a:t>
            </a:r>
          </a:p>
        </p:txBody>
      </p:sp>
      <p:sp>
        <p:nvSpPr>
          <p:cNvPr id="10" name="TextBox 9">
            <a:extLst>
              <a:ext uri="{FF2B5EF4-FFF2-40B4-BE49-F238E27FC236}">
                <a16:creationId xmlns:a16="http://schemas.microsoft.com/office/drawing/2014/main" id="{E45744B9-9E82-4AF0-9186-A332C703ABAD}"/>
              </a:ext>
            </a:extLst>
          </p:cNvPr>
          <p:cNvSpPr txBox="1"/>
          <p:nvPr/>
        </p:nvSpPr>
        <p:spPr>
          <a:xfrm>
            <a:off x="8300481" y="1982226"/>
            <a:ext cx="2792899" cy="1600438"/>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pPr algn="ctr"/>
            <a:r>
              <a:rPr lang="en-GB" sz="1400" dirty="0"/>
              <a:t>Trust also lower amongst some groups with higher awareness of GPDPR and opt-out i.e. </a:t>
            </a:r>
          </a:p>
          <a:p>
            <a:pPr marL="285750" indent="-285750">
              <a:buFontTx/>
              <a:buChar char="-"/>
            </a:pPr>
            <a:r>
              <a:rPr lang="en-GB" sz="1400" dirty="0"/>
              <a:t>socio economic group A</a:t>
            </a:r>
          </a:p>
          <a:p>
            <a:pPr marL="285750" indent="-285750">
              <a:buFontTx/>
              <a:buChar char="-"/>
            </a:pPr>
            <a:r>
              <a:rPr lang="en-GB" sz="1400" dirty="0"/>
              <a:t>those in London </a:t>
            </a:r>
          </a:p>
          <a:p>
            <a:pPr marL="285750" indent="-285750">
              <a:buFontTx/>
              <a:buChar char="-"/>
            </a:pPr>
            <a:r>
              <a:rPr lang="en-GB" sz="1400" dirty="0"/>
              <a:t>those with LTCs </a:t>
            </a:r>
          </a:p>
          <a:p>
            <a:pPr marL="285750" indent="-285750">
              <a:buFontTx/>
              <a:buChar char="-"/>
            </a:pPr>
            <a:r>
              <a:rPr lang="en-GB" sz="1400" dirty="0"/>
              <a:t>carers</a:t>
            </a:r>
          </a:p>
        </p:txBody>
      </p:sp>
    </p:spTree>
    <p:extLst>
      <p:ext uri="{BB962C8B-B14F-4D97-AF65-F5344CB8AC3E}">
        <p14:creationId xmlns:p14="http://schemas.microsoft.com/office/powerpoint/2010/main" val="1574059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a:t>There were broadly similar levels of support for different uses of patient data</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108204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73EA4877-6D67-4936-A98F-96123B4B63D4}"/>
              </a:ext>
            </a:extLst>
          </p:cNvPr>
          <p:cNvGraphicFramePr/>
          <p:nvPr/>
        </p:nvGraphicFramePr>
        <p:xfrm>
          <a:off x="690417" y="1801820"/>
          <a:ext cx="8895521" cy="433651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3D0F483D-B56D-4410-82B1-CAE0708A185F}"/>
              </a:ext>
            </a:extLst>
          </p:cNvPr>
          <p:cNvSpPr txBox="1"/>
          <p:nvPr/>
        </p:nvSpPr>
        <p:spPr>
          <a:xfrm>
            <a:off x="795131" y="6324874"/>
            <a:ext cx="10298249" cy="461665"/>
          </a:xfrm>
          <a:prstGeom prst="rect">
            <a:avLst/>
          </a:prstGeom>
          <a:noFill/>
        </p:spPr>
        <p:txBody>
          <a:bodyPr wrap="square" rtlCol="0">
            <a:spAutoFit/>
          </a:bodyPr>
          <a:lstStyle/>
          <a:p>
            <a:r>
              <a:rPr lang="en-GB" sz="1200" dirty="0"/>
              <a:t>Q13. </a:t>
            </a:r>
            <a:r>
              <a:rPr lang="en-GB" sz="1200" dirty="0">
                <a:effectLst/>
                <a:ea typeface="Calibri" panose="020F0502020204030204" pitchFamily="34" charset="0"/>
              </a:rPr>
              <a:t>Below are several ways in which pseudonymised patient data can be used. Please select all those that you are comfortable with</a:t>
            </a:r>
            <a:r>
              <a:rPr lang="en-GB" sz="1200" dirty="0"/>
              <a:t> Base: Nat Rep n=1703.</a:t>
            </a:r>
          </a:p>
        </p:txBody>
      </p:sp>
      <p:sp>
        <p:nvSpPr>
          <p:cNvPr id="10" name="TextBox 9">
            <a:extLst>
              <a:ext uri="{FF2B5EF4-FFF2-40B4-BE49-F238E27FC236}">
                <a16:creationId xmlns:a16="http://schemas.microsoft.com/office/drawing/2014/main" id="{FBC44181-96D2-4BEC-9135-6C13D93B4667}"/>
              </a:ext>
            </a:extLst>
          </p:cNvPr>
          <p:cNvSpPr txBox="1"/>
          <p:nvPr/>
        </p:nvSpPr>
        <p:spPr>
          <a:xfrm>
            <a:off x="8300481" y="1985962"/>
            <a:ext cx="2792899" cy="954107"/>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pPr algn="ctr"/>
            <a:r>
              <a:rPr lang="en-GB" sz="1400" dirty="0"/>
              <a:t>Consistently greater support for each use amongst those aged over 44 years old compared to those aged under 44 years old </a:t>
            </a:r>
          </a:p>
        </p:txBody>
      </p:sp>
    </p:spTree>
    <p:extLst>
      <p:ext uri="{BB962C8B-B14F-4D97-AF65-F5344CB8AC3E}">
        <p14:creationId xmlns:p14="http://schemas.microsoft.com/office/powerpoint/2010/main" val="323038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Three broad benefits of GPDPR mattered most to participants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108204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Chart 3">
            <a:extLst>
              <a:ext uri="{FF2B5EF4-FFF2-40B4-BE49-F238E27FC236}">
                <a16:creationId xmlns:a16="http://schemas.microsoft.com/office/drawing/2014/main" id="{1DE763CD-9633-4398-AF48-BD74939EB7B8}"/>
              </a:ext>
            </a:extLst>
          </p:cNvPr>
          <p:cNvGraphicFramePr/>
          <p:nvPr>
            <p:extLst>
              <p:ext uri="{D42A27DB-BD31-4B8C-83A1-F6EECF244321}">
                <p14:modId xmlns:p14="http://schemas.microsoft.com/office/powerpoint/2010/main" val="1399060291"/>
              </p:ext>
            </p:extLst>
          </p:nvPr>
        </p:nvGraphicFramePr>
        <p:xfrm>
          <a:off x="665922" y="1801820"/>
          <a:ext cx="8895521" cy="433651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58D03A51-6DA9-4AE0-9562-3179F9C7BF4C}"/>
              </a:ext>
            </a:extLst>
          </p:cNvPr>
          <p:cNvSpPr txBox="1"/>
          <p:nvPr/>
        </p:nvSpPr>
        <p:spPr>
          <a:xfrm>
            <a:off x="795131" y="6324874"/>
            <a:ext cx="10298249" cy="461665"/>
          </a:xfrm>
          <a:prstGeom prst="rect">
            <a:avLst/>
          </a:prstGeom>
          <a:noFill/>
        </p:spPr>
        <p:txBody>
          <a:bodyPr wrap="square" rtlCol="0">
            <a:spAutoFit/>
          </a:bodyPr>
          <a:lstStyle/>
          <a:p>
            <a:r>
              <a:rPr lang="en-GB" sz="1200" dirty="0"/>
              <a:t>Q15. The General Practice Data for Planning and Research Collection (GPDPR) will have a range of benefits. Which 3 matter most to you? Bases: Nat Rep n=1703, Boost n=309.  </a:t>
            </a:r>
          </a:p>
        </p:txBody>
      </p:sp>
      <p:sp>
        <p:nvSpPr>
          <p:cNvPr id="8" name="Rectangle 7">
            <a:extLst>
              <a:ext uri="{FF2B5EF4-FFF2-40B4-BE49-F238E27FC236}">
                <a16:creationId xmlns:a16="http://schemas.microsoft.com/office/drawing/2014/main" id="{64FB5883-5A9E-4945-BE6D-379E6018CBB9}"/>
              </a:ext>
            </a:extLst>
          </p:cNvPr>
          <p:cNvSpPr/>
          <p:nvPr/>
        </p:nvSpPr>
        <p:spPr>
          <a:xfrm>
            <a:off x="665922" y="2381218"/>
            <a:ext cx="9247005" cy="11474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512466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Over a third of </a:t>
            </a:r>
            <a:r>
              <a:rPr lang="en-GB" dirty="0" err="1"/>
              <a:t>nat</a:t>
            </a:r>
            <a:r>
              <a:rPr lang="en-GB" dirty="0"/>
              <a:t> rep respondents (38%) did not have any concerns about GPDPR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108204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Chart 3">
            <a:extLst>
              <a:ext uri="{FF2B5EF4-FFF2-40B4-BE49-F238E27FC236}">
                <a16:creationId xmlns:a16="http://schemas.microsoft.com/office/drawing/2014/main" id="{C51F4A1B-7D38-4784-9B06-A77E83BB4310}"/>
              </a:ext>
            </a:extLst>
          </p:cNvPr>
          <p:cNvGraphicFramePr/>
          <p:nvPr>
            <p:extLst>
              <p:ext uri="{D42A27DB-BD31-4B8C-83A1-F6EECF244321}">
                <p14:modId xmlns:p14="http://schemas.microsoft.com/office/powerpoint/2010/main" val="2078965061"/>
              </p:ext>
            </p:extLst>
          </p:nvPr>
        </p:nvGraphicFramePr>
        <p:xfrm>
          <a:off x="-410307" y="1801779"/>
          <a:ext cx="8895521" cy="3356375"/>
        </p:xfrm>
        <a:graphic>
          <a:graphicData uri="http://schemas.openxmlformats.org/drawingml/2006/chart">
            <c:chart xmlns:c="http://schemas.openxmlformats.org/drawingml/2006/chart" xmlns:r="http://schemas.openxmlformats.org/officeDocument/2006/relationships" r:id="rId3"/>
          </a:graphicData>
        </a:graphic>
      </p:graphicFrame>
      <p:sp>
        <p:nvSpPr>
          <p:cNvPr id="2" name="Speech Bubble: Rectangle 1">
            <a:extLst>
              <a:ext uri="{FF2B5EF4-FFF2-40B4-BE49-F238E27FC236}">
                <a16:creationId xmlns:a16="http://schemas.microsoft.com/office/drawing/2014/main" id="{2ABB6B99-3FE8-4BFE-90D9-64600917FECC}"/>
              </a:ext>
            </a:extLst>
          </p:cNvPr>
          <p:cNvSpPr/>
          <p:nvPr/>
        </p:nvSpPr>
        <p:spPr>
          <a:xfrm>
            <a:off x="7714427" y="1680041"/>
            <a:ext cx="3780727" cy="1152939"/>
          </a:xfrm>
          <a:prstGeom prst="wedgeRectCallout">
            <a:avLst>
              <a:gd name="adj1" fmla="val -54119"/>
              <a:gd name="adj2" fmla="val 170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i="1" dirty="0">
                <a:solidFill>
                  <a:schemeClr val="bg1"/>
                </a:solidFill>
              </a:rPr>
              <a:t>I have no concerns and would be happy for my data to be collected and used to benefit whoever and whatever. [Nat Rep sample]</a:t>
            </a:r>
          </a:p>
        </p:txBody>
      </p:sp>
      <p:sp>
        <p:nvSpPr>
          <p:cNvPr id="9" name="TextBox 8">
            <a:extLst>
              <a:ext uri="{FF2B5EF4-FFF2-40B4-BE49-F238E27FC236}">
                <a16:creationId xmlns:a16="http://schemas.microsoft.com/office/drawing/2014/main" id="{CA1B62F2-BC58-416B-8693-4766472486C4}"/>
              </a:ext>
            </a:extLst>
          </p:cNvPr>
          <p:cNvSpPr txBox="1"/>
          <p:nvPr/>
        </p:nvSpPr>
        <p:spPr>
          <a:xfrm>
            <a:off x="795131" y="6358553"/>
            <a:ext cx="10298249" cy="276999"/>
          </a:xfrm>
          <a:prstGeom prst="rect">
            <a:avLst/>
          </a:prstGeom>
          <a:noFill/>
        </p:spPr>
        <p:txBody>
          <a:bodyPr wrap="square" rtlCol="0">
            <a:spAutoFit/>
          </a:bodyPr>
          <a:lstStyle/>
          <a:p>
            <a:r>
              <a:rPr lang="en-GB" sz="1200" dirty="0"/>
              <a:t>Q16. Having re-read the description of GPDPR what, if any, concerns did you have? Bases: Nat Rep n=1703, Boost n=309, Offline n=50  </a:t>
            </a:r>
          </a:p>
        </p:txBody>
      </p:sp>
      <p:sp>
        <p:nvSpPr>
          <p:cNvPr id="12" name="Rectangle 11">
            <a:extLst>
              <a:ext uri="{FF2B5EF4-FFF2-40B4-BE49-F238E27FC236}">
                <a16:creationId xmlns:a16="http://schemas.microsoft.com/office/drawing/2014/main" id="{56D67A94-6666-4F3D-87E1-627FB2644813}"/>
              </a:ext>
            </a:extLst>
          </p:cNvPr>
          <p:cNvSpPr/>
          <p:nvPr/>
        </p:nvSpPr>
        <p:spPr>
          <a:xfrm>
            <a:off x="432000" y="5279892"/>
            <a:ext cx="11305910" cy="858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0215">
              <a:lnSpc>
                <a:spcPct val="107000"/>
              </a:lnSpc>
              <a:spcAft>
                <a:spcPts val="800"/>
              </a:spcAft>
            </a:pPr>
            <a:endParaRPr lang="en-GB" sz="1400" b="1" dirty="0">
              <a:solidFill>
                <a:schemeClr val="bg1"/>
              </a:solidFill>
              <a:effectLst/>
              <a:latin typeface="+mj-lt"/>
              <a:ea typeface="Calibri" panose="020F0502020204030204" pitchFamily="34" charset="0"/>
              <a:cs typeface="Arial" panose="020B0604020202020204" pitchFamily="34" charset="0"/>
            </a:endParaRPr>
          </a:p>
          <a:p>
            <a:pPr marL="450215">
              <a:lnSpc>
                <a:spcPct val="107000"/>
              </a:lnSpc>
              <a:spcAft>
                <a:spcPts val="800"/>
              </a:spcAft>
            </a:pPr>
            <a:r>
              <a:rPr lang="en-GB" sz="1400" b="1" dirty="0">
                <a:solidFill>
                  <a:schemeClr val="bg1"/>
                </a:solidFill>
                <a:effectLst/>
                <a:latin typeface="+mj-lt"/>
                <a:ea typeface="Calibri" panose="020F0502020204030204" pitchFamily="34" charset="0"/>
                <a:cs typeface="Arial" panose="020B0604020202020204" pitchFamily="34" charset="0"/>
              </a:rPr>
              <a:t>Explanation shown in the survey: </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Collecting patient data was difficult to achieve because GP data is collected in many different ways and these systems are out of date.   We are developing a new, more secure, and more efficient way to collect this data, called the </a:t>
            </a:r>
            <a:r>
              <a:rPr lang="en-GB" sz="1400" b="1" dirty="0">
                <a:solidFill>
                  <a:schemeClr val="bg1"/>
                </a:solidFill>
                <a:effectLst/>
                <a:latin typeface="Calibri" panose="020F0502020204030204" pitchFamily="34" charset="0"/>
                <a:ea typeface="Calibri" panose="020F0502020204030204" pitchFamily="34" charset="0"/>
                <a:cs typeface="Arial" panose="020B0604020202020204" pitchFamily="34" charset="0"/>
              </a:rPr>
              <a:t>General Practice Data for Planning and Research data collection (GPDPR).  </a:t>
            </a:r>
            <a:endPar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ctr"/>
            <a:endParaRPr lang="en-GB" sz="1400" dirty="0">
              <a:solidFill>
                <a:schemeClr val="bg1"/>
              </a:solidFill>
              <a:latin typeface="+mj-lt"/>
            </a:endParaRPr>
          </a:p>
        </p:txBody>
      </p:sp>
    </p:spTree>
    <p:extLst>
      <p:ext uri="{BB962C8B-B14F-4D97-AF65-F5344CB8AC3E}">
        <p14:creationId xmlns:p14="http://schemas.microsoft.com/office/powerpoint/2010/main" val="1459305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C5F2E-6B4B-8D41-9CA6-CE4190A81428}"/>
              </a:ext>
            </a:extLst>
          </p:cNvPr>
          <p:cNvSpPr>
            <a:spLocks noGrp="1"/>
          </p:cNvSpPr>
          <p:nvPr>
            <p:ph type="body" sz="quarter" idx="14"/>
          </p:nvPr>
        </p:nvSpPr>
        <p:spPr/>
        <p:txBody>
          <a:bodyPr lIns="0" tIns="0" rIns="0" bIns="0"/>
          <a:lstStyle/>
          <a:p>
            <a:r>
              <a:rPr lang="en-US"/>
              <a:t>What messages resonate most</a:t>
            </a:r>
          </a:p>
        </p:txBody>
      </p:sp>
    </p:spTree>
    <p:extLst>
      <p:ext uri="{BB962C8B-B14F-4D97-AF65-F5344CB8AC3E}">
        <p14:creationId xmlns:p14="http://schemas.microsoft.com/office/powerpoint/2010/main" val="361284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Around half felt reassured by messages about data storage; around a fifth were not</a:t>
            </a:r>
          </a:p>
        </p:txBody>
      </p:sp>
      <p:sp>
        <p:nvSpPr>
          <p:cNvPr id="19" name="Rectangle 18">
            <a:extLst>
              <a:ext uri="{FF2B5EF4-FFF2-40B4-BE49-F238E27FC236}">
                <a16:creationId xmlns:a16="http://schemas.microsoft.com/office/drawing/2014/main" id="{30DF8E96-266F-4911-BD8B-C36C0206D0B7}"/>
              </a:ext>
            </a:extLst>
          </p:cNvPr>
          <p:cNvSpPr/>
          <p:nvPr/>
        </p:nvSpPr>
        <p:spPr>
          <a:xfrm>
            <a:off x="506130" y="1801820"/>
            <a:ext cx="1059367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5D3CD149-77E0-420A-AA59-A002D529C5EA}"/>
              </a:ext>
            </a:extLst>
          </p:cNvPr>
          <p:cNvGraphicFramePr/>
          <p:nvPr>
            <p:extLst>
              <p:ext uri="{D42A27DB-BD31-4B8C-83A1-F6EECF244321}">
                <p14:modId xmlns:p14="http://schemas.microsoft.com/office/powerpoint/2010/main" val="1133973914"/>
              </p:ext>
            </p:extLst>
          </p:nvPr>
        </p:nvGraphicFramePr>
        <p:xfrm>
          <a:off x="755374" y="1801821"/>
          <a:ext cx="10344425" cy="4336471"/>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a:extLst>
              <a:ext uri="{FF2B5EF4-FFF2-40B4-BE49-F238E27FC236}">
                <a16:creationId xmlns:a16="http://schemas.microsoft.com/office/drawing/2014/main" id="{41848E53-B17C-47CA-9622-CE7DD886535B}"/>
              </a:ext>
            </a:extLst>
          </p:cNvPr>
          <p:cNvSpPr/>
          <p:nvPr/>
        </p:nvSpPr>
        <p:spPr>
          <a:xfrm flipH="1">
            <a:off x="8458201" y="5583382"/>
            <a:ext cx="1037647" cy="3860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BC54E47D-5FA2-42B8-895E-EF1BFEA534EE}"/>
              </a:ext>
            </a:extLst>
          </p:cNvPr>
          <p:cNvSpPr txBox="1"/>
          <p:nvPr/>
        </p:nvSpPr>
        <p:spPr>
          <a:xfrm>
            <a:off x="795131" y="6358553"/>
            <a:ext cx="10298249" cy="461665"/>
          </a:xfrm>
          <a:prstGeom prst="rect">
            <a:avLst/>
          </a:prstGeom>
          <a:noFill/>
        </p:spPr>
        <p:txBody>
          <a:bodyPr wrap="square" rtlCol="0">
            <a:spAutoFit/>
          </a:bodyPr>
          <a:lstStyle/>
          <a:p>
            <a:r>
              <a:rPr lang="en-GB" sz="1200" dirty="0"/>
              <a:t>Q17a. Below are several sentences that could be used to describe how the patient data is stored in the new GPDPR system. Please tell us how reassured you feel by each of the statements. Base: Nat Rep n=1703. .  </a:t>
            </a:r>
          </a:p>
        </p:txBody>
      </p:sp>
    </p:spTree>
    <p:extLst>
      <p:ext uri="{BB962C8B-B14F-4D97-AF65-F5344CB8AC3E}">
        <p14:creationId xmlns:p14="http://schemas.microsoft.com/office/powerpoint/2010/main" val="30443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lstStyle/>
          <a:p>
            <a:r>
              <a:rPr lang="en-GB" spc="-40" dirty="0"/>
              <a:t>Research methodology</a:t>
            </a:r>
          </a:p>
        </p:txBody>
      </p:sp>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0" y="1268413"/>
            <a:ext cx="11012644" cy="577927"/>
          </a:xfrm>
        </p:spPr>
        <p:txBody>
          <a:bodyPr/>
          <a:lstStyle/>
          <a:p>
            <a:pPr>
              <a:lnSpc>
                <a:spcPct val="100000"/>
              </a:lnSpc>
              <a:spcAft>
                <a:spcPts val="1200"/>
              </a:spcAft>
              <a:buClr>
                <a:schemeClr val="accent6"/>
              </a:buClr>
            </a:pPr>
            <a:r>
              <a:rPr lang="en-GB" sz="2400" dirty="0"/>
              <a:t>A quantitative survey with three sample groups: </a:t>
            </a:r>
          </a:p>
        </p:txBody>
      </p:sp>
      <p:sp>
        <p:nvSpPr>
          <p:cNvPr id="9" name="Rectangle 8">
            <a:extLst>
              <a:ext uri="{FF2B5EF4-FFF2-40B4-BE49-F238E27FC236}">
                <a16:creationId xmlns:a16="http://schemas.microsoft.com/office/drawing/2014/main" id="{66A24B50-E928-41FD-A6EB-99B6EB4BA728}"/>
              </a:ext>
            </a:extLst>
          </p:cNvPr>
          <p:cNvSpPr/>
          <p:nvPr/>
        </p:nvSpPr>
        <p:spPr>
          <a:xfrm>
            <a:off x="432001" y="1680937"/>
            <a:ext cx="3578760" cy="7659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b="1" dirty="0">
                <a:solidFill>
                  <a:schemeClr val="bg1"/>
                </a:solidFill>
              </a:rPr>
              <a:t>Main sample: nationally representative</a:t>
            </a:r>
          </a:p>
        </p:txBody>
      </p:sp>
      <p:sp>
        <p:nvSpPr>
          <p:cNvPr id="10" name="Rectangle 9">
            <a:extLst>
              <a:ext uri="{FF2B5EF4-FFF2-40B4-BE49-F238E27FC236}">
                <a16:creationId xmlns:a16="http://schemas.microsoft.com/office/drawing/2014/main" id="{FC061E42-B7FD-45F0-9170-23649B2A71F4}"/>
              </a:ext>
            </a:extLst>
          </p:cNvPr>
          <p:cNvSpPr/>
          <p:nvPr/>
        </p:nvSpPr>
        <p:spPr>
          <a:xfrm>
            <a:off x="7865884" y="2586816"/>
            <a:ext cx="3578760" cy="779546"/>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b="1" dirty="0">
                <a:solidFill>
                  <a:schemeClr val="tx1"/>
                </a:solidFill>
              </a:rPr>
              <a:t>Offline sample</a:t>
            </a:r>
          </a:p>
        </p:txBody>
      </p:sp>
      <p:sp>
        <p:nvSpPr>
          <p:cNvPr id="11" name="Rectangle 10">
            <a:extLst>
              <a:ext uri="{FF2B5EF4-FFF2-40B4-BE49-F238E27FC236}">
                <a16:creationId xmlns:a16="http://schemas.microsoft.com/office/drawing/2014/main" id="{8FDB7B85-BAD0-4CEB-9949-460A8AB601DF}"/>
              </a:ext>
            </a:extLst>
          </p:cNvPr>
          <p:cNvSpPr/>
          <p:nvPr/>
        </p:nvSpPr>
        <p:spPr>
          <a:xfrm>
            <a:off x="4131749" y="2599837"/>
            <a:ext cx="3578760" cy="76598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b="1" dirty="0">
                <a:solidFill>
                  <a:schemeClr val="bg1"/>
                </a:solidFill>
              </a:rPr>
              <a:t>Boost sample of those less engaged online</a:t>
            </a:r>
          </a:p>
        </p:txBody>
      </p:sp>
      <p:sp>
        <p:nvSpPr>
          <p:cNvPr id="12" name="Rectangle 11">
            <a:extLst>
              <a:ext uri="{FF2B5EF4-FFF2-40B4-BE49-F238E27FC236}">
                <a16:creationId xmlns:a16="http://schemas.microsoft.com/office/drawing/2014/main" id="{529DA722-2A5C-4095-8668-A4896A4305A1}"/>
              </a:ext>
            </a:extLst>
          </p:cNvPr>
          <p:cNvSpPr/>
          <p:nvPr/>
        </p:nvSpPr>
        <p:spPr>
          <a:xfrm>
            <a:off x="432000" y="2515308"/>
            <a:ext cx="3578760" cy="406173"/>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accent6"/>
                </a:solidFill>
              </a:rPr>
              <a:t>A sample size of 1703 </a:t>
            </a:r>
          </a:p>
        </p:txBody>
      </p:sp>
      <p:sp>
        <p:nvSpPr>
          <p:cNvPr id="13" name="Rectangle 12">
            <a:extLst>
              <a:ext uri="{FF2B5EF4-FFF2-40B4-BE49-F238E27FC236}">
                <a16:creationId xmlns:a16="http://schemas.microsoft.com/office/drawing/2014/main" id="{CF7314F5-EC6D-4865-97A7-4916A5A89ECB}"/>
              </a:ext>
            </a:extLst>
          </p:cNvPr>
          <p:cNvSpPr/>
          <p:nvPr/>
        </p:nvSpPr>
        <p:spPr>
          <a:xfrm>
            <a:off x="4131749" y="3461367"/>
            <a:ext cx="3578760" cy="488234"/>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accent6"/>
                </a:solidFill>
              </a:rPr>
              <a:t>A sample size of 309</a:t>
            </a:r>
          </a:p>
        </p:txBody>
      </p:sp>
      <p:sp>
        <p:nvSpPr>
          <p:cNvPr id="14" name="Rectangle 13">
            <a:extLst>
              <a:ext uri="{FF2B5EF4-FFF2-40B4-BE49-F238E27FC236}">
                <a16:creationId xmlns:a16="http://schemas.microsoft.com/office/drawing/2014/main" id="{94340F08-8D42-435D-80C9-67F296FBBD16}"/>
              </a:ext>
            </a:extLst>
          </p:cNvPr>
          <p:cNvSpPr/>
          <p:nvPr/>
        </p:nvSpPr>
        <p:spPr>
          <a:xfrm>
            <a:off x="7865884" y="3456978"/>
            <a:ext cx="3578760" cy="487334"/>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accent6"/>
                </a:solidFill>
              </a:rPr>
              <a:t>A sample size of 50. </a:t>
            </a:r>
            <a:r>
              <a:rPr lang="en-GB" sz="1600" b="1" dirty="0">
                <a:solidFill>
                  <a:schemeClr val="accent6"/>
                </a:solidFill>
              </a:rPr>
              <a:t>Note: small sample size </a:t>
            </a:r>
            <a:endParaRPr lang="en-GB" sz="1600" dirty="0">
              <a:solidFill>
                <a:schemeClr val="accent6"/>
              </a:solidFill>
            </a:endParaRPr>
          </a:p>
        </p:txBody>
      </p:sp>
      <p:sp>
        <p:nvSpPr>
          <p:cNvPr id="15" name="Rectangle 14">
            <a:extLst>
              <a:ext uri="{FF2B5EF4-FFF2-40B4-BE49-F238E27FC236}">
                <a16:creationId xmlns:a16="http://schemas.microsoft.com/office/drawing/2014/main" id="{BD11942B-91D6-466E-9144-526F88499477}"/>
              </a:ext>
            </a:extLst>
          </p:cNvPr>
          <p:cNvSpPr/>
          <p:nvPr/>
        </p:nvSpPr>
        <p:spPr>
          <a:xfrm>
            <a:off x="432000" y="4956979"/>
            <a:ext cx="3578760" cy="4165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Completed online </a:t>
            </a:r>
          </a:p>
        </p:txBody>
      </p:sp>
      <p:sp>
        <p:nvSpPr>
          <p:cNvPr id="16" name="Rectangle 15">
            <a:extLst>
              <a:ext uri="{FF2B5EF4-FFF2-40B4-BE49-F238E27FC236}">
                <a16:creationId xmlns:a16="http://schemas.microsoft.com/office/drawing/2014/main" id="{E804601E-2695-451A-B3F2-DE13129AA7E3}"/>
              </a:ext>
            </a:extLst>
          </p:cNvPr>
          <p:cNvSpPr/>
          <p:nvPr/>
        </p:nvSpPr>
        <p:spPr>
          <a:xfrm>
            <a:off x="4114555" y="4933749"/>
            <a:ext cx="3578760" cy="416538"/>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Completed online</a:t>
            </a:r>
          </a:p>
        </p:txBody>
      </p:sp>
      <p:sp>
        <p:nvSpPr>
          <p:cNvPr id="18" name="Rectangle 17">
            <a:extLst>
              <a:ext uri="{FF2B5EF4-FFF2-40B4-BE49-F238E27FC236}">
                <a16:creationId xmlns:a16="http://schemas.microsoft.com/office/drawing/2014/main" id="{C115F253-5FB8-4330-B543-8F7C74D62F5D}"/>
              </a:ext>
            </a:extLst>
          </p:cNvPr>
          <p:cNvSpPr/>
          <p:nvPr/>
        </p:nvSpPr>
        <p:spPr>
          <a:xfrm>
            <a:off x="7831497" y="4933748"/>
            <a:ext cx="3578760" cy="40617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Completed by phone</a:t>
            </a:r>
          </a:p>
        </p:txBody>
      </p:sp>
      <p:sp>
        <p:nvSpPr>
          <p:cNvPr id="19" name="Rectangle 18">
            <a:extLst>
              <a:ext uri="{FF2B5EF4-FFF2-40B4-BE49-F238E27FC236}">
                <a16:creationId xmlns:a16="http://schemas.microsoft.com/office/drawing/2014/main" id="{3D9957EF-E0A0-4213-B84E-AECEC2EB49CC}"/>
              </a:ext>
            </a:extLst>
          </p:cNvPr>
          <p:cNvSpPr/>
          <p:nvPr/>
        </p:nvSpPr>
        <p:spPr>
          <a:xfrm>
            <a:off x="432000" y="3024492"/>
            <a:ext cx="3578760" cy="1829475"/>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chemeClr val="accent6"/>
                </a:solidFill>
              </a:rPr>
              <a:t>Quotas placed to match the profile of England based on*:  </a:t>
            </a:r>
          </a:p>
          <a:p>
            <a:pPr marL="285750" indent="-285750">
              <a:buFontTx/>
              <a:buChar char="-"/>
            </a:pPr>
            <a:r>
              <a:rPr lang="en-GB" sz="1600" dirty="0">
                <a:solidFill>
                  <a:schemeClr val="accent6"/>
                </a:solidFill>
              </a:rPr>
              <a:t>Region </a:t>
            </a:r>
          </a:p>
          <a:p>
            <a:pPr marL="285750" indent="-285750">
              <a:buFontTx/>
              <a:buChar char="-"/>
            </a:pPr>
            <a:r>
              <a:rPr lang="en-GB" sz="1600" dirty="0">
                <a:solidFill>
                  <a:schemeClr val="accent6"/>
                </a:solidFill>
              </a:rPr>
              <a:t>Gender</a:t>
            </a:r>
          </a:p>
          <a:p>
            <a:pPr marL="285750" indent="-285750">
              <a:buFontTx/>
              <a:buChar char="-"/>
            </a:pPr>
            <a:r>
              <a:rPr lang="en-GB" sz="1600" dirty="0">
                <a:solidFill>
                  <a:schemeClr val="accent6"/>
                </a:solidFill>
              </a:rPr>
              <a:t>Ethnicity</a:t>
            </a:r>
          </a:p>
          <a:p>
            <a:pPr marL="285750" indent="-285750">
              <a:buFontTx/>
              <a:buChar char="-"/>
            </a:pPr>
            <a:r>
              <a:rPr lang="en-GB" sz="1600" dirty="0">
                <a:solidFill>
                  <a:schemeClr val="accent6"/>
                </a:solidFill>
              </a:rPr>
              <a:t>Age </a:t>
            </a:r>
          </a:p>
          <a:p>
            <a:pPr marL="285750" indent="-285750">
              <a:buFontTx/>
              <a:buChar char="-"/>
            </a:pPr>
            <a:r>
              <a:rPr lang="en-GB" sz="1600" dirty="0">
                <a:solidFill>
                  <a:schemeClr val="accent6"/>
                </a:solidFill>
              </a:rPr>
              <a:t>SEG </a:t>
            </a:r>
          </a:p>
        </p:txBody>
      </p:sp>
      <p:sp>
        <p:nvSpPr>
          <p:cNvPr id="20" name="Rectangle 19">
            <a:extLst>
              <a:ext uri="{FF2B5EF4-FFF2-40B4-BE49-F238E27FC236}">
                <a16:creationId xmlns:a16="http://schemas.microsoft.com/office/drawing/2014/main" id="{167B39B4-8716-4168-B9AB-7BCF92B3496F}"/>
              </a:ext>
            </a:extLst>
          </p:cNvPr>
          <p:cNvSpPr/>
          <p:nvPr/>
        </p:nvSpPr>
        <p:spPr>
          <a:xfrm>
            <a:off x="4131749" y="4045141"/>
            <a:ext cx="3578760" cy="826155"/>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solidFill>
              </a:rPr>
              <a:t>Individuals who may browse online but do not use social media or make any non-food purchases online</a:t>
            </a:r>
          </a:p>
          <a:p>
            <a:endParaRPr lang="en-GB" sz="1600" dirty="0">
              <a:solidFill>
                <a:schemeClr val="accent6"/>
              </a:solidFill>
            </a:endParaRPr>
          </a:p>
        </p:txBody>
      </p:sp>
      <p:sp>
        <p:nvSpPr>
          <p:cNvPr id="21" name="Rectangle 20">
            <a:extLst>
              <a:ext uri="{FF2B5EF4-FFF2-40B4-BE49-F238E27FC236}">
                <a16:creationId xmlns:a16="http://schemas.microsoft.com/office/drawing/2014/main" id="{E3B4F033-543A-4ED4-B14E-FBF1A1A70908}"/>
              </a:ext>
            </a:extLst>
          </p:cNvPr>
          <p:cNvSpPr/>
          <p:nvPr/>
        </p:nvSpPr>
        <p:spPr>
          <a:xfrm>
            <a:off x="7865884" y="4034927"/>
            <a:ext cx="3578760" cy="83284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solidFill>
              </a:rPr>
              <a:t>Those who do not use the internet. </a:t>
            </a:r>
          </a:p>
        </p:txBody>
      </p:sp>
      <p:sp>
        <p:nvSpPr>
          <p:cNvPr id="22" name="Text Placeholder 5">
            <a:extLst>
              <a:ext uri="{FF2B5EF4-FFF2-40B4-BE49-F238E27FC236}">
                <a16:creationId xmlns:a16="http://schemas.microsoft.com/office/drawing/2014/main" id="{B3867D0F-F314-484F-A324-788466575CDF}"/>
              </a:ext>
            </a:extLst>
          </p:cNvPr>
          <p:cNvSpPr txBox="1">
            <a:spLocks/>
          </p:cNvSpPr>
          <p:nvPr/>
        </p:nvSpPr>
        <p:spPr>
          <a:xfrm>
            <a:off x="4131748" y="1747582"/>
            <a:ext cx="7278509"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200"/>
              </a:spcAft>
              <a:buClr>
                <a:schemeClr val="accent6"/>
              </a:buClr>
            </a:pPr>
            <a:r>
              <a:rPr lang="en-GB" sz="1800" dirty="0"/>
              <a:t>Two sub-samples included to represent those who are less confident online: </a:t>
            </a:r>
          </a:p>
        </p:txBody>
      </p:sp>
      <p:sp>
        <p:nvSpPr>
          <p:cNvPr id="4" name="Arrow: Right 3">
            <a:extLst>
              <a:ext uri="{FF2B5EF4-FFF2-40B4-BE49-F238E27FC236}">
                <a16:creationId xmlns:a16="http://schemas.microsoft.com/office/drawing/2014/main" id="{BDFB1F03-FD70-4892-83BE-EEB0AE5D6BEF}"/>
              </a:ext>
            </a:extLst>
          </p:cNvPr>
          <p:cNvSpPr/>
          <p:nvPr/>
        </p:nvSpPr>
        <p:spPr>
          <a:xfrm rot="5400000">
            <a:off x="4353323" y="2105757"/>
            <a:ext cx="240504" cy="683654"/>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5C434D96-DB81-4F51-953F-8079EC9FED78}"/>
              </a:ext>
            </a:extLst>
          </p:cNvPr>
          <p:cNvSpPr/>
          <p:nvPr/>
        </p:nvSpPr>
        <p:spPr>
          <a:xfrm>
            <a:off x="384544" y="5451737"/>
            <a:ext cx="11073169" cy="8896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1200"/>
              </a:spcAft>
              <a:buClr>
                <a:srgbClr val="425563"/>
              </a:buClr>
              <a:buSzTx/>
              <a:tabLst/>
              <a:defRPr/>
            </a:pPr>
            <a:r>
              <a:rPr lang="en-GB" sz="1400" b="1" dirty="0">
                <a:solidFill>
                  <a:schemeClr val="accent6"/>
                </a:solidFill>
                <a:latin typeface="Arial" panose="020B0604020202020204"/>
              </a:rPr>
              <a:t>All differences highlighted in this document are statistically significant differences. </a:t>
            </a:r>
            <a:r>
              <a:rPr kumimoji="0" lang="en-GB" sz="1400" i="0" u="none" strike="noStrike" kern="1200" cap="none" spc="0" normalizeH="0" baseline="0" noProof="0" dirty="0">
                <a:ln>
                  <a:noFill/>
                </a:ln>
                <a:solidFill>
                  <a:schemeClr val="accent6"/>
                </a:solidFill>
                <a:effectLst/>
                <a:uLnTx/>
                <a:uFillTx/>
                <a:latin typeface="Arial" panose="020B0604020202020204"/>
                <a:ea typeface="+mn-ea"/>
                <a:cs typeface="+mn-cs"/>
              </a:rPr>
              <a:t>Both the main </a:t>
            </a:r>
            <a:r>
              <a:rPr kumimoji="0" lang="en-GB" sz="1400" i="0" u="none" strike="noStrike" kern="1200" cap="none" spc="0" normalizeH="0" baseline="0" noProof="0" dirty="0" err="1">
                <a:ln>
                  <a:noFill/>
                </a:ln>
                <a:solidFill>
                  <a:schemeClr val="accent6"/>
                </a:solidFill>
                <a:effectLst/>
                <a:uLnTx/>
                <a:uFillTx/>
                <a:latin typeface="Arial" panose="020B0604020202020204"/>
                <a:ea typeface="+mn-ea"/>
                <a:cs typeface="+mn-cs"/>
              </a:rPr>
              <a:t>nat</a:t>
            </a:r>
            <a:r>
              <a:rPr kumimoji="0" lang="en-GB" sz="1400" i="0" u="none" strike="noStrike" kern="1200" cap="none" spc="0" normalizeH="0" baseline="0" noProof="0" dirty="0">
                <a:ln>
                  <a:noFill/>
                </a:ln>
                <a:solidFill>
                  <a:schemeClr val="accent6"/>
                </a:solidFill>
                <a:effectLst/>
                <a:uLnTx/>
                <a:uFillTx/>
                <a:latin typeface="Arial" panose="020B0604020202020204"/>
                <a:ea typeface="+mn-ea"/>
                <a:cs typeface="+mn-cs"/>
              </a:rPr>
              <a:t> rep sample and the boost sample completed the same online survey.  Adaptations were made for the offline sample to be delivered over the telephone, including amending the wording of some questions and replacing others with open-ended verbatim.  As a result, the data for the Offline sample is not always directly comparable with the other two. </a:t>
            </a:r>
          </a:p>
        </p:txBody>
      </p:sp>
      <p:sp>
        <p:nvSpPr>
          <p:cNvPr id="25" name="Arrow: Right 24">
            <a:extLst>
              <a:ext uri="{FF2B5EF4-FFF2-40B4-BE49-F238E27FC236}">
                <a16:creationId xmlns:a16="http://schemas.microsoft.com/office/drawing/2014/main" id="{2E4D4450-C25F-4ABF-8532-5583BE00F6C1}"/>
              </a:ext>
            </a:extLst>
          </p:cNvPr>
          <p:cNvSpPr/>
          <p:nvPr/>
        </p:nvSpPr>
        <p:spPr>
          <a:xfrm rot="5400000">
            <a:off x="8053072" y="2108263"/>
            <a:ext cx="240504" cy="683654"/>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00017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Similarly, around half felt reassured by messages about data access; around a fifth were not</a:t>
            </a:r>
          </a:p>
        </p:txBody>
      </p:sp>
      <p:sp>
        <p:nvSpPr>
          <p:cNvPr id="19" name="Rectangle 18">
            <a:extLst>
              <a:ext uri="{FF2B5EF4-FFF2-40B4-BE49-F238E27FC236}">
                <a16:creationId xmlns:a16="http://schemas.microsoft.com/office/drawing/2014/main" id="{30DF8E96-266F-4911-BD8B-C36C0206D0B7}"/>
              </a:ext>
            </a:extLst>
          </p:cNvPr>
          <p:cNvSpPr/>
          <p:nvPr/>
        </p:nvSpPr>
        <p:spPr>
          <a:xfrm>
            <a:off x="431999" y="1801820"/>
            <a:ext cx="1066138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Chart 4">
            <a:extLst>
              <a:ext uri="{FF2B5EF4-FFF2-40B4-BE49-F238E27FC236}">
                <a16:creationId xmlns:a16="http://schemas.microsoft.com/office/drawing/2014/main" id="{ADB31DE0-EC13-4BE9-9A41-8570F2B3B63D}"/>
              </a:ext>
            </a:extLst>
          </p:cNvPr>
          <p:cNvGraphicFramePr/>
          <p:nvPr>
            <p:extLst>
              <p:ext uri="{D42A27DB-BD31-4B8C-83A1-F6EECF244321}">
                <p14:modId xmlns:p14="http://schemas.microsoft.com/office/powerpoint/2010/main" val="32572003"/>
              </p:ext>
            </p:extLst>
          </p:nvPr>
        </p:nvGraphicFramePr>
        <p:xfrm>
          <a:off x="626166" y="1801821"/>
          <a:ext cx="10467213" cy="4336471"/>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a:extLst>
              <a:ext uri="{FF2B5EF4-FFF2-40B4-BE49-F238E27FC236}">
                <a16:creationId xmlns:a16="http://schemas.microsoft.com/office/drawing/2014/main" id="{F747116E-B368-45C2-AA1E-546F4AF7BD28}"/>
              </a:ext>
            </a:extLst>
          </p:cNvPr>
          <p:cNvSpPr/>
          <p:nvPr/>
        </p:nvSpPr>
        <p:spPr>
          <a:xfrm flipH="1">
            <a:off x="8376698" y="5559203"/>
            <a:ext cx="1075414" cy="3843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7A1F60DC-5D7B-4933-8AA9-BB6B2171A04E}"/>
              </a:ext>
            </a:extLst>
          </p:cNvPr>
          <p:cNvSpPr txBox="1"/>
          <p:nvPr/>
        </p:nvSpPr>
        <p:spPr>
          <a:xfrm>
            <a:off x="795131" y="6366518"/>
            <a:ext cx="10298249" cy="461665"/>
          </a:xfrm>
          <a:prstGeom prst="rect">
            <a:avLst/>
          </a:prstGeom>
          <a:noFill/>
        </p:spPr>
        <p:txBody>
          <a:bodyPr wrap="square" rtlCol="0">
            <a:spAutoFit/>
          </a:bodyPr>
          <a:lstStyle/>
          <a:p>
            <a:r>
              <a:rPr lang="en-GB" sz="1200" dirty="0"/>
              <a:t>Q17b.. Below are several sentences that could be used to describe how the patient data is accessed in the new GPDPR system. Please tell us how reassured you feel by each of the statements. Base: Nat Rep n=1703. .  </a:t>
            </a:r>
          </a:p>
        </p:txBody>
      </p:sp>
    </p:spTree>
    <p:extLst>
      <p:ext uri="{BB962C8B-B14F-4D97-AF65-F5344CB8AC3E}">
        <p14:creationId xmlns:p14="http://schemas.microsoft.com/office/powerpoint/2010/main" val="3113796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Respondents in the offline sample wanted reassurance, not detailed information</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2762866"/>
            <a:ext cx="5664000" cy="212376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a:p>
            <a:endParaRPr lang="en-GB"/>
          </a:p>
          <a:p>
            <a:pPr marL="285750" indent="-285750">
              <a:buFont typeface="Arial" panose="020B0604020202020204" pitchFamily="34" charset="0"/>
              <a:buChar char="•"/>
            </a:pPr>
            <a:r>
              <a:rPr lang="en-GB"/>
              <a:t>How is patient data kept secure / protected?</a:t>
            </a:r>
          </a:p>
          <a:p>
            <a:pPr marL="285750" indent="-285750">
              <a:buFont typeface="Arial" panose="020B0604020202020204" pitchFamily="34" charset="0"/>
              <a:buChar char="•"/>
            </a:pPr>
            <a:r>
              <a:rPr lang="en-GB"/>
              <a:t>Where is their patient data stored? Who stores it? Is it the NHS?</a:t>
            </a:r>
          </a:p>
          <a:p>
            <a:pPr marL="285750" indent="-285750">
              <a:buFont typeface="Arial" panose="020B0604020202020204" pitchFamily="34" charset="0"/>
              <a:buChar char="•"/>
            </a:pPr>
            <a:r>
              <a:rPr lang="en-GB"/>
              <a:t>How long is their patient data stored for?</a:t>
            </a:r>
          </a:p>
          <a:p>
            <a:pPr marL="285750" indent="-285750">
              <a:buFont typeface="Arial" panose="020B0604020202020204" pitchFamily="34" charset="0"/>
              <a:buChar char="•"/>
            </a:pPr>
            <a:r>
              <a:rPr lang="en-GB"/>
              <a:t>Is their patient data anonymised? Are their personal details removed, e.g. their name?</a:t>
            </a:r>
          </a:p>
          <a:p>
            <a:pPr algn="ctr"/>
            <a:endParaRPr lang="en-GB"/>
          </a:p>
        </p:txBody>
      </p:sp>
      <p:sp>
        <p:nvSpPr>
          <p:cNvPr id="4" name="Rectangle 3">
            <a:extLst>
              <a:ext uri="{FF2B5EF4-FFF2-40B4-BE49-F238E27FC236}">
                <a16:creationId xmlns:a16="http://schemas.microsoft.com/office/drawing/2014/main" id="{06BFF40F-5BA5-499B-9848-E7C3FE6525B7}"/>
              </a:ext>
            </a:extLst>
          </p:cNvPr>
          <p:cNvSpPr/>
          <p:nvPr/>
        </p:nvSpPr>
        <p:spPr>
          <a:xfrm>
            <a:off x="6233652" y="2762865"/>
            <a:ext cx="5080391" cy="342475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a:p>
            <a:pPr marL="285750" indent="-285750">
              <a:buFont typeface="Arial" panose="020B0604020202020204" pitchFamily="34" charset="0"/>
              <a:buChar char="•"/>
            </a:pPr>
            <a:r>
              <a:rPr lang="en-GB"/>
              <a:t>Who can access patient data? Can non-NHS organisations access their patient data? How are people who can access the data trained? </a:t>
            </a:r>
          </a:p>
          <a:p>
            <a:pPr marL="285750" indent="-285750">
              <a:buFont typeface="Arial" panose="020B0604020202020204" pitchFamily="34" charset="0"/>
              <a:buChar char="•"/>
            </a:pPr>
            <a:r>
              <a:rPr lang="en-GB"/>
              <a:t>What stops the data passing to the ‘wrong hands’?</a:t>
            </a:r>
          </a:p>
          <a:p>
            <a:pPr marL="285750" indent="-285750">
              <a:buFont typeface="Arial" panose="020B0604020202020204" pitchFamily="34" charset="0"/>
              <a:buChar char="•"/>
            </a:pPr>
            <a:r>
              <a:rPr lang="en-GB"/>
              <a:t>What purposes is patient data accessed for? </a:t>
            </a:r>
          </a:p>
          <a:p>
            <a:pPr marL="285750" indent="-285750">
              <a:buFont typeface="Arial" panose="020B0604020202020204" pitchFamily="34" charset="0"/>
              <a:buChar char="•"/>
            </a:pPr>
            <a:r>
              <a:rPr lang="en-GB"/>
              <a:t>How safe is the process of accessing the data?</a:t>
            </a:r>
          </a:p>
          <a:p>
            <a:pPr marL="285750" indent="-285750">
              <a:buFont typeface="Arial" panose="020B0604020202020204" pitchFamily="34" charset="0"/>
              <a:buChar char="•"/>
            </a:pPr>
            <a:r>
              <a:rPr lang="en-GB"/>
              <a:t>What stops the data being accessed without patient permission? </a:t>
            </a:r>
          </a:p>
        </p:txBody>
      </p:sp>
      <p:sp>
        <p:nvSpPr>
          <p:cNvPr id="2" name="Rectangle 1">
            <a:extLst>
              <a:ext uri="{FF2B5EF4-FFF2-40B4-BE49-F238E27FC236}">
                <a16:creationId xmlns:a16="http://schemas.microsoft.com/office/drawing/2014/main" id="{2A4CA22E-9CD2-4E6D-A46E-297BBDE65A51}"/>
              </a:ext>
            </a:extLst>
          </p:cNvPr>
          <p:cNvSpPr/>
          <p:nvPr/>
        </p:nvSpPr>
        <p:spPr>
          <a:xfrm>
            <a:off x="432000" y="1612490"/>
            <a:ext cx="10882044" cy="1012723"/>
          </a:xfrm>
          <a:prstGeom prst="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a:solidFill>
                  <a:schemeClr val="tx1"/>
                </a:solidFill>
              </a:rPr>
              <a:t>Most offline respondents wanted to understand better how patient data was stored and accessed</a:t>
            </a:r>
          </a:p>
          <a:p>
            <a:pPr marL="285750" indent="-285750">
              <a:buFont typeface="Arial" panose="020B0604020202020204" pitchFamily="34" charset="0"/>
              <a:buChar char="•"/>
            </a:pPr>
            <a:r>
              <a:rPr lang="en-GB">
                <a:solidFill>
                  <a:schemeClr val="tx1"/>
                </a:solidFill>
              </a:rPr>
              <a:t>A small proportion of respondents were not interested in finding out more, either because they were not concerned, thought this would be too much information or that they wouldn’t understand it</a:t>
            </a:r>
          </a:p>
        </p:txBody>
      </p:sp>
      <p:sp>
        <p:nvSpPr>
          <p:cNvPr id="6" name="Rectangle 5">
            <a:extLst>
              <a:ext uri="{FF2B5EF4-FFF2-40B4-BE49-F238E27FC236}">
                <a16:creationId xmlns:a16="http://schemas.microsoft.com/office/drawing/2014/main" id="{CFF34EBD-F73A-472B-A8D8-2CC5DC71EFE7}"/>
              </a:ext>
            </a:extLst>
          </p:cNvPr>
          <p:cNvSpPr/>
          <p:nvPr/>
        </p:nvSpPr>
        <p:spPr>
          <a:xfrm>
            <a:off x="432000" y="2762865"/>
            <a:ext cx="5664000" cy="361335"/>
          </a:xfrm>
          <a:prstGeom prst="rect">
            <a:avLst/>
          </a:prstGeom>
          <a:solidFill>
            <a:schemeClr val="tx1">
              <a:lumMod val="25000"/>
              <a:lumOff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Data storage questions</a:t>
            </a:r>
          </a:p>
        </p:txBody>
      </p:sp>
      <p:sp>
        <p:nvSpPr>
          <p:cNvPr id="8" name="Rectangle 7">
            <a:extLst>
              <a:ext uri="{FF2B5EF4-FFF2-40B4-BE49-F238E27FC236}">
                <a16:creationId xmlns:a16="http://schemas.microsoft.com/office/drawing/2014/main" id="{FC8D4D59-9D8B-4DC2-8D50-344808C3055E}"/>
              </a:ext>
            </a:extLst>
          </p:cNvPr>
          <p:cNvSpPr/>
          <p:nvPr/>
        </p:nvSpPr>
        <p:spPr>
          <a:xfrm>
            <a:off x="6233652" y="2762865"/>
            <a:ext cx="5080391" cy="361335"/>
          </a:xfrm>
          <a:prstGeom prst="rect">
            <a:avLst/>
          </a:prstGeom>
          <a:solidFill>
            <a:schemeClr val="tx1">
              <a:lumMod val="25000"/>
              <a:lumOff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Data access questions</a:t>
            </a:r>
          </a:p>
        </p:txBody>
      </p:sp>
      <p:sp>
        <p:nvSpPr>
          <p:cNvPr id="5" name="TextBox 4">
            <a:extLst>
              <a:ext uri="{FF2B5EF4-FFF2-40B4-BE49-F238E27FC236}">
                <a16:creationId xmlns:a16="http://schemas.microsoft.com/office/drawing/2014/main" id="{C2AAEA3D-9E1F-45D0-B9F1-8C5CDE896ABB}"/>
              </a:ext>
            </a:extLst>
          </p:cNvPr>
          <p:cNvSpPr txBox="1"/>
          <p:nvPr/>
        </p:nvSpPr>
        <p:spPr>
          <a:xfrm>
            <a:off x="425886" y="5018068"/>
            <a:ext cx="2796954" cy="1169551"/>
          </a:xfrm>
          <a:prstGeom prst="rect">
            <a:avLst/>
          </a:prstGeom>
          <a:solidFill>
            <a:schemeClr val="tx1">
              <a:lumMod val="75000"/>
              <a:lumOff val="25000"/>
            </a:schemeClr>
          </a:solidFill>
        </p:spPr>
        <p:txBody>
          <a:bodyPr wrap="square" rtlCol="0">
            <a:spAutoFit/>
          </a:bodyPr>
          <a:lstStyle/>
          <a:p>
            <a:pPr algn="ctr"/>
            <a:r>
              <a:rPr lang="en-GB" sz="1400" dirty="0">
                <a:solidFill>
                  <a:schemeClr val="bg1"/>
                </a:solidFill>
              </a:rPr>
              <a:t>Some respondents showed interest in personalised feedback on when and how their data was used or how patient data use benefited them personally.</a:t>
            </a:r>
          </a:p>
        </p:txBody>
      </p:sp>
      <p:sp>
        <p:nvSpPr>
          <p:cNvPr id="13" name="Speech Bubble: Rectangle 12">
            <a:extLst>
              <a:ext uri="{FF2B5EF4-FFF2-40B4-BE49-F238E27FC236}">
                <a16:creationId xmlns:a16="http://schemas.microsoft.com/office/drawing/2014/main" id="{6173369E-941E-4836-9EB0-D0BE63121EC3}"/>
              </a:ext>
            </a:extLst>
          </p:cNvPr>
          <p:cNvSpPr/>
          <p:nvPr/>
        </p:nvSpPr>
        <p:spPr>
          <a:xfrm>
            <a:off x="3360492" y="5018068"/>
            <a:ext cx="2735508" cy="1169551"/>
          </a:xfrm>
          <a:prstGeom prst="wedgeRectCallout">
            <a:avLst>
              <a:gd name="adj1" fmla="val 34840"/>
              <a:gd name="adj2" fmla="val -64375"/>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a:ln>
                  <a:solidFill>
                    <a:schemeClr val="tx1">
                      <a:lumMod val="75000"/>
                      <a:lumOff val="25000"/>
                    </a:schemeClr>
                  </a:solidFill>
                </a:ln>
              </a:rPr>
              <a:t>Would I be informed that my data has been shared? </a:t>
            </a:r>
            <a:r>
              <a:rPr lang="en-GB">
                <a:ln>
                  <a:solidFill>
                    <a:schemeClr val="tx1">
                      <a:lumMod val="75000"/>
                      <a:lumOff val="25000"/>
                    </a:schemeClr>
                  </a:solidFill>
                </a:ln>
              </a:rPr>
              <a:t>[Offline sample]</a:t>
            </a:r>
          </a:p>
        </p:txBody>
      </p:sp>
    </p:spTree>
    <p:extLst>
      <p:ext uri="{BB962C8B-B14F-4D97-AF65-F5344CB8AC3E}">
        <p14:creationId xmlns:p14="http://schemas.microsoft.com/office/powerpoint/2010/main" val="255614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There were low levels of interest in hearing more about all specific aspects of GPDPR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109980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Chart 3">
            <a:extLst>
              <a:ext uri="{FF2B5EF4-FFF2-40B4-BE49-F238E27FC236}">
                <a16:creationId xmlns:a16="http://schemas.microsoft.com/office/drawing/2014/main" id="{375A581B-9F16-4184-B343-78C7951A5E6C}"/>
              </a:ext>
            </a:extLst>
          </p:cNvPr>
          <p:cNvGraphicFramePr/>
          <p:nvPr>
            <p:extLst>
              <p:ext uri="{D42A27DB-BD31-4B8C-83A1-F6EECF244321}">
                <p14:modId xmlns:p14="http://schemas.microsoft.com/office/powerpoint/2010/main" val="1785916654"/>
              </p:ext>
            </p:extLst>
          </p:nvPr>
        </p:nvGraphicFramePr>
        <p:xfrm>
          <a:off x="235356" y="1811868"/>
          <a:ext cx="12684232" cy="433651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C1483DDB-8397-4AAE-99A4-0D5BBFF9B847}"/>
              </a:ext>
            </a:extLst>
          </p:cNvPr>
          <p:cNvSpPr txBox="1"/>
          <p:nvPr/>
        </p:nvSpPr>
        <p:spPr>
          <a:xfrm>
            <a:off x="795131" y="6366518"/>
            <a:ext cx="10298249" cy="461665"/>
          </a:xfrm>
          <a:prstGeom prst="rect">
            <a:avLst/>
          </a:prstGeom>
          <a:noFill/>
        </p:spPr>
        <p:txBody>
          <a:bodyPr wrap="square" rtlCol="0">
            <a:spAutoFit/>
          </a:bodyPr>
          <a:lstStyle/>
          <a:p>
            <a:r>
              <a:rPr lang="en-GB" sz="1200" dirty="0"/>
              <a:t>Q18.. Below are the same sentences [as appeared in Q17, chart 19 and 20]  that could be used to describe how the patient data is stored and accessed in the new GPDPR system. Which would you like to hear more about? Bases: Nat Rep n=1703, Boost n=309.  </a:t>
            </a:r>
          </a:p>
        </p:txBody>
      </p:sp>
    </p:spTree>
    <p:extLst>
      <p:ext uri="{BB962C8B-B14F-4D97-AF65-F5344CB8AC3E}">
        <p14:creationId xmlns:p14="http://schemas.microsoft.com/office/powerpoint/2010/main" val="1913084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NHS related organisations were most trusted to provide more information on GPDPR</a:t>
            </a:r>
          </a:p>
        </p:txBody>
      </p:sp>
      <p:sp>
        <p:nvSpPr>
          <p:cNvPr id="19" name="Rectangle 18">
            <a:extLst>
              <a:ext uri="{FF2B5EF4-FFF2-40B4-BE49-F238E27FC236}">
                <a16:creationId xmlns:a16="http://schemas.microsoft.com/office/drawing/2014/main" id="{30DF8E96-266F-4911-BD8B-C36C0206D0B7}"/>
              </a:ext>
            </a:extLst>
          </p:cNvPr>
          <p:cNvSpPr/>
          <p:nvPr/>
        </p:nvSpPr>
        <p:spPr>
          <a:xfrm>
            <a:off x="431999" y="1801820"/>
            <a:ext cx="8220387"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8B924F24-CC9C-40CB-A937-8289A65A3DEB}"/>
              </a:ext>
            </a:extLst>
          </p:cNvPr>
          <p:cNvSpPr/>
          <p:nvPr/>
        </p:nvSpPr>
        <p:spPr>
          <a:xfrm>
            <a:off x="8809702" y="1801820"/>
            <a:ext cx="3026451" cy="264492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a:p>
            <a:pPr algn="ctr"/>
            <a:r>
              <a:rPr lang="en-GB"/>
              <a:t> </a:t>
            </a:r>
          </a:p>
        </p:txBody>
      </p:sp>
      <p:graphicFrame>
        <p:nvGraphicFramePr>
          <p:cNvPr id="5" name="Chart 4">
            <a:extLst>
              <a:ext uri="{FF2B5EF4-FFF2-40B4-BE49-F238E27FC236}">
                <a16:creationId xmlns:a16="http://schemas.microsoft.com/office/drawing/2014/main" id="{0F5D5BA3-E214-40F8-ACB3-DDF2F32ACB61}"/>
              </a:ext>
            </a:extLst>
          </p:cNvPr>
          <p:cNvGraphicFramePr/>
          <p:nvPr/>
        </p:nvGraphicFramePr>
        <p:xfrm>
          <a:off x="516835" y="1693102"/>
          <a:ext cx="8135551" cy="516489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6173FBDF-7FC1-4BC2-9F82-85923CAF1532}"/>
              </a:ext>
            </a:extLst>
          </p:cNvPr>
          <p:cNvSpPr txBox="1"/>
          <p:nvPr/>
        </p:nvSpPr>
        <p:spPr>
          <a:xfrm>
            <a:off x="9028092" y="1877175"/>
            <a:ext cx="2731909" cy="2462213"/>
          </a:xfrm>
          <a:prstGeom prst="rect">
            <a:avLst/>
          </a:prstGeom>
          <a:noFill/>
        </p:spPr>
        <p:txBody>
          <a:bodyPr wrap="square">
            <a:spAutoFit/>
          </a:bodyPr>
          <a:lstStyle/>
          <a:p>
            <a:pPr algn="ctr"/>
            <a:r>
              <a:rPr lang="en-GB" sz="1400" b="1" dirty="0">
                <a:solidFill>
                  <a:schemeClr val="accent1">
                    <a:lumMod val="40000"/>
                    <a:lumOff val="60000"/>
                  </a:schemeClr>
                </a:solidFill>
              </a:rPr>
              <a:t>Boost sample </a:t>
            </a:r>
            <a:r>
              <a:rPr lang="en-GB" sz="1400" dirty="0"/>
              <a:t>–more likely to trust written communication from GP and less likely to trust the NHS Digital website </a:t>
            </a:r>
          </a:p>
          <a:p>
            <a:pPr algn="ctr"/>
            <a:endParaRPr lang="en-GB" sz="1400" dirty="0"/>
          </a:p>
          <a:p>
            <a:pPr algn="ctr"/>
            <a:r>
              <a:rPr lang="en-GB" sz="1400" b="1" dirty="0">
                <a:solidFill>
                  <a:schemeClr val="tx1">
                    <a:lumMod val="25000"/>
                    <a:lumOff val="75000"/>
                  </a:schemeClr>
                </a:solidFill>
              </a:rPr>
              <a:t>Offline sample </a:t>
            </a:r>
            <a:r>
              <a:rPr lang="en-GB" sz="1400" dirty="0"/>
              <a:t>– trusted NHS-related sources most, although preference for in-person or written communication from local NHS providers (GP, hospital).</a:t>
            </a:r>
          </a:p>
        </p:txBody>
      </p:sp>
      <p:sp>
        <p:nvSpPr>
          <p:cNvPr id="9" name="TextBox 8">
            <a:extLst>
              <a:ext uri="{FF2B5EF4-FFF2-40B4-BE49-F238E27FC236}">
                <a16:creationId xmlns:a16="http://schemas.microsoft.com/office/drawing/2014/main" id="{59C6378E-A8D6-4AE3-8EB4-B7C667A4B036}"/>
              </a:ext>
            </a:extLst>
          </p:cNvPr>
          <p:cNvSpPr txBox="1"/>
          <p:nvPr/>
        </p:nvSpPr>
        <p:spPr>
          <a:xfrm>
            <a:off x="795131" y="6366518"/>
            <a:ext cx="10298249" cy="276999"/>
          </a:xfrm>
          <a:prstGeom prst="rect">
            <a:avLst/>
          </a:prstGeom>
          <a:noFill/>
        </p:spPr>
        <p:txBody>
          <a:bodyPr wrap="square" rtlCol="0">
            <a:spAutoFit/>
          </a:bodyPr>
          <a:lstStyle/>
          <a:p>
            <a:r>
              <a:rPr lang="en-GB" sz="1200" dirty="0"/>
              <a:t>Q19.. Who do you trust to tell you more about GPDPR? Base: Nat Rep n=1703. .  </a:t>
            </a:r>
          </a:p>
        </p:txBody>
      </p:sp>
    </p:spTree>
    <p:extLst>
      <p:ext uri="{BB962C8B-B14F-4D97-AF65-F5344CB8AC3E}">
        <p14:creationId xmlns:p14="http://schemas.microsoft.com/office/powerpoint/2010/main" val="126507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GP practice was most popular source of information about GPDPR, followed by NHS website and Google search</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737"/>
            <a:ext cx="9131688"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graphicFrame>
        <p:nvGraphicFramePr>
          <p:cNvPr id="9" name="Chart 8">
            <a:extLst>
              <a:ext uri="{FF2B5EF4-FFF2-40B4-BE49-F238E27FC236}">
                <a16:creationId xmlns:a16="http://schemas.microsoft.com/office/drawing/2014/main" id="{285D6960-F4CE-4FDF-B792-4B144ED00978}"/>
              </a:ext>
            </a:extLst>
          </p:cNvPr>
          <p:cNvGraphicFramePr/>
          <p:nvPr>
            <p:extLst>
              <p:ext uri="{D42A27DB-BD31-4B8C-83A1-F6EECF244321}">
                <p14:modId xmlns:p14="http://schemas.microsoft.com/office/powerpoint/2010/main" val="112177982"/>
              </p:ext>
            </p:extLst>
          </p:nvPr>
        </p:nvGraphicFramePr>
        <p:xfrm>
          <a:off x="533636" y="1116020"/>
          <a:ext cx="9030052" cy="5022189"/>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a:extLst>
              <a:ext uri="{FF2B5EF4-FFF2-40B4-BE49-F238E27FC236}">
                <a16:creationId xmlns:a16="http://schemas.microsoft.com/office/drawing/2014/main" id="{115CEE37-04E6-4A52-B5D4-150239BB5131}"/>
              </a:ext>
            </a:extLst>
          </p:cNvPr>
          <p:cNvSpPr/>
          <p:nvPr/>
        </p:nvSpPr>
        <p:spPr>
          <a:xfrm>
            <a:off x="9740348" y="1801737"/>
            <a:ext cx="2095806" cy="431936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31F20"/>
                </a:solidFill>
                <a:effectLst/>
                <a:uLnTx/>
                <a:uFillTx/>
                <a:latin typeface="Arial" panose="020B0604020202020204"/>
                <a:ea typeface="+mn-ea"/>
                <a:cs typeface="+mn-cs"/>
              </a:rPr>
              <a:t> </a:t>
            </a:r>
          </a:p>
        </p:txBody>
      </p:sp>
      <p:sp>
        <p:nvSpPr>
          <p:cNvPr id="13" name="TextBox 12">
            <a:extLst>
              <a:ext uri="{FF2B5EF4-FFF2-40B4-BE49-F238E27FC236}">
                <a16:creationId xmlns:a16="http://schemas.microsoft.com/office/drawing/2014/main" id="{DB28456D-23B8-4402-B181-5CA828265E2B}"/>
              </a:ext>
            </a:extLst>
          </p:cNvPr>
          <p:cNvSpPr txBox="1"/>
          <p:nvPr/>
        </p:nvSpPr>
        <p:spPr>
          <a:xfrm>
            <a:off x="9695179" y="1951629"/>
            <a:ext cx="2186143" cy="224676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5EB8">
                    <a:lumMod val="40000"/>
                    <a:lumOff val="60000"/>
                  </a:srgbClr>
                </a:solidFill>
                <a:effectLst/>
                <a:uLnTx/>
                <a:uFillTx/>
                <a:latin typeface="Arial" panose="020B0604020202020204"/>
                <a:ea typeface="+mn-ea"/>
                <a:cs typeface="+mn-cs"/>
              </a:rPr>
              <a:t>Boost sample </a:t>
            </a:r>
            <a:r>
              <a:rPr kumimoji="0" lang="en-GB" sz="1400" b="1" i="0" u="none" strike="noStrike" kern="1200" cap="none" spc="0" normalizeH="0" baseline="0" noProof="0" dirty="0">
                <a:ln>
                  <a:noFill/>
                </a:ln>
                <a:solidFill>
                  <a:srgbClr val="231F20">
                    <a:lumMod val="25000"/>
                    <a:lumOff val="75000"/>
                  </a:srgbClr>
                </a:solidFill>
                <a:effectLst/>
                <a:uLnTx/>
                <a:uFillTx/>
                <a:latin typeface="Arial" panose="020B0604020202020204"/>
                <a:ea typeface="+mn-ea"/>
                <a:cs typeface="+mn-cs"/>
              </a:rPr>
              <a:t>–</a:t>
            </a:r>
            <a:r>
              <a:rPr kumimoji="0" lang="en-GB" sz="1400" b="0" i="0" u="none" strike="noStrike" kern="1200" cap="none" spc="0" normalizeH="0" baseline="0" noProof="0" dirty="0">
                <a:ln>
                  <a:noFill/>
                </a:ln>
                <a:solidFill>
                  <a:srgbClr val="231F20"/>
                </a:solidFill>
                <a:effectLst/>
                <a:uLnTx/>
                <a:uFillTx/>
                <a:latin typeface="Arial" panose="020B0604020202020204"/>
                <a:ea typeface="+mn-ea"/>
                <a:cs typeface="+mn-cs"/>
              </a:rPr>
              <a:t>significantly less likely to use social media or Google searches to find out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231F20">
                  <a:lumMod val="25000"/>
                  <a:lumOff val="75000"/>
                </a:srgb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231F20">
                    <a:lumMod val="25000"/>
                    <a:lumOff val="75000"/>
                  </a:srgbClr>
                </a:solidFill>
                <a:effectLst/>
                <a:uLnTx/>
                <a:uFillTx/>
                <a:latin typeface="Arial" panose="020B0604020202020204"/>
                <a:ea typeface="+mn-ea"/>
                <a:cs typeface="+mn-cs"/>
              </a:rPr>
              <a:t>Offline sample </a:t>
            </a:r>
            <a:r>
              <a:rPr kumimoji="0" lang="en-GB" sz="1400" b="0" i="0" u="none" strike="noStrike" kern="1200" cap="none" spc="0" normalizeH="0" baseline="0" noProof="0" dirty="0">
                <a:ln>
                  <a:noFill/>
                </a:ln>
                <a:solidFill>
                  <a:srgbClr val="231F20"/>
                </a:solidFill>
                <a:effectLst/>
                <a:uLnTx/>
                <a:uFillTx/>
                <a:latin typeface="Arial" panose="020B0604020202020204"/>
                <a:ea typeface="+mn-ea"/>
                <a:cs typeface="+mn-cs"/>
              </a:rPr>
              <a:t>– most would ask their doctor or family and friends for more information</a:t>
            </a:r>
            <a:endParaRPr kumimoji="0" lang="en-GB" sz="1400" b="1" i="0" u="none" strike="noStrike" kern="1200" cap="none" spc="0" normalizeH="0" baseline="0" noProof="0" dirty="0">
              <a:ln>
                <a:noFill/>
              </a:ln>
              <a:solidFill>
                <a:srgbClr val="231F20">
                  <a:lumMod val="25000"/>
                  <a:lumOff val="75000"/>
                </a:srgbClr>
              </a:solidFill>
              <a:effectLst/>
              <a:uLnTx/>
              <a:uFillTx/>
              <a:latin typeface="Arial" panose="020B0604020202020204"/>
              <a:ea typeface="+mn-ea"/>
              <a:cs typeface="+mn-cs"/>
            </a:endParaRPr>
          </a:p>
        </p:txBody>
      </p:sp>
      <p:sp>
        <p:nvSpPr>
          <p:cNvPr id="14" name="Speech Bubble: Rectangle 13">
            <a:extLst>
              <a:ext uri="{FF2B5EF4-FFF2-40B4-BE49-F238E27FC236}">
                <a16:creationId xmlns:a16="http://schemas.microsoft.com/office/drawing/2014/main" id="{D5B9AE55-4602-424F-A132-9F286FC0A63C}"/>
              </a:ext>
            </a:extLst>
          </p:cNvPr>
          <p:cNvSpPr/>
          <p:nvPr/>
        </p:nvSpPr>
        <p:spPr>
          <a:xfrm>
            <a:off x="8669378" y="4497093"/>
            <a:ext cx="2832651" cy="912755"/>
          </a:xfrm>
          <a:prstGeom prst="wedgeRectCallout">
            <a:avLst>
              <a:gd name="adj1" fmla="val 58968"/>
              <a:gd name="adj2" fmla="val -33136"/>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 I would ask my daughter or my doctor. </a:t>
            </a:r>
            <a:r>
              <a:rPr kumimoji="0" lang="en-GB" sz="1800" b="0" i="0" u="none" strike="noStrike" kern="1200" cap="none" spc="0" normalizeH="0" baseline="0" noProof="0" dirty="0">
                <a:ln>
                  <a:solidFill>
                    <a:srgbClr val="231F20">
                      <a:lumMod val="75000"/>
                      <a:lumOff val="25000"/>
                    </a:srgbClr>
                  </a:solidFill>
                </a:ln>
                <a:solidFill>
                  <a:srgbClr val="231F20"/>
                </a:solidFill>
                <a:effectLst/>
                <a:uLnTx/>
                <a:uFillTx/>
                <a:latin typeface="Arial" panose="020B0604020202020204"/>
                <a:ea typeface="+mn-ea"/>
                <a:cs typeface="+mn-cs"/>
              </a:rPr>
              <a:t>[Offline sample]</a:t>
            </a:r>
          </a:p>
        </p:txBody>
      </p:sp>
      <p:sp>
        <p:nvSpPr>
          <p:cNvPr id="15" name="TextBox 14">
            <a:extLst>
              <a:ext uri="{FF2B5EF4-FFF2-40B4-BE49-F238E27FC236}">
                <a16:creationId xmlns:a16="http://schemas.microsoft.com/office/drawing/2014/main" id="{6BC68B12-6CD0-44B1-8F97-DC6D5DE9124B}"/>
              </a:ext>
            </a:extLst>
          </p:cNvPr>
          <p:cNvSpPr txBox="1"/>
          <p:nvPr/>
        </p:nvSpPr>
        <p:spPr>
          <a:xfrm>
            <a:off x="805070" y="6324883"/>
            <a:ext cx="1044733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31F20"/>
                </a:solidFill>
                <a:effectLst/>
                <a:uLnTx/>
                <a:uFillTx/>
                <a:latin typeface="Arial" panose="020B0604020202020204"/>
                <a:ea typeface="+mn-ea"/>
                <a:cs typeface="+mn-cs"/>
              </a:rPr>
              <a:t>Q27. If you wanted to find out more about the following, where would you look? (Asked about GPDPR, Opting out, How data is used in the NHS). Bases: Nat Rep n=1703. </a:t>
            </a:r>
          </a:p>
        </p:txBody>
      </p:sp>
    </p:spTree>
    <p:extLst>
      <p:ext uri="{BB962C8B-B14F-4D97-AF65-F5344CB8AC3E}">
        <p14:creationId xmlns:p14="http://schemas.microsoft.com/office/powerpoint/2010/main" val="3847828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C5F2E-6B4B-8D41-9CA6-CE4190A81428}"/>
              </a:ext>
            </a:extLst>
          </p:cNvPr>
          <p:cNvSpPr>
            <a:spLocks noGrp="1"/>
          </p:cNvSpPr>
          <p:nvPr>
            <p:ph type="body" sz="quarter" idx="14"/>
          </p:nvPr>
        </p:nvSpPr>
        <p:spPr/>
        <p:txBody>
          <a:bodyPr lIns="0" tIns="0" rIns="0" bIns="0"/>
          <a:lstStyle/>
          <a:p>
            <a:r>
              <a:rPr lang="en-US"/>
              <a:t>Opting out</a:t>
            </a:r>
          </a:p>
        </p:txBody>
      </p:sp>
    </p:spTree>
    <p:extLst>
      <p:ext uri="{BB962C8B-B14F-4D97-AF65-F5344CB8AC3E}">
        <p14:creationId xmlns:p14="http://schemas.microsoft.com/office/powerpoint/2010/main" val="28327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518811"/>
            <a:ext cx="11404154" cy="912755"/>
          </a:xfrm>
        </p:spPr>
        <p:txBody>
          <a:bodyPr>
            <a:normAutofit fontScale="90000"/>
          </a:bodyPr>
          <a:lstStyle/>
          <a:p>
            <a:r>
              <a:rPr lang="en-GB" dirty="0"/>
              <a:t>A higher than expected proportion believed they had opted out (22%) given c5% have registered a National Data Opt-Out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896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sp>
        <p:nvSpPr>
          <p:cNvPr id="6" name="Rectangle 5">
            <a:extLst>
              <a:ext uri="{FF2B5EF4-FFF2-40B4-BE49-F238E27FC236}">
                <a16:creationId xmlns:a16="http://schemas.microsoft.com/office/drawing/2014/main" id="{630429E4-786F-4DE4-8CE2-28E9EE440C11}"/>
              </a:ext>
            </a:extLst>
          </p:cNvPr>
          <p:cNvSpPr/>
          <p:nvPr/>
        </p:nvSpPr>
        <p:spPr>
          <a:xfrm>
            <a:off x="7785100" y="1801820"/>
            <a:ext cx="3467300" cy="43274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The group who claim to have opted out are not a homogenous.  </a:t>
            </a:r>
          </a:p>
          <a:p>
            <a:pPr algn="ctr"/>
            <a:endParaRPr lang="en-GB" dirty="0">
              <a:solidFill>
                <a:schemeClr val="bg1"/>
              </a:solidFill>
            </a:endParaRPr>
          </a:p>
          <a:p>
            <a:pPr algn="ctr"/>
            <a:r>
              <a:rPr lang="en-GB" sz="1600" dirty="0">
                <a:solidFill>
                  <a:schemeClr val="bg1"/>
                </a:solidFill>
              </a:rPr>
              <a:t>They are more likely to have one of the following characteristics: </a:t>
            </a:r>
          </a:p>
          <a:p>
            <a:pPr algn="ctr"/>
            <a:endParaRPr lang="en-GB" sz="1600" dirty="0">
              <a:solidFill>
                <a:schemeClr val="bg1"/>
              </a:solidFill>
            </a:endParaRPr>
          </a:p>
          <a:p>
            <a:pPr marL="285750" indent="-285750">
              <a:buFont typeface="Arial" panose="020B0604020202020204" pitchFamily="34" charset="0"/>
              <a:buChar char="•"/>
            </a:pPr>
            <a:r>
              <a:rPr lang="en-GB" sz="1600" dirty="0">
                <a:solidFill>
                  <a:schemeClr val="bg1"/>
                </a:solidFill>
              </a:rPr>
              <a:t>to be male, </a:t>
            </a:r>
          </a:p>
          <a:p>
            <a:pPr marL="285750" indent="-285750">
              <a:buFont typeface="Arial" panose="020B0604020202020204" pitchFamily="34" charset="0"/>
              <a:buChar char="•"/>
            </a:pPr>
            <a:r>
              <a:rPr lang="en-GB" sz="1600" dirty="0">
                <a:solidFill>
                  <a:schemeClr val="bg1"/>
                </a:solidFill>
              </a:rPr>
              <a:t>aged under 44 years old, </a:t>
            </a:r>
          </a:p>
          <a:p>
            <a:pPr marL="285750" indent="-285750">
              <a:buFont typeface="Arial" panose="020B0604020202020204" pitchFamily="34" charset="0"/>
              <a:buChar char="•"/>
            </a:pPr>
            <a:r>
              <a:rPr lang="en-GB" sz="1600" dirty="0">
                <a:solidFill>
                  <a:schemeClr val="bg1"/>
                </a:solidFill>
              </a:rPr>
              <a:t>socio economic group A, </a:t>
            </a:r>
          </a:p>
          <a:p>
            <a:pPr marL="285750" indent="-285750">
              <a:buFont typeface="Arial" panose="020B0604020202020204" pitchFamily="34" charset="0"/>
              <a:buChar char="•"/>
            </a:pPr>
            <a:r>
              <a:rPr lang="en-GB" sz="1600" dirty="0">
                <a:solidFill>
                  <a:schemeClr val="bg1"/>
                </a:solidFill>
              </a:rPr>
              <a:t>from London, </a:t>
            </a:r>
          </a:p>
          <a:p>
            <a:pPr marL="285750" indent="-285750">
              <a:buFont typeface="Arial" panose="020B0604020202020204" pitchFamily="34" charset="0"/>
              <a:buChar char="•"/>
            </a:pPr>
            <a:r>
              <a:rPr lang="en-GB" sz="1600" dirty="0">
                <a:solidFill>
                  <a:schemeClr val="bg1"/>
                </a:solidFill>
              </a:rPr>
              <a:t>Black Caribbean/Black African/Black British ethnic group, </a:t>
            </a:r>
          </a:p>
          <a:p>
            <a:pPr marL="285750" indent="-285750">
              <a:buFont typeface="Arial" panose="020B0604020202020204" pitchFamily="34" charset="0"/>
              <a:buChar char="•"/>
            </a:pPr>
            <a:r>
              <a:rPr lang="en-GB" sz="1600" dirty="0">
                <a:solidFill>
                  <a:schemeClr val="bg1"/>
                </a:solidFill>
              </a:rPr>
              <a:t>be a carer, </a:t>
            </a:r>
          </a:p>
          <a:p>
            <a:pPr marL="285750" indent="-285750">
              <a:buFont typeface="Arial" panose="020B0604020202020204" pitchFamily="34" charset="0"/>
              <a:buChar char="•"/>
            </a:pPr>
            <a:r>
              <a:rPr lang="en-GB" sz="1600" dirty="0">
                <a:solidFill>
                  <a:schemeClr val="bg1"/>
                </a:solidFill>
              </a:rPr>
              <a:t>or to have a LTC</a:t>
            </a:r>
          </a:p>
        </p:txBody>
      </p:sp>
      <p:graphicFrame>
        <p:nvGraphicFramePr>
          <p:cNvPr id="5" name="Chart 4">
            <a:extLst>
              <a:ext uri="{FF2B5EF4-FFF2-40B4-BE49-F238E27FC236}">
                <a16:creationId xmlns:a16="http://schemas.microsoft.com/office/drawing/2014/main" id="{1B25BED2-4474-4ACD-9D0A-6F43F4E0CD24}"/>
              </a:ext>
            </a:extLst>
          </p:cNvPr>
          <p:cNvGraphicFramePr/>
          <p:nvPr>
            <p:extLst>
              <p:ext uri="{D42A27DB-BD31-4B8C-83A1-F6EECF244321}">
                <p14:modId xmlns:p14="http://schemas.microsoft.com/office/powerpoint/2010/main" val="4115893122"/>
              </p:ext>
            </p:extLst>
          </p:nvPr>
        </p:nvGraphicFramePr>
        <p:xfrm>
          <a:off x="663259" y="1983864"/>
          <a:ext cx="6910357" cy="401937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734FB8FE-D01C-4655-8B27-A5A45B93F60F}"/>
              </a:ext>
            </a:extLst>
          </p:cNvPr>
          <p:cNvSpPr txBox="1"/>
          <p:nvPr/>
        </p:nvSpPr>
        <p:spPr>
          <a:xfrm>
            <a:off x="795131" y="6321135"/>
            <a:ext cx="10457269" cy="461665"/>
          </a:xfrm>
          <a:prstGeom prst="rect">
            <a:avLst/>
          </a:prstGeom>
          <a:noFill/>
        </p:spPr>
        <p:txBody>
          <a:bodyPr wrap="square" rtlCol="0">
            <a:spAutoFit/>
          </a:bodyPr>
          <a:lstStyle/>
          <a:p>
            <a:r>
              <a:rPr lang="en-GB" sz="1200" dirty="0"/>
              <a:t>Q20a. Have you chosen to opt out of your patient data being shared for purposes other than direct care? Bases: Nat Rep n=1703, Boost n=309, Offline n=50 </a:t>
            </a:r>
          </a:p>
        </p:txBody>
      </p:sp>
    </p:spTree>
    <p:extLst>
      <p:ext uri="{BB962C8B-B14F-4D97-AF65-F5344CB8AC3E}">
        <p14:creationId xmlns:p14="http://schemas.microsoft.com/office/powerpoint/2010/main" val="1185925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Just under half of those who said they opted out claimed to have registered a National data opt-out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896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graphicFrame>
        <p:nvGraphicFramePr>
          <p:cNvPr id="8" name="Chart 7">
            <a:extLst>
              <a:ext uri="{FF2B5EF4-FFF2-40B4-BE49-F238E27FC236}">
                <a16:creationId xmlns:a16="http://schemas.microsoft.com/office/drawing/2014/main" id="{8148818D-19C9-45F0-8E53-C6500CA31ECA}"/>
              </a:ext>
            </a:extLst>
          </p:cNvPr>
          <p:cNvGraphicFramePr/>
          <p:nvPr>
            <p:extLst>
              <p:ext uri="{D42A27DB-BD31-4B8C-83A1-F6EECF244321}">
                <p14:modId xmlns:p14="http://schemas.microsoft.com/office/powerpoint/2010/main" val="4291308798"/>
              </p:ext>
            </p:extLst>
          </p:nvPr>
        </p:nvGraphicFramePr>
        <p:xfrm>
          <a:off x="722894" y="2053438"/>
          <a:ext cx="6910357" cy="2484783"/>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24905626-D5C4-4476-95BC-7BC4ABBAA870}"/>
              </a:ext>
            </a:extLst>
          </p:cNvPr>
          <p:cNvSpPr/>
          <p:nvPr/>
        </p:nvSpPr>
        <p:spPr>
          <a:xfrm>
            <a:off x="7785100" y="1801819"/>
            <a:ext cx="3467300" cy="3048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However, one fifth were unsure which opt-out type they had chosen. </a:t>
            </a:r>
          </a:p>
          <a:p>
            <a:pPr algn="ctr"/>
            <a:endParaRPr lang="en-GB" dirty="0">
              <a:solidFill>
                <a:schemeClr val="bg1"/>
              </a:solidFill>
            </a:endParaRPr>
          </a:p>
        </p:txBody>
      </p:sp>
      <p:sp>
        <p:nvSpPr>
          <p:cNvPr id="12" name="TextBox 11">
            <a:extLst>
              <a:ext uri="{FF2B5EF4-FFF2-40B4-BE49-F238E27FC236}">
                <a16:creationId xmlns:a16="http://schemas.microsoft.com/office/drawing/2014/main" id="{2B21E0D0-72CB-4F58-869E-6691C9CEF930}"/>
              </a:ext>
            </a:extLst>
          </p:cNvPr>
          <p:cNvSpPr txBox="1"/>
          <p:nvPr/>
        </p:nvSpPr>
        <p:spPr>
          <a:xfrm>
            <a:off x="795131" y="6358553"/>
            <a:ext cx="10457269" cy="276999"/>
          </a:xfrm>
          <a:prstGeom prst="rect">
            <a:avLst/>
          </a:prstGeom>
          <a:noFill/>
        </p:spPr>
        <p:txBody>
          <a:bodyPr wrap="square" rtlCol="0">
            <a:spAutoFit/>
          </a:bodyPr>
          <a:lstStyle/>
          <a:p>
            <a:r>
              <a:rPr lang="en-GB" sz="1200" dirty="0"/>
              <a:t>Q20b. Below is a description of the 2 different types of opt-out. What kind of opt out have you chosen? Bases: Nat Rep n=378, Boost n=76. </a:t>
            </a:r>
          </a:p>
        </p:txBody>
      </p:sp>
      <p:sp>
        <p:nvSpPr>
          <p:cNvPr id="11" name="Rectangle 10">
            <a:extLst>
              <a:ext uri="{FF2B5EF4-FFF2-40B4-BE49-F238E27FC236}">
                <a16:creationId xmlns:a16="http://schemas.microsoft.com/office/drawing/2014/main" id="{FA85BA1D-6D98-4B42-9976-DD16442E645D}"/>
              </a:ext>
            </a:extLst>
          </p:cNvPr>
          <p:cNvSpPr/>
          <p:nvPr/>
        </p:nvSpPr>
        <p:spPr>
          <a:xfrm>
            <a:off x="432000" y="4850295"/>
            <a:ext cx="10820400" cy="1288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0215">
              <a:lnSpc>
                <a:spcPct val="107000"/>
              </a:lnSpc>
            </a:pPr>
            <a:endParaRPr lang="en-GB" sz="12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marL="450215">
              <a:lnSpc>
                <a:spcPct val="107000"/>
              </a:lnSpc>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Below is a description of the 2 different types of opt-out. What kind of opt out have you chosen?  </a:t>
            </a:r>
          </a:p>
          <a:p>
            <a:pPr marL="621665" indent="-171450">
              <a:lnSpc>
                <a:spcPct val="107000"/>
              </a:lnSpc>
              <a:buFontTx/>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 have registered a National data opt-out (A national data opt-out prevented information being shared outside NHS Digital for purposes beyond the individual's direct care)</a:t>
            </a:r>
          </a:p>
          <a:p>
            <a:pPr marL="621665" indent="-171450">
              <a:lnSpc>
                <a:spcPct val="107000"/>
              </a:lnSpc>
              <a:buFontTx/>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 have registered a Type 1 opt-out (A type 1 opt-out prevents information being shared outside a GP practice for purposes other than direct care) </a:t>
            </a:r>
          </a:p>
          <a:p>
            <a:pPr marL="450215">
              <a:lnSpc>
                <a:spcPct val="107000"/>
              </a:lnSpc>
            </a:pPr>
            <a:endParaRPr lang="en-GB" sz="12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F7D8205E-4EE1-4122-910E-45D2A172DFA3}"/>
              </a:ext>
            </a:extLst>
          </p:cNvPr>
          <p:cNvSpPr/>
          <p:nvPr/>
        </p:nvSpPr>
        <p:spPr>
          <a:xfrm>
            <a:off x="728329" y="2426677"/>
            <a:ext cx="1358378" cy="1895500"/>
          </a:xfrm>
          <a:prstGeom prst="rect">
            <a:avLst/>
          </a:prstGeom>
          <a:noFill/>
          <a:ln w="19050">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n>
                <a:solidFill>
                  <a:schemeClr val="accent4"/>
                </a:solidFill>
              </a:ln>
            </a:endParaRPr>
          </a:p>
        </p:txBody>
      </p:sp>
    </p:spTree>
    <p:extLst>
      <p:ext uri="{BB962C8B-B14F-4D97-AF65-F5344CB8AC3E}">
        <p14:creationId xmlns:p14="http://schemas.microsoft.com/office/powerpoint/2010/main" val="566662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Reported reasons for opt-out revealed that the biggest concerns were privacy, data security and data being sold</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896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31F20"/>
              </a:solidFill>
              <a:effectLst/>
              <a:uLnTx/>
              <a:uFillTx/>
              <a:latin typeface="Arial" panose="020B0604020202020204"/>
              <a:ea typeface="+mn-ea"/>
              <a:cs typeface="+mn-cs"/>
            </a:endParaRPr>
          </a:p>
        </p:txBody>
      </p:sp>
      <p:graphicFrame>
        <p:nvGraphicFramePr>
          <p:cNvPr id="8" name="Chart 7">
            <a:extLst>
              <a:ext uri="{FF2B5EF4-FFF2-40B4-BE49-F238E27FC236}">
                <a16:creationId xmlns:a16="http://schemas.microsoft.com/office/drawing/2014/main" id="{3930C837-0974-4836-8419-8D1624381E6C}"/>
              </a:ext>
            </a:extLst>
          </p:cNvPr>
          <p:cNvGraphicFramePr/>
          <p:nvPr>
            <p:extLst>
              <p:ext uri="{D42A27DB-BD31-4B8C-83A1-F6EECF244321}">
                <p14:modId xmlns:p14="http://schemas.microsoft.com/office/powerpoint/2010/main" val="2636021137"/>
              </p:ext>
            </p:extLst>
          </p:nvPr>
        </p:nvGraphicFramePr>
        <p:xfrm>
          <a:off x="432000" y="1810818"/>
          <a:ext cx="8128000" cy="432747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735E3646-5D55-4AF3-920D-10343D9992C7}"/>
              </a:ext>
            </a:extLst>
          </p:cNvPr>
          <p:cNvSpPr txBox="1"/>
          <p:nvPr/>
        </p:nvSpPr>
        <p:spPr>
          <a:xfrm>
            <a:off x="795131" y="6358553"/>
            <a:ext cx="10457269" cy="276999"/>
          </a:xfrm>
          <a:prstGeom prst="rect">
            <a:avLst/>
          </a:prstGeom>
          <a:noFill/>
        </p:spPr>
        <p:txBody>
          <a:bodyPr wrap="square" rtlCol="0">
            <a:spAutoFit/>
          </a:bodyPr>
          <a:lstStyle/>
          <a:p>
            <a:r>
              <a:rPr lang="en-GB" sz="1200" dirty="0"/>
              <a:t>Q21. Please tell us why you opted out? Bases: Nat Rep n=378, Boost n=76. </a:t>
            </a:r>
          </a:p>
        </p:txBody>
      </p:sp>
      <p:sp>
        <p:nvSpPr>
          <p:cNvPr id="11" name="Rectangle 10">
            <a:extLst>
              <a:ext uri="{FF2B5EF4-FFF2-40B4-BE49-F238E27FC236}">
                <a16:creationId xmlns:a16="http://schemas.microsoft.com/office/drawing/2014/main" id="{EC45C57D-816E-429D-BE0C-1880B29CC091}"/>
              </a:ext>
            </a:extLst>
          </p:cNvPr>
          <p:cNvSpPr/>
          <p:nvPr/>
        </p:nvSpPr>
        <p:spPr>
          <a:xfrm>
            <a:off x="572286" y="2201657"/>
            <a:ext cx="8128000" cy="11474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32229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1999" y="564622"/>
            <a:ext cx="11404154" cy="912755"/>
          </a:xfrm>
        </p:spPr>
        <p:txBody>
          <a:bodyPr>
            <a:normAutofit fontScale="90000"/>
          </a:bodyPr>
          <a:lstStyle/>
          <a:p>
            <a:r>
              <a:rPr lang="en-GB" dirty="0"/>
              <a:t>A fifth of those who believed they had opted out did not think any of the suggested reasons to opt back in were likely to change their mind</a:t>
            </a:r>
          </a:p>
        </p:txBody>
      </p:sp>
      <p:sp>
        <p:nvSpPr>
          <p:cNvPr id="19" name="Rectangle 18">
            <a:extLst>
              <a:ext uri="{FF2B5EF4-FFF2-40B4-BE49-F238E27FC236}">
                <a16:creationId xmlns:a16="http://schemas.microsoft.com/office/drawing/2014/main" id="{30DF8E96-266F-4911-BD8B-C36C0206D0B7}"/>
              </a:ext>
            </a:extLst>
          </p:cNvPr>
          <p:cNvSpPr/>
          <p:nvPr/>
        </p:nvSpPr>
        <p:spPr>
          <a:xfrm>
            <a:off x="431999" y="1801820"/>
            <a:ext cx="9089687"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31F20"/>
                </a:solidFill>
                <a:effectLst/>
                <a:uLnTx/>
                <a:uFillTx/>
                <a:latin typeface="Arial" panose="020B0604020202020204"/>
                <a:ea typeface="+mn-ea"/>
                <a:cs typeface="+mn-cs"/>
              </a:rPr>
              <a:t>. </a:t>
            </a:r>
          </a:p>
        </p:txBody>
      </p:sp>
      <p:graphicFrame>
        <p:nvGraphicFramePr>
          <p:cNvPr id="4" name="Chart 3">
            <a:extLst>
              <a:ext uri="{FF2B5EF4-FFF2-40B4-BE49-F238E27FC236}">
                <a16:creationId xmlns:a16="http://schemas.microsoft.com/office/drawing/2014/main" id="{B3E43E19-AF15-414C-83C3-8CF4E8875548}"/>
              </a:ext>
            </a:extLst>
          </p:cNvPr>
          <p:cNvGraphicFramePr/>
          <p:nvPr>
            <p:extLst>
              <p:ext uri="{D42A27DB-BD31-4B8C-83A1-F6EECF244321}">
                <p14:modId xmlns:p14="http://schemas.microsoft.com/office/powerpoint/2010/main" val="2415058054"/>
              </p:ext>
            </p:extLst>
          </p:nvPr>
        </p:nvGraphicFramePr>
        <p:xfrm>
          <a:off x="506896" y="1801820"/>
          <a:ext cx="10982737" cy="4327474"/>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FF2B5EF4-FFF2-40B4-BE49-F238E27FC236}">
                <a16:creationId xmlns:a16="http://schemas.microsoft.com/office/drawing/2014/main" id="{BE222ED6-EEAC-4D04-BE9E-A891A63D1C69}"/>
              </a:ext>
            </a:extLst>
          </p:cNvPr>
          <p:cNvSpPr/>
          <p:nvPr/>
        </p:nvSpPr>
        <p:spPr>
          <a:xfrm>
            <a:off x="9596583" y="1781942"/>
            <a:ext cx="2163418" cy="4356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Of the fifth that did not feel that any of the messages would persuade them to opt back in, open-ended responses suggest that a lack of trust in government (rather than the NHS) was the typical reason why. </a:t>
            </a:r>
          </a:p>
        </p:txBody>
      </p:sp>
      <p:sp>
        <p:nvSpPr>
          <p:cNvPr id="8" name="TextBox 7">
            <a:extLst>
              <a:ext uri="{FF2B5EF4-FFF2-40B4-BE49-F238E27FC236}">
                <a16:creationId xmlns:a16="http://schemas.microsoft.com/office/drawing/2014/main" id="{23BF2EDB-D575-4486-9BC6-5E93447D289A}"/>
              </a:ext>
            </a:extLst>
          </p:cNvPr>
          <p:cNvSpPr txBox="1"/>
          <p:nvPr/>
        </p:nvSpPr>
        <p:spPr>
          <a:xfrm>
            <a:off x="795131" y="6358553"/>
            <a:ext cx="10457269" cy="276999"/>
          </a:xfrm>
          <a:prstGeom prst="rect">
            <a:avLst/>
          </a:prstGeom>
          <a:noFill/>
        </p:spPr>
        <p:txBody>
          <a:bodyPr wrap="square" rtlCol="0">
            <a:spAutoFit/>
          </a:bodyPr>
          <a:lstStyle/>
          <a:p>
            <a:r>
              <a:rPr lang="en-GB" sz="1200" dirty="0"/>
              <a:t>Q22. Which of these messages, if any, would motivate you to opt back in? Bases: Nat Rep n=378, Boost n=76. </a:t>
            </a:r>
          </a:p>
        </p:txBody>
      </p:sp>
    </p:spTree>
    <p:extLst>
      <p:ext uri="{BB962C8B-B14F-4D97-AF65-F5344CB8AC3E}">
        <p14:creationId xmlns:p14="http://schemas.microsoft.com/office/powerpoint/2010/main" val="355164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lstStyle/>
          <a:p>
            <a:r>
              <a:rPr lang="en-GB" spc="-40" dirty="0"/>
              <a:t>Sample: boost and offline</a:t>
            </a:r>
          </a:p>
        </p:txBody>
      </p:sp>
      <p:sp>
        <p:nvSpPr>
          <p:cNvPr id="10" name="Rectangle 9">
            <a:extLst>
              <a:ext uri="{FF2B5EF4-FFF2-40B4-BE49-F238E27FC236}">
                <a16:creationId xmlns:a16="http://schemas.microsoft.com/office/drawing/2014/main" id="{FC061E42-B7FD-45F0-9170-23649B2A71F4}"/>
              </a:ext>
            </a:extLst>
          </p:cNvPr>
          <p:cNvSpPr/>
          <p:nvPr/>
        </p:nvSpPr>
        <p:spPr>
          <a:xfrm>
            <a:off x="5792249" y="1924570"/>
            <a:ext cx="5076171" cy="394087"/>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b="1" dirty="0">
                <a:solidFill>
                  <a:schemeClr val="tx1"/>
                </a:solidFill>
              </a:rPr>
              <a:t>Offline sample (50)</a:t>
            </a:r>
          </a:p>
        </p:txBody>
      </p:sp>
      <p:sp>
        <p:nvSpPr>
          <p:cNvPr id="11" name="Rectangle 10">
            <a:extLst>
              <a:ext uri="{FF2B5EF4-FFF2-40B4-BE49-F238E27FC236}">
                <a16:creationId xmlns:a16="http://schemas.microsoft.com/office/drawing/2014/main" id="{8FDB7B85-BAD0-4CEB-9949-460A8AB601DF}"/>
              </a:ext>
            </a:extLst>
          </p:cNvPr>
          <p:cNvSpPr/>
          <p:nvPr/>
        </p:nvSpPr>
        <p:spPr>
          <a:xfrm>
            <a:off x="431999" y="1938308"/>
            <a:ext cx="5076171" cy="38034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b="1" dirty="0">
                <a:solidFill>
                  <a:schemeClr val="bg1"/>
                </a:solidFill>
              </a:rPr>
              <a:t>Boost sample (309)</a:t>
            </a:r>
          </a:p>
        </p:txBody>
      </p:sp>
      <p:sp>
        <p:nvSpPr>
          <p:cNvPr id="20" name="Rectangle 19">
            <a:extLst>
              <a:ext uri="{FF2B5EF4-FFF2-40B4-BE49-F238E27FC236}">
                <a16:creationId xmlns:a16="http://schemas.microsoft.com/office/drawing/2014/main" id="{167B39B4-8716-4168-B9AB-7BCF92B3496F}"/>
              </a:ext>
            </a:extLst>
          </p:cNvPr>
          <p:cNvSpPr/>
          <p:nvPr/>
        </p:nvSpPr>
        <p:spPr>
          <a:xfrm>
            <a:off x="431998" y="2374114"/>
            <a:ext cx="5076171" cy="577928"/>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solidFill>
              </a:rPr>
              <a:t>Individuals who may browse online but do not use social media or make any non-food purchases online. </a:t>
            </a:r>
          </a:p>
          <a:p>
            <a:endParaRPr lang="en-GB" sz="1600" dirty="0">
              <a:solidFill>
                <a:schemeClr val="accent6"/>
              </a:solidFill>
            </a:endParaRPr>
          </a:p>
        </p:txBody>
      </p:sp>
      <p:sp>
        <p:nvSpPr>
          <p:cNvPr id="21" name="Rectangle 20">
            <a:extLst>
              <a:ext uri="{FF2B5EF4-FFF2-40B4-BE49-F238E27FC236}">
                <a16:creationId xmlns:a16="http://schemas.microsoft.com/office/drawing/2014/main" id="{E3B4F033-543A-4ED4-B14E-FBF1A1A70908}"/>
              </a:ext>
            </a:extLst>
          </p:cNvPr>
          <p:cNvSpPr/>
          <p:nvPr/>
        </p:nvSpPr>
        <p:spPr>
          <a:xfrm>
            <a:off x="5792248" y="2374114"/>
            <a:ext cx="5076171" cy="577927"/>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solidFill>
              </a:rPr>
              <a:t>Those who do not use the internet.</a:t>
            </a:r>
          </a:p>
        </p:txBody>
      </p:sp>
      <p:sp>
        <p:nvSpPr>
          <p:cNvPr id="22" name="Text Placeholder 5">
            <a:extLst>
              <a:ext uri="{FF2B5EF4-FFF2-40B4-BE49-F238E27FC236}">
                <a16:creationId xmlns:a16="http://schemas.microsoft.com/office/drawing/2014/main" id="{B3867D0F-F314-484F-A324-788466575CDF}"/>
              </a:ext>
            </a:extLst>
          </p:cNvPr>
          <p:cNvSpPr txBox="1">
            <a:spLocks/>
          </p:cNvSpPr>
          <p:nvPr/>
        </p:nvSpPr>
        <p:spPr>
          <a:xfrm>
            <a:off x="371475" y="1304925"/>
            <a:ext cx="11073169"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200"/>
              </a:spcAft>
              <a:buClr>
                <a:schemeClr val="accent6"/>
              </a:buClr>
            </a:pPr>
            <a:r>
              <a:rPr lang="en-GB" sz="1800" dirty="0"/>
              <a:t>Two sub-samples of those who are less confident online: </a:t>
            </a:r>
          </a:p>
        </p:txBody>
      </p:sp>
      <p:sp>
        <p:nvSpPr>
          <p:cNvPr id="4" name="Arrow: Right 3">
            <a:extLst>
              <a:ext uri="{FF2B5EF4-FFF2-40B4-BE49-F238E27FC236}">
                <a16:creationId xmlns:a16="http://schemas.microsoft.com/office/drawing/2014/main" id="{BDFB1F03-FD70-4892-83BE-EEB0AE5D6BEF}"/>
              </a:ext>
            </a:extLst>
          </p:cNvPr>
          <p:cNvSpPr/>
          <p:nvPr/>
        </p:nvSpPr>
        <p:spPr>
          <a:xfrm rot="5400000">
            <a:off x="627104" y="1420773"/>
            <a:ext cx="240504" cy="683654"/>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2E4D4450-C25F-4ABF-8532-5583BE00F6C1}"/>
              </a:ext>
            </a:extLst>
          </p:cNvPr>
          <p:cNvSpPr/>
          <p:nvPr/>
        </p:nvSpPr>
        <p:spPr>
          <a:xfrm rot="5400000">
            <a:off x="6013825" y="1372313"/>
            <a:ext cx="240504" cy="683654"/>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Table 6">
            <a:extLst>
              <a:ext uri="{FF2B5EF4-FFF2-40B4-BE49-F238E27FC236}">
                <a16:creationId xmlns:a16="http://schemas.microsoft.com/office/drawing/2014/main" id="{DC9BB577-7997-430C-A5A9-8C0F8B62BA46}"/>
              </a:ext>
            </a:extLst>
          </p:cNvPr>
          <p:cNvGraphicFramePr>
            <a:graphicFrameLocks noGrp="1"/>
          </p:cNvGraphicFramePr>
          <p:nvPr>
            <p:extLst>
              <p:ext uri="{D42A27DB-BD31-4B8C-83A1-F6EECF244321}">
                <p14:modId xmlns:p14="http://schemas.microsoft.com/office/powerpoint/2010/main" val="1184429061"/>
              </p:ext>
            </p:extLst>
          </p:nvPr>
        </p:nvGraphicFramePr>
        <p:xfrm>
          <a:off x="431998" y="3007499"/>
          <a:ext cx="5076172" cy="3352800"/>
        </p:xfrm>
        <a:graphic>
          <a:graphicData uri="http://schemas.openxmlformats.org/drawingml/2006/table">
            <a:tbl>
              <a:tblPr firstRow="1" bandRow="1">
                <a:tableStyleId>{5C22544A-7EE6-4342-B048-85BDC9FD1C3A}</a:tableStyleId>
              </a:tblPr>
              <a:tblGrid>
                <a:gridCol w="1375031">
                  <a:extLst>
                    <a:ext uri="{9D8B030D-6E8A-4147-A177-3AD203B41FA5}">
                      <a16:colId xmlns:a16="http://schemas.microsoft.com/office/drawing/2014/main" val="100689840"/>
                    </a:ext>
                  </a:extLst>
                </a:gridCol>
                <a:gridCol w="1163055">
                  <a:extLst>
                    <a:ext uri="{9D8B030D-6E8A-4147-A177-3AD203B41FA5}">
                      <a16:colId xmlns:a16="http://schemas.microsoft.com/office/drawing/2014/main" val="2836978821"/>
                    </a:ext>
                  </a:extLst>
                </a:gridCol>
                <a:gridCol w="1269043">
                  <a:extLst>
                    <a:ext uri="{9D8B030D-6E8A-4147-A177-3AD203B41FA5}">
                      <a16:colId xmlns:a16="http://schemas.microsoft.com/office/drawing/2014/main" val="2248493111"/>
                    </a:ext>
                  </a:extLst>
                </a:gridCol>
                <a:gridCol w="1269043">
                  <a:extLst>
                    <a:ext uri="{9D8B030D-6E8A-4147-A177-3AD203B41FA5}">
                      <a16:colId xmlns:a16="http://schemas.microsoft.com/office/drawing/2014/main" val="978971863"/>
                    </a:ext>
                  </a:extLst>
                </a:gridCol>
              </a:tblGrid>
              <a:tr h="272031">
                <a:tc>
                  <a:txBody>
                    <a:bodyPr/>
                    <a:lstStyle/>
                    <a:p>
                      <a:r>
                        <a:rPr lang="en-GB" sz="1400" b="1" dirty="0">
                          <a:solidFill>
                            <a:schemeClr val="accent6"/>
                          </a:solidFill>
                        </a:rPr>
                        <a:t>Male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1" dirty="0">
                          <a:solidFill>
                            <a:schemeClr val="accent6"/>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59344410"/>
                  </a:ext>
                </a:extLst>
              </a:tr>
              <a:tr h="272031">
                <a:tc>
                  <a:txBody>
                    <a:bodyPr/>
                    <a:lstStyle/>
                    <a:p>
                      <a:r>
                        <a:rPr lang="en-GB" sz="1400" b="1" dirty="0">
                          <a:solidFill>
                            <a:schemeClr val="accent6"/>
                          </a:solidFill>
                        </a:rPr>
                        <a:t>Female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1" dirty="0">
                          <a:solidFill>
                            <a:schemeClr val="accent6"/>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6107629"/>
                  </a:ext>
                </a:extLst>
              </a:tr>
              <a:tr h="272031">
                <a:tc>
                  <a:txBody>
                    <a:bodyPr/>
                    <a:lstStyle/>
                    <a:p>
                      <a:r>
                        <a:rPr lang="en-GB" sz="1400" b="1" dirty="0">
                          <a:solidFill>
                            <a:schemeClr val="accent6"/>
                          </a:solidFill>
                        </a:rPr>
                        <a:t>18-24</a:t>
                      </a:r>
                    </a:p>
                  </a:txBody>
                  <a:tcPr>
                    <a:lnT w="12700" cap="flat" cmpd="sng" algn="ctr">
                      <a:solidFill>
                        <a:schemeClr val="tx1"/>
                      </a:solidFill>
                      <a:prstDash val="solid"/>
                      <a:round/>
                      <a:headEnd type="none" w="med" len="med"/>
                      <a:tailEnd type="none" w="med" len="med"/>
                    </a:lnT>
                    <a:noFill/>
                  </a:tcPr>
                </a:tc>
                <a:tc>
                  <a:txBody>
                    <a:bodyPr/>
                    <a:lstStyle/>
                    <a:p>
                      <a:r>
                        <a:rPr lang="en-GB" sz="1400" b="0" dirty="0">
                          <a:solidFill>
                            <a:schemeClr val="accent6"/>
                          </a:solidFill>
                        </a:rPr>
                        <a:t>1%</a:t>
                      </a:r>
                    </a:p>
                  </a:txBody>
                  <a:tcPr>
                    <a:lnT w="12700" cap="flat" cmpd="sng" algn="ctr">
                      <a:solidFill>
                        <a:schemeClr val="tx1"/>
                      </a:solidFill>
                      <a:prstDash val="solid"/>
                      <a:round/>
                      <a:headEnd type="none" w="med" len="med"/>
                      <a:tailEnd type="none" w="med" len="med"/>
                    </a:lnT>
                    <a:noFill/>
                  </a:tcPr>
                </a:tc>
                <a:tc>
                  <a:txBody>
                    <a:bodyPr/>
                    <a:lstStyle/>
                    <a:p>
                      <a:r>
                        <a:rPr lang="en-GB" sz="1400" b="1" dirty="0">
                          <a:solidFill>
                            <a:schemeClr val="accent6"/>
                          </a:solidFill>
                        </a:rPr>
                        <a:t>C1</a:t>
                      </a:r>
                    </a:p>
                  </a:txBody>
                  <a:tcPr>
                    <a:lnT w="12700" cap="flat" cmpd="sng" algn="ctr">
                      <a:solidFill>
                        <a:schemeClr val="tx1"/>
                      </a:solidFill>
                      <a:prstDash val="solid"/>
                      <a:round/>
                      <a:headEnd type="none" w="med" len="med"/>
                      <a:tailEnd type="none" w="med" len="med"/>
                    </a:lnT>
                    <a:noFill/>
                  </a:tcPr>
                </a:tc>
                <a:tc>
                  <a:txBody>
                    <a:bodyPr/>
                    <a:lstStyle/>
                    <a:p>
                      <a:r>
                        <a:rPr lang="en-GB" sz="1400" b="0" dirty="0">
                          <a:solidFill>
                            <a:schemeClr val="accent6"/>
                          </a:solidFill>
                        </a:rPr>
                        <a:t>23%</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740735785"/>
                  </a:ext>
                </a:extLst>
              </a:tr>
              <a:tr h="272031">
                <a:tc>
                  <a:txBody>
                    <a:bodyPr/>
                    <a:lstStyle/>
                    <a:p>
                      <a:r>
                        <a:rPr lang="en-GB" sz="1400" b="1" dirty="0">
                          <a:solidFill>
                            <a:schemeClr val="accent6"/>
                          </a:solidFill>
                        </a:rPr>
                        <a:t>25-34</a:t>
                      </a:r>
                    </a:p>
                  </a:txBody>
                  <a:tcPr>
                    <a:noFill/>
                  </a:tcPr>
                </a:tc>
                <a:tc>
                  <a:txBody>
                    <a:bodyPr/>
                    <a:lstStyle/>
                    <a:p>
                      <a:r>
                        <a:rPr lang="en-GB" sz="1400" b="0" dirty="0">
                          <a:solidFill>
                            <a:schemeClr val="accent6"/>
                          </a:solidFill>
                        </a:rPr>
                        <a:t>7%</a:t>
                      </a:r>
                    </a:p>
                  </a:txBody>
                  <a:tcPr>
                    <a:noFill/>
                  </a:tcPr>
                </a:tc>
                <a:tc>
                  <a:txBody>
                    <a:bodyPr/>
                    <a:lstStyle/>
                    <a:p>
                      <a:r>
                        <a:rPr lang="en-GB" sz="1400" b="1" dirty="0">
                          <a:solidFill>
                            <a:schemeClr val="accent6"/>
                          </a:solidFill>
                        </a:rPr>
                        <a:t>C2</a:t>
                      </a:r>
                    </a:p>
                  </a:txBody>
                  <a:tcPr>
                    <a:noFill/>
                  </a:tcPr>
                </a:tc>
                <a:tc>
                  <a:txBody>
                    <a:bodyPr/>
                    <a:lstStyle/>
                    <a:p>
                      <a:r>
                        <a:rPr lang="en-GB" sz="1400" b="0" dirty="0">
                          <a:solidFill>
                            <a:schemeClr val="accent6"/>
                          </a:solidFill>
                        </a:rPr>
                        <a:t>9%</a:t>
                      </a:r>
                    </a:p>
                  </a:txBody>
                  <a:tcPr>
                    <a:noFill/>
                  </a:tcPr>
                </a:tc>
                <a:extLst>
                  <a:ext uri="{0D108BD9-81ED-4DB2-BD59-A6C34878D82A}">
                    <a16:rowId xmlns:a16="http://schemas.microsoft.com/office/drawing/2014/main" val="3485239254"/>
                  </a:ext>
                </a:extLst>
              </a:tr>
              <a:tr h="272031">
                <a:tc>
                  <a:txBody>
                    <a:bodyPr/>
                    <a:lstStyle/>
                    <a:p>
                      <a:r>
                        <a:rPr lang="en-GB" sz="1400" b="1" dirty="0">
                          <a:solidFill>
                            <a:schemeClr val="accent6"/>
                          </a:solidFill>
                        </a:rPr>
                        <a:t>35-44</a:t>
                      </a:r>
                    </a:p>
                  </a:txBody>
                  <a:tcPr>
                    <a:noFill/>
                  </a:tcPr>
                </a:tc>
                <a:tc>
                  <a:txBody>
                    <a:bodyPr/>
                    <a:lstStyle/>
                    <a:p>
                      <a:r>
                        <a:rPr lang="en-GB" sz="1400" b="0" dirty="0">
                          <a:solidFill>
                            <a:schemeClr val="accent6"/>
                          </a:solidFill>
                        </a:rPr>
                        <a:t>14%</a:t>
                      </a:r>
                    </a:p>
                  </a:txBody>
                  <a:tcPr>
                    <a:noFill/>
                  </a:tcPr>
                </a:tc>
                <a:tc>
                  <a:txBody>
                    <a:bodyPr/>
                    <a:lstStyle/>
                    <a:p>
                      <a:r>
                        <a:rPr lang="en-GB" sz="1400" b="1" dirty="0">
                          <a:solidFill>
                            <a:schemeClr val="accent6"/>
                          </a:solidFill>
                        </a:rPr>
                        <a:t>DE</a:t>
                      </a:r>
                    </a:p>
                  </a:txBody>
                  <a:tcPr>
                    <a:noFill/>
                  </a:tcPr>
                </a:tc>
                <a:tc>
                  <a:txBody>
                    <a:bodyPr/>
                    <a:lstStyle/>
                    <a:p>
                      <a:r>
                        <a:rPr lang="en-GB" sz="1400" b="0" dirty="0">
                          <a:solidFill>
                            <a:schemeClr val="accent6"/>
                          </a:solidFill>
                        </a:rPr>
                        <a:t>19%</a:t>
                      </a:r>
                    </a:p>
                  </a:txBody>
                  <a:tcPr>
                    <a:noFill/>
                  </a:tcPr>
                </a:tc>
                <a:extLst>
                  <a:ext uri="{0D108BD9-81ED-4DB2-BD59-A6C34878D82A}">
                    <a16:rowId xmlns:a16="http://schemas.microsoft.com/office/drawing/2014/main" val="529111919"/>
                  </a:ext>
                </a:extLst>
              </a:tr>
              <a:tr h="272031">
                <a:tc>
                  <a:txBody>
                    <a:bodyPr/>
                    <a:lstStyle/>
                    <a:p>
                      <a:r>
                        <a:rPr lang="en-GB" sz="1400" b="1" dirty="0">
                          <a:solidFill>
                            <a:schemeClr val="accent6"/>
                          </a:solidFill>
                        </a:rPr>
                        <a:t>45-54</a:t>
                      </a:r>
                    </a:p>
                  </a:txBody>
                  <a:tcPr>
                    <a:noFill/>
                  </a:tcPr>
                </a:tc>
                <a:tc>
                  <a:txBody>
                    <a:bodyPr/>
                    <a:lstStyle/>
                    <a:p>
                      <a:r>
                        <a:rPr lang="en-GB" sz="1400" b="0" dirty="0">
                          <a:solidFill>
                            <a:schemeClr val="accent6"/>
                          </a:solidFill>
                        </a:rPr>
                        <a:t>7%</a:t>
                      </a:r>
                    </a:p>
                  </a:txBody>
                  <a:tcPr>
                    <a:noFill/>
                  </a:tcPr>
                </a:tc>
                <a:tc>
                  <a:txBody>
                    <a:bodyPr/>
                    <a:lstStyle/>
                    <a:p>
                      <a:r>
                        <a:rPr lang="en-GB" sz="1400" b="1" dirty="0">
                          <a:solidFill>
                            <a:schemeClr val="accent6"/>
                          </a:solidFill>
                        </a:rPr>
                        <a:t>White </a:t>
                      </a:r>
                    </a:p>
                  </a:txBody>
                  <a:tcPr>
                    <a:noFill/>
                  </a:tcPr>
                </a:tc>
                <a:tc>
                  <a:txBody>
                    <a:bodyPr/>
                    <a:lstStyle/>
                    <a:p>
                      <a:r>
                        <a:rPr lang="en-GB" sz="1400" b="0" dirty="0">
                          <a:solidFill>
                            <a:schemeClr val="accent6"/>
                          </a:solidFill>
                        </a:rPr>
                        <a:t>93%</a:t>
                      </a:r>
                    </a:p>
                  </a:txBody>
                  <a:tcPr>
                    <a:noFill/>
                  </a:tcPr>
                </a:tc>
                <a:extLst>
                  <a:ext uri="{0D108BD9-81ED-4DB2-BD59-A6C34878D82A}">
                    <a16:rowId xmlns:a16="http://schemas.microsoft.com/office/drawing/2014/main" val="1497362012"/>
                  </a:ext>
                </a:extLst>
              </a:tr>
              <a:tr h="272031">
                <a:tc>
                  <a:txBody>
                    <a:bodyPr/>
                    <a:lstStyle/>
                    <a:p>
                      <a:r>
                        <a:rPr lang="en-GB" sz="1400" b="1" dirty="0">
                          <a:solidFill>
                            <a:schemeClr val="accent6"/>
                          </a:solidFill>
                        </a:rPr>
                        <a:t>55-64</a:t>
                      </a:r>
                    </a:p>
                  </a:txBody>
                  <a:tcPr>
                    <a:noFill/>
                  </a:tcPr>
                </a:tc>
                <a:tc>
                  <a:txBody>
                    <a:bodyPr/>
                    <a:lstStyle/>
                    <a:p>
                      <a:r>
                        <a:rPr lang="en-GB" sz="1400" b="0" dirty="0">
                          <a:solidFill>
                            <a:schemeClr val="accent6"/>
                          </a:solidFill>
                        </a:rPr>
                        <a:t>25%</a:t>
                      </a:r>
                    </a:p>
                  </a:txBody>
                  <a:tcPr>
                    <a:noFill/>
                  </a:tcPr>
                </a:tc>
                <a:tc>
                  <a:txBody>
                    <a:bodyPr/>
                    <a:lstStyle/>
                    <a:p>
                      <a:r>
                        <a:rPr lang="en-GB" sz="1400" b="1" dirty="0">
                          <a:solidFill>
                            <a:schemeClr val="accent6"/>
                          </a:solidFill>
                        </a:rPr>
                        <a:t>Asian</a:t>
                      </a:r>
                    </a:p>
                  </a:txBody>
                  <a:tcPr>
                    <a:noFill/>
                  </a:tcPr>
                </a:tc>
                <a:tc>
                  <a:txBody>
                    <a:bodyPr/>
                    <a:lstStyle/>
                    <a:p>
                      <a:r>
                        <a:rPr lang="en-GB" sz="1400" b="0" dirty="0">
                          <a:solidFill>
                            <a:schemeClr val="accent6"/>
                          </a:solidFill>
                        </a:rPr>
                        <a:t>3%</a:t>
                      </a:r>
                    </a:p>
                  </a:txBody>
                  <a:tcPr>
                    <a:noFill/>
                  </a:tcPr>
                </a:tc>
                <a:extLst>
                  <a:ext uri="{0D108BD9-81ED-4DB2-BD59-A6C34878D82A}">
                    <a16:rowId xmlns:a16="http://schemas.microsoft.com/office/drawing/2014/main" val="3229908936"/>
                  </a:ext>
                </a:extLst>
              </a:tr>
              <a:tr h="272031">
                <a:tc>
                  <a:txBody>
                    <a:bodyPr/>
                    <a:lstStyle/>
                    <a:p>
                      <a:r>
                        <a:rPr lang="en-GB" sz="1400" b="1" dirty="0">
                          <a:solidFill>
                            <a:schemeClr val="accent6"/>
                          </a:solidFill>
                        </a:rPr>
                        <a:t>65+</a:t>
                      </a:r>
                    </a:p>
                  </a:txBody>
                  <a:tcPr>
                    <a:noFill/>
                  </a:tcPr>
                </a:tc>
                <a:tc>
                  <a:txBody>
                    <a:bodyPr/>
                    <a:lstStyle/>
                    <a:p>
                      <a:r>
                        <a:rPr lang="en-GB" sz="1400" b="0" dirty="0">
                          <a:solidFill>
                            <a:schemeClr val="accent6"/>
                          </a:solidFill>
                        </a:rPr>
                        <a:t>46%</a:t>
                      </a:r>
                    </a:p>
                  </a:txBody>
                  <a:tcPr>
                    <a:noFill/>
                  </a:tcPr>
                </a:tc>
                <a:tc>
                  <a:txBody>
                    <a:bodyPr/>
                    <a:lstStyle/>
                    <a:p>
                      <a:r>
                        <a:rPr lang="en-GB" sz="1400" b="1" dirty="0">
                          <a:solidFill>
                            <a:schemeClr val="accent6"/>
                          </a:solidFill>
                        </a:rPr>
                        <a:t>Black</a:t>
                      </a:r>
                    </a:p>
                  </a:txBody>
                  <a:tcPr>
                    <a:noFill/>
                  </a:tcPr>
                </a:tc>
                <a:tc>
                  <a:txBody>
                    <a:bodyPr/>
                    <a:lstStyle/>
                    <a:p>
                      <a:r>
                        <a:rPr lang="en-GB" sz="1400" b="0" dirty="0">
                          <a:solidFill>
                            <a:schemeClr val="accent6"/>
                          </a:solidFill>
                        </a:rPr>
                        <a:t>2%</a:t>
                      </a:r>
                    </a:p>
                  </a:txBody>
                  <a:tcPr>
                    <a:noFill/>
                  </a:tcPr>
                </a:tc>
                <a:extLst>
                  <a:ext uri="{0D108BD9-81ED-4DB2-BD59-A6C34878D82A}">
                    <a16:rowId xmlns:a16="http://schemas.microsoft.com/office/drawing/2014/main" val="772393124"/>
                  </a:ext>
                </a:extLst>
              </a:tr>
              <a:tr h="272031">
                <a:tc>
                  <a:txBody>
                    <a:bodyPr/>
                    <a:lstStyle/>
                    <a:p>
                      <a:r>
                        <a:rPr lang="en-GB" sz="1400" b="1" dirty="0">
                          <a:solidFill>
                            <a:schemeClr val="accent6"/>
                          </a:solidFill>
                        </a:rPr>
                        <a:t>South</a:t>
                      </a:r>
                    </a:p>
                  </a:txBody>
                  <a:tcPr>
                    <a:noFill/>
                  </a:tcPr>
                </a:tc>
                <a:tc>
                  <a:txBody>
                    <a:bodyPr/>
                    <a:lstStyle/>
                    <a:p>
                      <a:r>
                        <a:rPr lang="en-GB" sz="1400" b="0" dirty="0">
                          <a:solidFill>
                            <a:schemeClr val="accent6"/>
                          </a:solidFill>
                        </a:rPr>
                        <a:t>43%</a:t>
                      </a:r>
                    </a:p>
                  </a:txBody>
                  <a:tcPr>
                    <a:noFill/>
                  </a:tcPr>
                </a:tc>
                <a:tc>
                  <a:txBody>
                    <a:bodyPr/>
                    <a:lstStyle/>
                    <a:p>
                      <a:r>
                        <a:rPr lang="en-GB" sz="1400" b="1" dirty="0">
                          <a:solidFill>
                            <a:schemeClr val="accent6"/>
                          </a:solidFill>
                        </a:rPr>
                        <a:t>Mixed</a:t>
                      </a:r>
                    </a:p>
                  </a:txBody>
                  <a:tcPr>
                    <a:noFill/>
                  </a:tcPr>
                </a:tc>
                <a:tc>
                  <a:txBody>
                    <a:bodyPr/>
                    <a:lstStyle/>
                    <a:p>
                      <a:r>
                        <a:rPr lang="en-GB" sz="1400" b="0" dirty="0">
                          <a:solidFill>
                            <a:schemeClr val="accent6"/>
                          </a:solidFill>
                        </a:rPr>
                        <a:t>1%</a:t>
                      </a:r>
                    </a:p>
                  </a:txBody>
                  <a:tcPr>
                    <a:noFill/>
                  </a:tcPr>
                </a:tc>
                <a:extLst>
                  <a:ext uri="{0D108BD9-81ED-4DB2-BD59-A6C34878D82A}">
                    <a16:rowId xmlns:a16="http://schemas.microsoft.com/office/drawing/2014/main" val="1470722116"/>
                  </a:ext>
                </a:extLst>
              </a:tr>
              <a:tr h="272031">
                <a:tc>
                  <a:txBody>
                    <a:bodyPr/>
                    <a:lstStyle/>
                    <a:p>
                      <a:r>
                        <a:rPr lang="en-GB" sz="1400" b="1" dirty="0">
                          <a:solidFill>
                            <a:schemeClr val="accent6"/>
                          </a:solidFill>
                        </a:rPr>
                        <a:t>Midlands/East </a:t>
                      </a:r>
                    </a:p>
                  </a:txBody>
                  <a:tcPr>
                    <a:noFill/>
                  </a:tcPr>
                </a:tc>
                <a:tc>
                  <a:txBody>
                    <a:bodyPr/>
                    <a:lstStyle/>
                    <a:p>
                      <a:r>
                        <a:rPr lang="en-GB" sz="1400" b="0" dirty="0">
                          <a:solidFill>
                            <a:schemeClr val="accent6"/>
                          </a:solidFill>
                        </a:rPr>
                        <a:t>25%</a:t>
                      </a:r>
                    </a:p>
                  </a:txBody>
                  <a:tcPr>
                    <a:noFill/>
                  </a:tcPr>
                </a:tc>
                <a:tc>
                  <a:txBody>
                    <a:bodyPr/>
                    <a:lstStyle/>
                    <a:p>
                      <a:r>
                        <a:rPr lang="en-GB" sz="1400" b="1" dirty="0">
                          <a:solidFill>
                            <a:schemeClr val="accent6"/>
                          </a:solidFill>
                        </a:rPr>
                        <a:t>Other </a:t>
                      </a:r>
                    </a:p>
                  </a:txBody>
                  <a:tcPr>
                    <a:noFill/>
                  </a:tcPr>
                </a:tc>
                <a:tc>
                  <a:txBody>
                    <a:bodyPr/>
                    <a:lstStyle/>
                    <a:p>
                      <a:r>
                        <a:rPr lang="en-GB" sz="1400" b="0" dirty="0">
                          <a:solidFill>
                            <a:schemeClr val="accent6"/>
                          </a:solidFill>
                        </a:rPr>
                        <a:t>1%</a:t>
                      </a:r>
                    </a:p>
                  </a:txBody>
                  <a:tcPr>
                    <a:noFill/>
                  </a:tcPr>
                </a:tc>
                <a:extLst>
                  <a:ext uri="{0D108BD9-81ED-4DB2-BD59-A6C34878D82A}">
                    <a16:rowId xmlns:a16="http://schemas.microsoft.com/office/drawing/2014/main" val="2516553611"/>
                  </a:ext>
                </a:extLst>
              </a:tr>
              <a:tr h="272031">
                <a:tc>
                  <a:txBody>
                    <a:bodyPr/>
                    <a:lstStyle/>
                    <a:p>
                      <a:r>
                        <a:rPr lang="en-GB" sz="1400" b="1" dirty="0">
                          <a:solidFill>
                            <a:schemeClr val="accent6"/>
                          </a:solidFill>
                        </a:rPr>
                        <a:t>North </a:t>
                      </a:r>
                    </a:p>
                  </a:txBody>
                  <a:tcPr>
                    <a:noFill/>
                  </a:tcPr>
                </a:tc>
                <a:tc>
                  <a:txBody>
                    <a:bodyPr/>
                    <a:lstStyle/>
                    <a:p>
                      <a:r>
                        <a:rPr lang="en-GB" sz="1400" b="0" dirty="0">
                          <a:solidFill>
                            <a:schemeClr val="accent6"/>
                          </a:solidFill>
                        </a:rPr>
                        <a:t>31%</a:t>
                      </a:r>
                    </a:p>
                  </a:txBody>
                  <a:tcPr>
                    <a:noFill/>
                  </a:tcPr>
                </a:tc>
                <a:tc>
                  <a:txBody>
                    <a:bodyPr/>
                    <a:lstStyle/>
                    <a:p>
                      <a:endParaRPr lang="en-GB" sz="1400" b="0">
                        <a:solidFill>
                          <a:schemeClr val="accent6"/>
                        </a:solidFill>
                      </a:endParaRPr>
                    </a:p>
                  </a:txBody>
                  <a:tcPr>
                    <a:noFill/>
                  </a:tcPr>
                </a:tc>
                <a:tc>
                  <a:txBody>
                    <a:bodyPr/>
                    <a:lstStyle/>
                    <a:p>
                      <a:endParaRPr lang="en-GB" sz="1400" b="0" dirty="0">
                        <a:solidFill>
                          <a:schemeClr val="accent6"/>
                        </a:solidFill>
                      </a:endParaRPr>
                    </a:p>
                  </a:txBody>
                  <a:tcPr>
                    <a:noFill/>
                  </a:tcPr>
                </a:tc>
                <a:extLst>
                  <a:ext uri="{0D108BD9-81ED-4DB2-BD59-A6C34878D82A}">
                    <a16:rowId xmlns:a16="http://schemas.microsoft.com/office/drawing/2014/main" val="1628897106"/>
                  </a:ext>
                </a:extLst>
              </a:tr>
            </a:tbl>
          </a:graphicData>
        </a:graphic>
      </p:graphicFrame>
      <p:graphicFrame>
        <p:nvGraphicFramePr>
          <p:cNvPr id="23" name="Table 6">
            <a:extLst>
              <a:ext uri="{FF2B5EF4-FFF2-40B4-BE49-F238E27FC236}">
                <a16:creationId xmlns:a16="http://schemas.microsoft.com/office/drawing/2014/main" id="{160E3734-EC04-4CA1-B1A0-01010F038D31}"/>
              </a:ext>
            </a:extLst>
          </p:cNvPr>
          <p:cNvGraphicFramePr>
            <a:graphicFrameLocks noGrp="1"/>
          </p:cNvGraphicFramePr>
          <p:nvPr>
            <p:extLst>
              <p:ext uri="{D42A27DB-BD31-4B8C-83A1-F6EECF244321}">
                <p14:modId xmlns:p14="http://schemas.microsoft.com/office/powerpoint/2010/main" val="3524865805"/>
              </p:ext>
            </p:extLst>
          </p:nvPr>
        </p:nvGraphicFramePr>
        <p:xfrm>
          <a:off x="5792248" y="3007498"/>
          <a:ext cx="5076172" cy="3352800"/>
        </p:xfrm>
        <a:graphic>
          <a:graphicData uri="http://schemas.openxmlformats.org/drawingml/2006/table">
            <a:tbl>
              <a:tblPr firstRow="1" bandRow="1">
                <a:tableStyleId>{5C22544A-7EE6-4342-B048-85BDC9FD1C3A}</a:tableStyleId>
              </a:tblPr>
              <a:tblGrid>
                <a:gridCol w="1375031">
                  <a:extLst>
                    <a:ext uri="{9D8B030D-6E8A-4147-A177-3AD203B41FA5}">
                      <a16:colId xmlns:a16="http://schemas.microsoft.com/office/drawing/2014/main" val="100689840"/>
                    </a:ext>
                  </a:extLst>
                </a:gridCol>
                <a:gridCol w="1163055">
                  <a:extLst>
                    <a:ext uri="{9D8B030D-6E8A-4147-A177-3AD203B41FA5}">
                      <a16:colId xmlns:a16="http://schemas.microsoft.com/office/drawing/2014/main" val="2836978821"/>
                    </a:ext>
                  </a:extLst>
                </a:gridCol>
                <a:gridCol w="1269043">
                  <a:extLst>
                    <a:ext uri="{9D8B030D-6E8A-4147-A177-3AD203B41FA5}">
                      <a16:colId xmlns:a16="http://schemas.microsoft.com/office/drawing/2014/main" val="2248493111"/>
                    </a:ext>
                  </a:extLst>
                </a:gridCol>
                <a:gridCol w="1269043">
                  <a:extLst>
                    <a:ext uri="{9D8B030D-6E8A-4147-A177-3AD203B41FA5}">
                      <a16:colId xmlns:a16="http://schemas.microsoft.com/office/drawing/2014/main" val="978971863"/>
                    </a:ext>
                  </a:extLst>
                </a:gridCol>
              </a:tblGrid>
              <a:tr h="272031">
                <a:tc>
                  <a:txBody>
                    <a:bodyPr/>
                    <a:lstStyle/>
                    <a:p>
                      <a:r>
                        <a:rPr lang="en-GB" sz="1400" b="1" dirty="0">
                          <a:solidFill>
                            <a:schemeClr val="accent6"/>
                          </a:solidFill>
                        </a:rPr>
                        <a:t>Male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1" dirty="0">
                          <a:solidFill>
                            <a:schemeClr val="accent6"/>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59344410"/>
                  </a:ext>
                </a:extLst>
              </a:tr>
              <a:tr h="272031">
                <a:tc>
                  <a:txBody>
                    <a:bodyPr/>
                    <a:lstStyle/>
                    <a:p>
                      <a:r>
                        <a:rPr lang="en-GB" sz="1400" b="1" dirty="0">
                          <a:solidFill>
                            <a:schemeClr val="accent6"/>
                          </a:solidFill>
                        </a:rPr>
                        <a:t>Female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1" dirty="0">
                          <a:solidFill>
                            <a:schemeClr val="accent6"/>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solidFill>
                            <a:schemeClr val="accent6"/>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6107629"/>
                  </a:ext>
                </a:extLst>
              </a:tr>
              <a:tr h="272031">
                <a:tc>
                  <a:txBody>
                    <a:bodyPr/>
                    <a:lstStyle/>
                    <a:p>
                      <a:r>
                        <a:rPr lang="en-GB" sz="1400" b="1" dirty="0">
                          <a:solidFill>
                            <a:schemeClr val="accent6"/>
                          </a:solidFill>
                        </a:rPr>
                        <a:t>18-24</a:t>
                      </a:r>
                    </a:p>
                  </a:txBody>
                  <a:tcPr>
                    <a:lnT w="12700" cap="flat" cmpd="sng" algn="ctr">
                      <a:solidFill>
                        <a:schemeClr val="tx1"/>
                      </a:solidFill>
                      <a:prstDash val="solid"/>
                      <a:round/>
                      <a:headEnd type="none" w="med" len="med"/>
                      <a:tailEnd type="none" w="med" len="med"/>
                    </a:lnT>
                    <a:noFill/>
                  </a:tcPr>
                </a:tc>
                <a:tc>
                  <a:txBody>
                    <a:bodyPr/>
                    <a:lstStyle/>
                    <a:p>
                      <a:r>
                        <a:rPr lang="en-GB" sz="1400" b="0" dirty="0">
                          <a:solidFill>
                            <a:schemeClr val="accent6"/>
                          </a:solidFill>
                        </a:rPr>
                        <a:t>0%</a:t>
                      </a:r>
                    </a:p>
                  </a:txBody>
                  <a:tcPr>
                    <a:lnT w="12700" cap="flat" cmpd="sng" algn="ctr">
                      <a:solidFill>
                        <a:schemeClr val="tx1"/>
                      </a:solidFill>
                      <a:prstDash val="solid"/>
                      <a:round/>
                      <a:headEnd type="none" w="med" len="med"/>
                      <a:tailEnd type="none" w="med" len="med"/>
                    </a:lnT>
                    <a:noFill/>
                  </a:tcPr>
                </a:tc>
                <a:tc>
                  <a:txBody>
                    <a:bodyPr/>
                    <a:lstStyle/>
                    <a:p>
                      <a:r>
                        <a:rPr lang="en-GB" sz="1400" b="1" dirty="0">
                          <a:solidFill>
                            <a:schemeClr val="accent6"/>
                          </a:solidFill>
                        </a:rPr>
                        <a:t>C1</a:t>
                      </a:r>
                    </a:p>
                  </a:txBody>
                  <a:tcPr>
                    <a:lnT w="12700" cap="flat" cmpd="sng" algn="ctr">
                      <a:solidFill>
                        <a:schemeClr val="tx1"/>
                      </a:solidFill>
                      <a:prstDash val="solid"/>
                      <a:round/>
                      <a:headEnd type="none" w="med" len="med"/>
                      <a:tailEnd type="none" w="med" len="med"/>
                    </a:lnT>
                    <a:noFill/>
                  </a:tcPr>
                </a:tc>
                <a:tc>
                  <a:txBody>
                    <a:bodyPr/>
                    <a:lstStyle/>
                    <a:p>
                      <a:r>
                        <a:rPr lang="en-GB" sz="1400" b="0" dirty="0">
                          <a:solidFill>
                            <a:schemeClr val="accent6"/>
                          </a:solidFill>
                        </a:rPr>
                        <a:t>14%</a:t>
                      </a: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740735785"/>
                  </a:ext>
                </a:extLst>
              </a:tr>
              <a:tr h="272031">
                <a:tc>
                  <a:txBody>
                    <a:bodyPr/>
                    <a:lstStyle/>
                    <a:p>
                      <a:r>
                        <a:rPr lang="en-GB" sz="1400" b="1" dirty="0">
                          <a:solidFill>
                            <a:schemeClr val="accent6"/>
                          </a:solidFill>
                        </a:rPr>
                        <a:t>25-34</a:t>
                      </a:r>
                    </a:p>
                  </a:txBody>
                  <a:tcPr>
                    <a:noFill/>
                  </a:tcPr>
                </a:tc>
                <a:tc>
                  <a:txBody>
                    <a:bodyPr/>
                    <a:lstStyle/>
                    <a:p>
                      <a:r>
                        <a:rPr lang="en-GB" sz="1400" b="0" dirty="0">
                          <a:solidFill>
                            <a:schemeClr val="accent6"/>
                          </a:solidFill>
                        </a:rPr>
                        <a:t>0%</a:t>
                      </a:r>
                    </a:p>
                  </a:txBody>
                  <a:tcPr>
                    <a:noFill/>
                  </a:tcPr>
                </a:tc>
                <a:tc>
                  <a:txBody>
                    <a:bodyPr/>
                    <a:lstStyle/>
                    <a:p>
                      <a:r>
                        <a:rPr lang="en-GB" sz="1400" b="1" dirty="0">
                          <a:solidFill>
                            <a:schemeClr val="accent6"/>
                          </a:solidFill>
                        </a:rPr>
                        <a:t>C2</a:t>
                      </a:r>
                    </a:p>
                  </a:txBody>
                  <a:tcPr>
                    <a:noFill/>
                  </a:tcPr>
                </a:tc>
                <a:tc>
                  <a:txBody>
                    <a:bodyPr/>
                    <a:lstStyle/>
                    <a:p>
                      <a:r>
                        <a:rPr lang="en-GB" sz="1400" b="0" dirty="0">
                          <a:solidFill>
                            <a:schemeClr val="accent6"/>
                          </a:solidFill>
                        </a:rPr>
                        <a:t>8%</a:t>
                      </a:r>
                    </a:p>
                  </a:txBody>
                  <a:tcPr>
                    <a:noFill/>
                  </a:tcPr>
                </a:tc>
                <a:extLst>
                  <a:ext uri="{0D108BD9-81ED-4DB2-BD59-A6C34878D82A}">
                    <a16:rowId xmlns:a16="http://schemas.microsoft.com/office/drawing/2014/main" val="3485239254"/>
                  </a:ext>
                </a:extLst>
              </a:tr>
              <a:tr h="272031">
                <a:tc>
                  <a:txBody>
                    <a:bodyPr/>
                    <a:lstStyle/>
                    <a:p>
                      <a:r>
                        <a:rPr lang="en-GB" sz="1400" b="1" dirty="0">
                          <a:solidFill>
                            <a:schemeClr val="accent6"/>
                          </a:solidFill>
                        </a:rPr>
                        <a:t>35-44</a:t>
                      </a:r>
                    </a:p>
                  </a:txBody>
                  <a:tcPr>
                    <a:noFill/>
                  </a:tcPr>
                </a:tc>
                <a:tc>
                  <a:txBody>
                    <a:bodyPr/>
                    <a:lstStyle/>
                    <a:p>
                      <a:r>
                        <a:rPr lang="en-GB" sz="1400" b="0" dirty="0">
                          <a:solidFill>
                            <a:schemeClr val="accent6"/>
                          </a:solidFill>
                        </a:rPr>
                        <a:t>10%</a:t>
                      </a:r>
                    </a:p>
                  </a:txBody>
                  <a:tcPr>
                    <a:noFill/>
                  </a:tcPr>
                </a:tc>
                <a:tc>
                  <a:txBody>
                    <a:bodyPr/>
                    <a:lstStyle/>
                    <a:p>
                      <a:r>
                        <a:rPr lang="en-GB" sz="1400" b="1" dirty="0">
                          <a:solidFill>
                            <a:schemeClr val="accent6"/>
                          </a:solidFill>
                        </a:rPr>
                        <a:t>DE</a:t>
                      </a:r>
                    </a:p>
                  </a:txBody>
                  <a:tcPr>
                    <a:noFill/>
                  </a:tcPr>
                </a:tc>
                <a:tc>
                  <a:txBody>
                    <a:bodyPr/>
                    <a:lstStyle/>
                    <a:p>
                      <a:r>
                        <a:rPr lang="en-GB" sz="1400" b="0" dirty="0">
                          <a:solidFill>
                            <a:schemeClr val="accent6"/>
                          </a:solidFill>
                        </a:rPr>
                        <a:t>64%</a:t>
                      </a:r>
                    </a:p>
                  </a:txBody>
                  <a:tcPr>
                    <a:noFill/>
                  </a:tcPr>
                </a:tc>
                <a:extLst>
                  <a:ext uri="{0D108BD9-81ED-4DB2-BD59-A6C34878D82A}">
                    <a16:rowId xmlns:a16="http://schemas.microsoft.com/office/drawing/2014/main" val="529111919"/>
                  </a:ext>
                </a:extLst>
              </a:tr>
              <a:tr h="272031">
                <a:tc>
                  <a:txBody>
                    <a:bodyPr/>
                    <a:lstStyle/>
                    <a:p>
                      <a:r>
                        <a:rPr lang="en-GB" sz="1400" b="1" dirty="0">
                          <a:solidFill>
                            <a:schemeClr val="accent6"/>
                          </a:solidFill>
                        </a:rPr>
                        <a:t>45-54</a:t>
                      </a:r>
                    </a:p>
                  </a:txBody>
                  <a:tcPr>
                    <a:noFill/>
                  </a:tcPr>
                </a:tc>
                <a:tc>
                  <a:txBody>
                    <a:bodyPr/>
                    <a:lstStyle/>
                    <a:p>
                      <a:r>
                        <a:rPr lang="en-GB" sz="1400" b="0" dirty="0">
                          <a:solidFill>
                            <a:schemeClr val="accent6"/>
                          </a:solidFill>
                        </a:rPr>
                        <a:t>16%</a:t>
                      </a:r>
                    </a:p>
                  </a:txBody>
                  <a:tcPr>
                    <a:noFill/>
                  </a:tcPr>
                </a:tc>
                <a:tc>
                  <a:txBody>
                    <a:bodyPr/>
                    <a:lstStyle/>
                    <a:p>
                      <a:r>
                        <a:rPr lang="en-GB" sz="1400" b="1" dirty="0">
                          <a:solidFill>
                            <a:schemeClr val="accent6"/>
                          </a:solidFill>
                        </a:rPr>
                        <a:t>White </a:t>
                      </a:r>
                    </a:p>
                  </a:txBody>
                  <a:tcPr>
                    <a:noFill/>
                  </a:tcPr>
                </a:tc>
                <a:tc>
                  <a:txBody>
                    <a:bodyPr/>
                    <a:lstStyle/>
                    <a:p>
                      <a:r>
                        <a:rPr lang="en-GB" sz="1400" b="0" dirty="0">
                          <a:solidFill>
                            <a:schemeClr val="accent6"/>
                          </a:solidFill>
                        </a:rPr>
                        <a:t>76%</a:t>
                      </a:r>
                    </a:p>
                  </a:txBody>
                  <a:tcPr>
                    <a:noFill/>
                  </a:tcPr>
                </a:tc>
                <a:extLst>
                  <a:ext uri="{0D108BD9-81ED-4DB2-BD59-A6C34878D82A}">
                    <a16:rowId xmlns:a16="http://schemas.microsoft.com/office/drawing/2014/main" val="1497362012"/>
                  </a:ext>
                </a:extLst>
              </a:tr>
              <a:tr h="272031">
                <a:tc>
                  <a:txBody>
                    <a:bodyPr/>
                    <a:lstStyle/>
                    <a:p>
                      <a:r>
                        <a:rPr lang="en-GB" sz="1400" b="1" dirty="0">
                          <a:solidFill>
                            <a:schemeClr val="accent6"/>
                          </a:solidFill>
                        </a:rPr>
                        <a:t>55-64</a:t>
                      </a:r>
                    </a:p>
                  </a:txBody>
                  <a:tcPr>
                    <a:noFill/>
                  </a:tcPr>
                </a:tc>
                <a:tc>
                  <a:txBody>
                    <a:bodyPr/>
                    <a:lstStyle/>
                    <a:p>
                      <a:r>
                        <a:rPr lang="en-GB" sz="1400" b="0" dirty="0">
                          <a:solidFill>
                            <a:schemeClr val="accent6"/>
                          </a:solidFill>
                        </a:rPr>
                        <a:t>36%</a:t>
                      </a:r>
                    </a:p>
                  </a:txBody>
                  <a:tcPr>
                    <a:noFill/>
                  </a:tcPr>
                </a:tc>
                <a:tc>
                  <a:txBody>
                    <a:bodyPr/>
                    <a:lstStyle/>
                    <a:p>
                      <a:r>
                        <a:rPr lang="en-GB" sz="1400" b="1" dirty="0">
                          <a:solidFill>
                            <a:schemeClr val="accent6"/>
                          </a:solidFill>
                        </a:rPr>
                        <a:t>Asian</a:t>
                      </a:r>
                    </a:p>
                  </a:txBody>
                  <a:tcPr>
                    <a:noFill/>
                  </a:tcPr>
                </a:tc>
                <a:tc>
                  <a:txBody>
                    <a:bodyPr/>
                    <a:lstStyle/>
                    <a:p>
                      <a:r>
                        <a:rPr lang="en-GB" sz="1400" b="0" dirty="0">
                          <a:solidFill>
                            <a:schemeClr val="accent6"/>
                          </a:solidFill>
                        </a:rPr>
                        <a:t>6%</a:t>
                      </a:r>
                    </a:p>
                  </a:txBody>
                  <a:tcPr>
                    <a:noFill/>
                  </a:tcPr>
                </a:tc>
                <a:extLst>
                  <a:ext uri="{0D108BD9-81ED-4DB2-BD59-A6C34878D82A}">
                    <a16:rowId xmlns:a16="http://schemas.microsoft.com/office/drawing/2014/main" val="3229908936"/>
                  </a:ext>
                </a:extLst>
              </a:tr>
              <a:tr h="272031">
                <a:tc>
                  <a:txBody>
                    <a:bodyPr/>
                    <a:lstStyle/>
                    <a:p>
                      <a:r>
                        <a:rPr lang="en-GB" sz="1400" b="1" dirty="0">
                          <a:solidFill>
                            <a:schemeClr val="accent6"/>
                          </a:solidFill>
                        </a:rPr>
                        <a:t>65+</a:t>
                      </a:r>
                    </a:p>
                  </a:txBody>
                  <a:tcPr>
                    <a:noFill/>
                  </a:tcPr>
                </a:tc>
                <a:tc>
                  <a:txBody>
                    <a:bodyPr/>
                    <a:lstStyle/>
                    <a:p>
                      <a:r>
                        <a:rPr lang="en-GB" sz="1400" b="0" dirty="0">
                          <a:solidFill>
                            <a:schemeClr val="accent6"/>
                          </a:solidFill>
                        </a:rPr>
                        <a:t>38%</a:t>
                      </a:r>
                    </a:p>
                  </a:txBody>
                  <a:tcPr>
                    <a:noFill/>
                  </a:tcPr>
                </a:tc>
                <a:tc>
                  <a:txBody>
                    <a:bodyPr/>
                    <a:lstStyle/>
                    <a:p>
                      <a:r>
                        <a:rPr lang="en-GB" sz="1400" b="1" dirty="0">
                          <a:solidFill>
                            <a:schemeClr val="accent6"/>
                          </a:solidFill>
                        </a:rPr>
                        <a:t>Black</a:t>
                      </a:r>
                    </a:p>
                  </a:txBody>
                  <a:tcPr>
                    <a:noFill/>
                  </a:tcPr>
                </a:tc>
                <a:tc>
                  <a:txBody>
                    <a:bodyPr/>
                    <a:lstStyle/>
                    <a:p>
                      <a:r>
                        <a:rPr lang="en-GB" sz="1400" b="0" dirty="0">
                          <a:solidFill>
                            <a:schemeClr val="accent6"/>
                          </a:solidFill>
                        </a:rPr>
                        <a:t>16%</a:t>
                      </a:r>
                    </a:p>
                  </a:txBody>
                  <a:tcPr>
                    <a:noFill/>
                  </a:tcPr>
                </a:tc>
                <a:extLst>
                  <a:ext uri="{0D108BD9-81ED-4DB2-BD59-A6C34878D82A}">
                    <a16:rowId xmlns:a16="http://schemas.microsoft.com/office/drawing/2014/main" val="772393124"/>
                  </a:ext>
                </a:extLst>
              </a:tr>
              <a:tr h="272031">
                <a:tc>
                  <a:txBody>
                    <a:bodyPr/>
                    <a:lstStyle/>
                    <a:p>
                      <a:r>
                        <a:rPr lang="en-GB" sz="1400" b="1" dirty="0">
                          <a:solidFill>
                            <a:schemeClr val="accent6"/>
                          </a:solidFill>
                        </a:rPr>
                        <a:t>South</a:t>
                      </a:r>
                    </a:p>
                  </a:txBody>
                  <a:tcPr>
                    <a:noFill/>
                  </a:tcPr>
                </a:tc>
                <a:tc>
                  <a:txBody>
                    <a:bodyPr/>
                    <a:lstStyle/>
                    <a:p>
                      <a:r>
                        <a:rPr lang="en-GB" sz="1400" b="0" dirty="0">
                          <a:solidFill>
                            <a:schemeClr val="accent6"/>
                          </a:solidFill>
                        </a:rPr>
                        <a:t>46%</a:t>
                      </a:r>
                    </a:p>
                  </a:txBody>
                  <a:tcPr>
                    <a:noFill/>
                  </a:tcPr>
                </a:tc>
                <a:tc>
                  <a:txBody>
                    <a:bodyPr/>
                    <a:lstStyle/>
                    <a:p>
                      <a:r>
                        <a:rPr lang="en-GB" sz="1400" b="1" dirty="0">
                          <a:solidFill>
                            <a:schemeClr val="accent6"/>
                          </a:solidFill>
                        </a:rPr>
                        <a:t>Mixed</a:t>
                      </a:r>
                    </a:p>
                  </a:txBody>
                  <a:tcPr>
                    <a:noFill/>
                  </a:tcPr>
                </a:tc>
                <a:tc>
                  <a:txBody>
                    <a:bodyPr/>
                    <a:lstStyle/>
                    <a:p>
                      <a:r>
                        <a:rPr lang="en-GB" sz="1400" b="0" dirty="0">
                          <a:solidFill>
                            <a:schemeClr val="accent6"/>
                          </a:solidFill>
                        </a:rPr>
                        <a:t>2%</a:t>
                      </a:r>
                    </a:p>
                  </a:txBody>
                  <a:tcPr>
                    <a:noFill/>
                  </a:tcPr>
                </a:tc>
                <a:extLst>
                  <a:ext uri="{0D108BD9-81ED-4DB2-BD59-A6C34878D82A}">
                    <a16:rowId xmlns:a16="http://schemas.microsoft.com/office/drawing/2014/main" val="1470722116"/>
                  </a:ext>
                </a:extLst>
              </a:tr>
              <a:tr h="272031">
                <a:tc>
                  <a:txBody>
                    <a:bodyPr/>
                    <a:lstStyle/>
                    <a:p>
                      <a:r>
                        <a:rPr lang="en-GB" sz="1400" b="1" dirty="0">
                          <a:solidFill>
                            <a:schemeClr val="accent6"/>
                          </a:solidFill>
                        </a:rPr>
                        <a:t>Midlands/East </a:t>
                      </a:r>
                    </a:p>
                  </a:txBody>
                  <a:tcPr>
                    <a:noFill/>
                  </a:tcPr>
                </a:tc>
                <a:tc>
                  <a:txBody>
                    <a:bodyPr/>
                    <a:lstStyle/>
                    <a:p>
                      <a:r>
                        <a:rPr lang="en-GB" sz="1400" b="0" dirty="0">
                          <a:solidFill>
                            <a:schemeClr val="accent6"/>
                          </a:solidFill>
                        </a:rPr>
                        <a:t>32%</a:t>
                      </a:r>
                    </a:p>
                  </a:txBody>
                  <a:tcPr>
                    <a:noFill/>
                  </a:tcPr>
                </a:tc>
                <a:tc>
                  <a:txBody>
                    <a:bodyPr/>
                    <a:lstStyle/>
                    <a:p>
                      <a:r>
                        <a:rPr lang="en-GB" sz="1400" b="1" dirty="0">
                          <a:solidFill>
                            <a:schemeClr val="accent6"/>
                          </a:solidFill>
                        </a:rPr>
                        <a:t>Other </a:t>
                      </a:r>
                    </a:p>
                  </a:txBody>
                  <a:tcPr>
                    <a:noFill/>
                  </a:tcPr>
                </a:tc>
                <a:tc>
                  <a:txBody>
                    <a:bodyPr/>
                    <a:lstStyle/>
                    <a:p>
                      <a:r>
                        <a:rPr lang="en-GB" sz="1400" b="0" dirty="0">
                          <a:solidFill>
                            <a:schemeClr val="accent6"/>
                          </a:solidFill>
                        </a:rPr>
                        <a:t>0%</a:t>
                      </a:r>
                    </a:p>
                  </a:txBody>
                  <a:tcPr>
                    <a:noFill/>
                  </a:tcPr>
                </a:tc>
                <a:extLst>
                  <a:ext uri="{0D108BD9-81ED-4DB2-BD59-A6C34878D82A}">
                    <a16:rowId xmlns:a16="http://schemas.microsoft.com/office/drawing/2014/main" val="2516553611"/>
                  </a:ext>
                </a:extLst>
              </a:tr>
              <a:tr h="272031">
                <a:tc>
                  <a:txBody>
                    <a:bodyPr/>
                    <a:lstStyle/>
                    <a:p>
                      <a:r>
                        <a:rPr lang="en-GB" sz="1400" b="1" dirty="0">
                          <a:solidFill>
                            <a:schemeClr val="accent6"/>
                          </a:solidFill>
                        </a:rPr>
                        <a:t>North </a:t>
                      </a:r>
                    </a:p>
                  </a:txBody>
                  <a:tcPr>
                    <a:noFill/>
                  </a:tcPr>
                </a:tc>
                <a:tc>
                  <a:txBody>
                    <a:bodyPr/>
                    <a:lstStyle/>
                    <a:p>
                      <a:r>
                        <a:rPr lang="en-GB" sz="1400" b="0" dirty="0">
                          <a:solidFill>
                            <a:schemeClr val="accent6"/>
                          </a:solidFill>
                        </a:rPr>
                        <a:t>22%</a:t>
                      </a:r>
                    </a:p>
                  </a:txBody>
                  <a:tcPr>
                    <a:noFill/>
                  </a:tcPr>
                </a:tc>
                <a:tc>
                  <a:txBody>
                    <a:bodyPr/>
                    <a:lstStyle/>
                    <a:p>
                      <a:endParaRPr lang="en-GB" sz="1400" b="0">
                        <a:solidFill>
                          <a:schemeClr val="accent6"/>
                        </a:solidFill>
                      </a:endParaRPr>
                    </a:p>
                  </a:txBody>
                  <a:tcPr>
                    <a:noFill/>
                  </a:tcPr>
                </a:tc>
                <a:tc>
                  <a:txBody>
                    <a:bodyPr/>
                    <a:lstStyle/>
                    <a:p>
                      <a:endParaRPr lang="en-GB" sz="1400" b="0" dirty="0">
                        <a:solidFill>
                          <a:schemeClr val="accent6"/>
                        </a:solidFill>
                      </a:endParaRPr>
                    </a:p>
                  </a:txBody>
                  <a:tcPr>
                    <a:noFill/>
                  </a:tcPr>
                </a:tc>
                <a:extLst>
                  <a:ext uri="{0D108BD9-81ED-4DB2-BD59-A6C34878D82A}">
                    <a16:rowId xmlns:a16="http://schemas.microsoft.com/office/drawing/2014/main" val="1628897106"/>
                  </a:ext>
                </a:extLst>
              </a:tr>
            </a:tbl>
          </a:graphicData>
        </a:graphic>
      </p:graphicFrame>
      <p:sp>
        <p:nvSpPr>
          <p:cNvPr id="2" name="TextBox 1">
            <a:extLst>
              <a:ext uri="{FF2B5EF4-FFF2-40B4-BE49-F238E27FC236}">
                <a16:creationId xmlns:a16="http://schemas.microsoft.com/office/drawing/2014/main" id="{4E57FC06-A578-469E-A103-194DE3082776}"/>
              </a:ext>
            </a:extLst>
          </p:cNvPr>
          <p:cNvSpPr txBox="1"/>
          <p:nvPr/>
        </p:nvSpPr>
        <p:spPr>
          <a:xfrm>
            <a:off x="5792247" y="2548543"/>
            <a:ext cx="5168978" cy="461665"/>
          </a:xfrm>
          <a:prstGeom prst="rect">
            <a:avLst/>
          </a:prstGeom>
          <a:noFill/>
        </p:spPr>
        <p:txBody>
          <a:bodyPr wrap="square" rtlCol="0">
            <a:spAutoFit/>
          </a:bodyPr>
          <a:lstStyle/>
          <a:p>
            <a:r>
              <a:rPr lang="en-GB" sz="1200" dirty="0"/>
              <a:t>Quotas on region, gender and ethnicity were used for the offline sample so this is not reflective of the profile of those who are offline. </a:t>
            </a:r>
          </a:p>
        </p:txBody>
      </p:sp>
    </p:spTree>
    <p:extLst>
      <p:ext uri="{BB962C8B-B14F-4D97-AF65-F5344CB8AC3E}">
        <p14:creationId xmlns:p14="http://schemas.microsoft.com/office/powerpoint/2010/main" val="291556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Amongst those who believed that they had not opted out, almost a fifth said that they might in future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896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31F20"/>
              </a:solidFill>
              <a:effectLst/>
              <a:uLnTx/>
              <a:uFillTx/>
              <a:latin typeface="Arial" panose="020B0604020202020204"/>
              <a:ea typeface="+mn-ea"/>
              <a:cs typeface="+mn-cs"/>
            </a:endParaRPr>
          </a:p>
        </p:txBody>
      </p:sp>
      <p:graphicFrame>
        <p:nvGraphicFramePr>
          <p:cNvPr id="4" name="Chart 3">
            <a:extLst>
              <a:ext uri="{FF2B5EF4-FFF2-40B4-BE49-F238E27FC236}">
                <a16:creationId xmlns:a16="http://schemas.microsoft.com/office/drawing/2014/main" id="{C8FE502A-CD0E-4147-8C1B-E3D0CF770316}"/>
              </a:ext>
            </a:extLst>
          </p:cNvPr>
          <p:cNvGraphicFramePr/>
          <p:nvPr>
            <p:extLst>
              <p:ext uri="{D42A27DB-BD31-4B8C-83A1-F6EECF244321}">
                <p14:modId xmlns:p14="http://schemas.microsoft.com/office/powerpoint/2010/main" val="1837453917"/>
              </p:ext>
            </p:extLst>
          </p:nvPr>
        </p:nvGraphicFramePr>
        <p:xfrm>
          <a:off x="663259" y="1983864"/>
          <a:ext cx="6910357" cy="3189204"/>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77B59EDB-89FA-4CC4-9B7C-1A16E734802E}"/>
              </a:ext>
            </a:extLst>
          </p:cNvPr>
          <p:cNvSpPr txBox="1"/>
          <p:nvPr/>
        </p:nvSpPr>
        <p:spPr>
          <a:xfrm>
            <a:off x="795131" y="6396335"/>
            <a:ext cx="10457269" cy="461665"/>
          </a:xfrm>
          <a:prstGeom prst="rect">
            <a:avLst/>
          </a:prstGeom>
          <a:noFill/>
        </p:spPr>
        <p:txBody>
          <a:bodyPr wrap="square" rtlCol="0">
            <a:spAutoFit/>
          </a:bodyPr>
          <a:lstStyle/>
          <a:p>
            <a:r>
              <a:rPr lang="en-GB" sz="1200" dirty="0"/>
              <a:t>Q23. Now you know about GPDPR, how likely do you think you would be to opt out of having your patient data collected by GP surgeries transferred to a central NHS database? Bases: Nat Rep n=1325, Boost n=233, Offline n=48.</a:t>
            </a:r>
          </a:p>
        </p:txBody>
      </p:sp>
      <p:sp>
        <p:nvSpPr>
          <p:cNvPr id="10" name="Rectangle 9">
            <a:extLst>
              <a:ext uri="{FF2B5EF4-FFF2-40B4-BE49-F238E27FC236}">
                <a16:creationId xmlns:a16="http://schemas.microsoft.com/office/drawing/2014/main" id="{BF5767D3-0405-422D-9DA1-3A17EA2C5179}"/>
              </a:ext>
            </a:extLst>
          </p:cNvPr>
          <p:cNvSpPr/>
          <p:nvPr/>
        </p:nvSpPr>
        <p:spPr>
          <a:xfrm>
            <a:off x="7952858" y="1801820"/>
            <a:ext cx="3656853" cy="4356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The group (a fifth) who said they might opt-out in future has some similarities in profile to those who claim to have opted-out already: </a:t>
            </a:r>
          </a:p>
          <a:p>
            <a:pPr algn="ctr"/>
            <a:endParaRPr lang="en-GB" dirty="0">
              <a:solidFill>
                <a:schemeClr val="bg1"/>
              </a:solidFill>
            </a:endParaRPr>
          </a:p>
          <a:p>
            <a:pPr marL="285750" indent="-285750">
              <a:buFont typeface="Arial" panose="020B0604020202020204" pitchFamily="34" charset="0"/>
              <a:buChar char="•"/>
            </a:pPr>
            <a:r>
              <a:rPr lang="en-GB" dirty="0">
                <a:solidFill>
                  <a:schemeClr val="bg1"/>
                </a:solidFill>
              </a:rPr>
              <a:t>Younger, </a:t>
            </a:r>
          </a:p>
          <a:p>
            <a:pPr marL="285750" indent="-285750">
              <a:buFont typeface="Arial" panose="020B0604020202020204" pitchFamily="34" charset="0"/>
              <a:buChar char="•"/>
            </a:pPr>
            <a:r>
              <a:rPr lang="en-GB" dirty="0">
                <a:solidFill>
                  <a:schemeClr val="bg1"/>
                </a:solidFill>
              </a:rPr>
              <a:t>Black Caribbean/Black African/Black British ethnic group, </a:t>
            </a:r>
          </a:p>
          <a:p>
            <a:pPr marL="285750" indent="-285750">
              <a:buFont typeface="Arial" panose="020B0604020202020204" pitchFamily="34" charset="0"/>
              <a:buChar char="•"/>
            </a:pPr>
            <a:r>
              <a:rPr lang="en-GB" dirty="0">
                <a:solidFill>
                  <a:schemeClr val="bg1"/>
                </a:solidFill>
              </a:rPr>
              <a:t>and those with LTCs</a:t>
            </a:r>
          </a:p>
        </p:txBody>
      </p:sp>
    </p:spTree>
    <p:extLst>
      <p:ext uri="{BB962C8B-B14F-4D97-AF65-F5344CB8AC3E}">
        <p14:creationId xmlns:p14="http://schemas.microsoft.com/office/powerpoint/2010/main" val="3013412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NHS sources emerged as most likely to influence the choice about whether to opt out in future</a:t>
            </a:r>
          </a:p>
        </p:txBody>
      </p:sp>
      <p:sp>
        <p:nvSpPr>
          <p:cNvPr id="19" name="Rectangle 18">
            <a:extLst>
              <a:ext uri="{FF2B5EF4-FFF2-40B4-BE49-F238E27FC236}">
                <a16:creationId xmlns:a16="http://schemas.microsoft.com/office/drawing/2014/main" id="{30DF8E96-266F-4911-BD8B-C36C0206D0B7}"/>
              </a:ext>
            </a:extLst>
          </p:cNvPr>
          <p:cNvSpPr/>
          <p:nvPr/>
        </p:nvSpPr>
        <p:spPr>
          <a:xfrm>
            <a:off x="431999" y="1801820"/>
            <a:ext cx="11199561"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31F20"/>
              </a:solidFill>
              <a:effectLst/>
              <a:uLnTx/>
              <a:uFillTx/>
              <a:latin typeface="Arial" panose="020B0604020202020204"/>
              <a:ea typeface="+mn-ea"/>
              <a:cs typeface="+mn-cs"/>
            </a:endParaRPr>
          </a:p>
        </p:txBody>
      </p:sp>
      <p:graphicFrame>
        <p:nvGraphicFramePr>
          <p:cNvPr id="4" name="Chart 3">
            <a:extLst>
              <a:ext uri="{FF2B5EF4-FFF2-40B4-BE49-F238E27FC236}">
                <a16:creationId xmlns:a16="http://schemas.microsoft.com/office/drawing/2014/main" id="{10D4C274-A45B-448F-9E21-B78FD19EBAA4}"/>
              </a:ext>
            </a:extLst>
          </p:cNvPr>
          <p:cNvGraphicFramePr/>
          <p:nvPr>
            <p:extLst>
              <p:ext uri="{D42A27DB-BD31-4B8C-83A1-F6EECF244321}">
                <p14:modId xmlns:p14="http://schemas.microsoft.com/office/powerpoint/2010/main" val="3107628607"/>
              </p:ext>
            </p:extLst>
          </p:nvPr>
        </p:nvGraphicFramePr>
        <p:xfrm>
          <a:off x="560440" y="1949304"/>
          <a:ext cx="10835147" cy="6221304"/>
        </p:xfrm>
        <a:graphic>
          <a:graphicData uri="http://schemas.openxmlformats.org/drawingml/2006/chart">
            <c:chart xmlns:c="http://schemas.openxmlformats.org/drawingml/2006/chart" xmlns:r="http://schemas.openxmlformats.org/officeDocument/2006/relationships" r:id="rId3"/>
          </a:graphicData>
        </a:graphic>
      </p:graphicFrame>
      <p:sp>
        <p:nvSpPr>
          <p:cNvPr id="5" name="Speech Bubble: Rectangle 4">
            <a:extLst>
              <a:ext uri="{FF2B5EF4-FFF2-40B4-BE49-F238E27FC236}">
                <a16:creationId xmlns:a16="http://schemas.microsoft.com/office/drawing/2014/main" id="{D3F79C31-07C6-4C3C-87D0-70E750AEEE27}"/>
              </a:ext>
            </a:extLst>
          </p:cNvPr>
          <p:cNvSpPr/>
          <p:nvPr/>
        </p:nvSpPr>
        <p:spPr>
          <a:xfrm>
            <a:off x="8249266" y="1702023"/>
            <a:ext cx="3382294" cy="912755"/>
          </a:xfrm>
          <a:prstGeom prst="wedgeRectCallout">
            <a:avLst>
              <a:gd name="adj1" fmla="val 58968"/>
              <a:gd name="adj2" fmla="val -33136"/>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a:ln>
                  <a:solidFill>
                    <a:schemeClr val="tx1">
                      <a:lumMod val="75000"/>
                      <a:lumOff val="25000"/>
                    </a:schemeClr>
                  </a:solidFill>
                </a:ln>
              </a:rPr>
              <a:t>I would talk to my daughters. They are more up to date with technology. </a:t>
            </a:r>
            <a:r>
              <a:rPr lang="en-GB">
                <a:ln>
                  <a:solidFill>
                    <a:schemeClr val="tx1">
                      <a:lumMod val="75000"/>
                      <a:lumOff val="25000"/>
                    </a:schemeClr>
                  </a:solidFill>
                </a:ln>
              </a:rPr>
              <a:t>[Offline sample]</a:t>
            </a:r>
          </a:p>
        </p:txBody>
      </p:sp>
      <p:sp>
        <p:nvSpPr>
          <p:cNvPr id="6" name="Rectangle 5">
            <a:extLst>
              <a:ext uri="{FF2B5EF4-FFF2-40B4-BE49-F238E27FC236}">
                <a16:creationId xmlns:a16="http://schemas.microsoft.com/office/drawing/2014/main" id="{5D9C1869-846D-49F6-A0C8-A13C1654A388}"/>
              </a:ext>
            </a:extLst>
          </p:cNvPr>
          <p:cNvSpPr/>
          <p:nvPr/>
        </p:nvSpPr>
        <p:spPr>
          <a:xfrm>
            <a:off x="8249265" y="2688520"/>
            <a:ext cx="3382295" cy="520317"/>
          </a:xfrm>
          <a:prstGeom prst="rect">
            <a:avLst/>
          </a:prstGeom>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400" b="1">
                <a:solidFill>
                  <a:schemeClr val="tx1">
                    <a:lumMod val="25000"/>
                    <a:lumOff val="75000"/>
                  </a:schemeClr>
                </a:solidFill>
              </a:rPr>
              <a:t>Offline sample </a:t>
            </a:r>
            <a:r>
              <a:rPr lang="en-GB" sz="1400"/>
              <a:t>– most likely to want to speak to doctors or family</a:t>
            </a:r>
          </a:p>
        </p:txBody>
      </p:sp>
      <p:sp>
        <p:nvSpPr>
          <p:cNvPr id="8" name="TextBox 7">
            <a:extLst>
              <a:ext uri="{FF2B5EF4-FFF2-40B4-BE49-F238E27FC236}">
                <a16:creationId xmlns:a16="http://schemas.microsoft.com/office/drawing/2014/main" id="{522033FB-15F2-4A8C-8D63-F4E0738F0D0F}"/>
              </a:ext>
            </a:extLst>
          </p:cNvPr>
          <p:cNvSpPr txBox="1"/>
          <p:nvPr/>
        </p:nvSpPr>
        <p:spPr>
          <a:xfrm>
            <a:off x="795131" y="6396335"/>
            <a:ext cx="10457269" cy="276999"/>
          </a:xfrm>
          <a:prstGeom prst="rect">
            <a:avLst/>
          </a:prstGeom>
          <a:noFill/>
        </p:spPr>
        <p:txBody>
          <a:bodyPr wrap="square" rtlCol="0">
            <a:spAutoFit/>
          </a:bodyPr>
          <a:lstStyle/>
          <a:p>
            <a:r>
              <a:rPr lang="en-GB" sz="1200" dirty="0"/>
              <a:t>Q24. Who is likely to influence your decision over whether to opt out? Bases: Nat Rep n=1325, Boost n=233.</a:t>
            </a:r>
          </a:p>
        </p:txBody>
      </p:sp>
    </p:spTree>
    <p:extLst>
      <p:ext uri="{BB962C8B-B14F-4D97-AF65-F5344CB8AC3E}">
        <p14:creationId xmlns:p14="http://schemas.microsoft.com/office/powerpoint/2010/main" val="115468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Reassurance about data security was the most likely to influence future decisions about opting out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896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0" lang="en-GB" sz="1800" b="1" i="0" u="none" strike="noStrike" kern="1200" cap="none" spc="0" normalizeH="0" baseline="0" noProof="0">
              <a:ln>
                <a:noFill/>
              </a:ln>
              <a:solidFill>
                <a:srgbClr val="231F20"/>
              </a:solidFill>
              <a:effectLst/>
              <a:uLnTx/>
              <a:uFillTx/>
              <a:latin typeface="Arial" panose="020B0604020202020204"/>
              <a:ea typeface="+mn-ea"/>
              <a:cs typeface="+mn-cs"/>
            </a:endParaRPr>
          </a:p>
        </p:txBody>
      </p:sp>
      <p:graphicFrame>
        <p:nvGraphicFramePr>
          <p:cNvPr id="4" name="Chart 3">
            <a:extLst>
              <a:ext uri="{FF2B5EF4-FFF2-40B4-BE49-F238E27FC236}">
                <a16:creationId xmlns:a16="http://schemas.microsoft.com/office/drawing/2014/main" id="{92D8CE07-5D5C-445A-90FF-631AF38C71EA}"/>
              </a:ext>
            </a:extLst>
          </p:cNvPr>
          <p:cNvGraphicFramePr/>
          <p:nvPr>
            <p:extLst>
              <p:ext uri="{D42A27DB-BD31-4B8C-83A1-F6EECF244321}">
                <p14:modId xmlns:p14="http://schemas.microsoft.com/office/powerpoint/2010/main" val="1908071123"/>
              </p:ext>
            </p:extLst>
          </p:nvPr>
        </p:nvGraphicFramePr>
        <p:xfrm>
          <a:off x="0" y="1881313"/>
          <a:ext cx="10982737" cy="4327474"/>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EA4DDF3D-7874-4621-8B11-EED76A4B4AE6}"/>
              </a:ext>
            </a:extLst>
          </p:cNvPr>
          <p:cNvSpPr txBox="1"/>
          <p:nvPr/>
        </p:nvSpPr>
        <p:spPr>
          <a:xfrm>
            <a:off x="795131" y="6396335"/>
            <a:ext cx="10457269" cy="461665"/>
          </a:xfrm>
          <a:prstGeom prst="rect">
            <a:avLst/>
          </a:prstGeom>
          <a:noFill/>
        </p:spPr>
        <p:txBody>
          <a:bodyPr wrap="square" rtlCol="0">
            <a:spAutoFit/>
          </a:bodyPr>
          <a:lstStyle/>
          <a:p>
            <a:r>
              <a:rPr lang="en-GB" sz="1200" dirty="0"/>
              <a:t>Q25. In the context of who is likely to influence your decision, what information is likely to influence your decision over whether to opt out or not? Bases: Nat Rep n=1325, Boost n=233.</a:t>
            </a:r>
          </a:p>
        </p:txBody>
      </p:sp>
    </p:spTree>
    <p:extLst>
      <p:ext uri="{BB962C8B-B14F-4D97-AF65-F5344CB8AC3E}">
        <p14:creationId xmlns:p14="http://schemas.microsoft.com/office/powerpoint/2010/main" val="2978276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451655"/>
            <a:ext cx="11404154" cy="912755"/>
          </a:xfrm>
        </p:spPr>
        <p:txBody>
          <a:bodyPr>
            <a:normAutofit fontScale="90000"/>
          </a:bodyPr>
          <a:lstStyle/>
          <a:p>
            <a:r>
              <a:rPr lang="en-GB" dirty="0"/>
              <a:t>58% of people would trust NHS Digital to implement an opt out and over 2/3 would trust a GP</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20"/>
            <a:ext cx="728960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a:solidFill>
                <a:srgbClr val="231F20"/>
              </a:solidFill>
              <a:latin typeface="Arial" panose="020B0604020202020204"/>
            </a:endParaRPr>
          </a:p>
        </p:txBody>
      </p:sp>
      <p:graphicFrame>
        <p:nvGraphicFramePr>
          <p:cNvPr id="4" name="Chart 3">
            <a:extLst>
              <a:ext uri="{FF2B5EF4-FFF2-40B4-BE49-F238E27FC236}">
                <a16:creationId xmlns:a16="http://schemas.microsoft.com/office/drawing/2014/main" id="{7D6B0627-59C3-4F99-B4C3-4A6DE6AB1BC7}"/>
              </a:ext>
            </a:extLst>
          </p:cNvPr>
          <p:cNvGraphicFramePr/>
          <p:nvPr/>
        </p:nvGraphicFramePr>
        <p:xfrm>
          <a:off x="355291" y="1805284"/>
          <a:ext cx="6900916" cy="4327474"/>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FF2B5EF4-FFF2-40B4-BE49-F238E27FC236}">
                <a16:creationId xmlns:a16="http://schemas.microsoft.com/office/drawing/2014/main" id="{4737417D-EBB1-4A7F-A848-6A08C58E7855}"/>
              </a:ext>
            </a:extLst>
          </p:cNvPr>
          <p:cNvSpPr/>
          <p:nvPr/>
        </p:nvSpPr>
        <p:spPr>
          <a:xfrm>
            <a:off x="7924854" y="2635624"/>
            <a:ext cx="3835144" cy="19794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Reliance on GP surgery to implement opt out increases for those who do not use/have confidence in online</a:t>
            </a:r>
          </a:p>
        </p:txBody>
      </p:sp>
      <p:sp>
        <p:nvSpPr>
          <p:cNvPr id="8" name="TextBox 7">
            <a:extLst>
              <a:ext uri="{FF2B5EF4-FFF2-40B4-BE49-F238E27FC236}">
                <a16:creationId xmlns:a16="http://schemas.microsoft.com/office/drawing/2014/main" id="{BDC75C30-8E04-4278-8494-BFFFB0582C64}"/>
              </a:ext>
            </a:extLst>
          </p:cNvPr>
          <p:cNvSpPr txBox="1"/>
          <p:nvPr/>
        </p:nvSpPr>
        <p:spPr>
          <a:xfrm>
            <a:off x="795131" y="6358553"/>
            <a:ext cx="10457269" cy="276999"/>
          </a:xfrm>
          <a:prstGeom prst="rect">
            <a:avLst/>
          </a:prstGeom>
          <a:noFill/>
        </p:spPr>
        <p:txBody>
          <a:bodyPr wrap="square" rtlCol="0">
            <a:spAutoFit/>
          </a:bodyPr>
          <a:lstStyle/>
          <a:p>
            <a:r>
              <a:rPr lang="en-GB" sz="1200" dirty="0"/>
              <a:t>Q26. Which of these organisations would you trust to implement an opt-out? Bases: Nat Rep n=1703, Boost n=309, Offline n=50. </a:t>
            </a:r>
          </a:p>
        </p:txBody>
      </p:sp>
      <p:sp>
        <p:nvSpPr>
          <p:cNvPr id="2" name="Arrow: Right 1">
            <a:extLst>
              <a:ext uri="{FF2B5EF4-FFF2-40B4-BE49-F238E27FC236}">
                <a16:creationId xmlns:a16="http://schemas.microsoft.com/office/drawing/2014/main" id="{216B1104-3E6C-2AE6-BBD5-54BAD0820795}"/>
              </a:ext>
            </a:extLst>
          </p:cNvPr>
          <p:cNvSpPr/>
          <p:nvPr/>
        </p:nvSpPr>
        <p:spPr>
          <a:xfrm rot="10800000">
            <a:off x="6096000" y="3307827"/>
            <a:ext cx="2015266" cy="5082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75701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Preferred method of opt out depends on extent of online use</a:t>
            </a:r>
          </a:p>
        </p:txBody>
      </p:sp>
      <p:sp>
        <p:nvSpPr>
          <p:cNvPr id="19" name="Rectangle 18">
            <a:extLst>
              <a:ext uri="{FF2B5EF4-FFF2-40B4-BE49-F238E27FC236}">
                <a16:creationId xmlns:a16="http://schemas.microsoft.com/office/drawing/2014/main" id="{30DF8E96-266F-4911-BD8B-C36C0206D0B7}"/>
              </a:ext>
            </a:extLst>
          </p:cNvPr>
          <p:cNvSpPr/>
          <p:nvPr/>
        </p:nvSpPr>
        <p:spPr>
          <a:xfrm>
            <a:off x="439140" y="1671262"/>
            <a:ext cx="8426866"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a:solidFill>
                <a:srgbClr val="231F20"/>
              </a:solidFill>
              <a:latin typeface="Arial" panose="020B0604020202020204"/>
            </a:endParaRPr>
          </a:p>
        </p:txBody>
      </p:sp>
      <p:graphicFrame>
        <p:nvGraphicFramePr>
          <p:cNvPr id="4" name="Chart 3">
            <a:extLst>
              <a:ext uri="{FF2B5EF4-FFF2-40B4-BE49-F238E27FC236}">
                <a16:creationId xmlns:a16="http://schemas.microsoft.com/office/drawing/2014/main" id="{0B6AF5B1-6BD3-486D-9069-3B36D5CAAA63}"/>
              </a:ext>
            </a:extLst>
          </p:cNvPr>
          <p:cNvGraphicFramePr/>
          <p:nvPr>
            <p:extLst>
              <p:ext uri="{D42A27DB-BD31-4B8C-83A1-F6EECF244321}">
                <p14:modId xmlns:p14="http://schemas.microsoft.com/office/powerpoint/2010/main" val="834913142"/>
              </p:ext>
            </p:extLst>
          </p:nvPr>
        </p:nvGraphicFramePr>
        <p:xfrm>
          <a:off x="355291" y="1805284"/>
          <a:ext cx="6900916" cy="4327474"/>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F6FF5E81-AAAA-4CB4-B638-67987ECB5932}"/>
              </a:ext>
            </a:extLst>
          </p:cNvPr>
          <p:cNvSpPr/>
          <p:nvPr/>
        </p:nvSpPr>
        <p:spPr>
          <a:xfrm>
            <a:off x="9094686" y="1671262"/>
            <a:ext cx="2157712" cy="902050"/>
          </a:xfrm>
          <a:prstGeom prst="rect">
            <a:avLst/>
          </a:prstGeom>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400">
                <a:solidFill>
                  <a:schemeClr val="tx1"/>
                </a:solidFill>
              </a:rPr>
              <a:t>Online form preferred method for both </a:t>
            </a:r>
            <a:r>
              <a:rPr lang="en-GB" sz="1400" b="1">
                <a:solidFill>
                  <a:schemeClr val="accent1"/>
                </a:solidFill>
              </a:rPr>
              <a:t>Nat Rep </a:t>
            </a:r>
            <a:r>
              <a:rPr lang="en-GB" sz="1400">
                <a:solidFill>
                  <a:schemeClr val="tx1"/>
                </a:solidFill>
              </a:rPr>
              <a:t>and</a:t>
            </a:r>
            <a:r>
              <a:rPr lang="en-GB" sz="1400" b="1">
                <a:solidFill>
                  <a:schemeClr val="accent1"/>
                </a:solidFill>
              </a:rPr>
              <a:t> </a:t>
            </a:r>
            <a:r>
              <a:rPr lang="en-GB" sz="1400" b="1">
                <a:solidFill>
                  <a:schemeClr val="accent1">
                    <a:lumMod val="40000"/>
                    <a:lumOff val="60000"/>
                  </a:schemeClr>
                </a:solidFill>
              </a:rPr>
              <a:t>Boost sample</a:t>
            </a:r>
          </a:p>
        </p:txBody>
      </p:sp>
      <p:sp>
        <p:nvSpPr>
          <p:cNvPr id="6" name="Rectangle 5">
            <a:extLst>
              <a:ext uri="{FF2B5EF4-FFF2-40B4-BE49-F238E27FC236}">
                <a16:creationId xmlns:a16="http://schemas.microsoft.com/office/drawing/2014/main" id="{8E0F1CDD-8526-419D-AFF9-73BECD579F9E}"/>
              </a:ext>
            </a:extLst>
          </p:cNvPr>
          <p:cNvSpPr/>
          <p:nvPr/>
        </p:nvSpPr>
        <p:spPr>
          <a:xfrm>
            <a:off x="9094686" y="2772092"/>
            <a:ext cx="2157713" cy="675936"/>
          </a:xfrm>
          <a:prstGeom prst="rect">
            <a:avLst/>
          </a:prstGeom>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400" b="1">
                <a:solidFill>
                  <a:schemeClr val="accent1"/>
                </a:solidFill>
              </a:rPr>
              <a:t>Nat Rep </a:t>
            </a:r>
            <a:r>
              <a:rPr lang="en-GB" sz="1400">
                <a:solidFill>
                  <a:schemeClr val="tx1"/>
                </a:solidFill>
              </a:rPr>
              <a:t>significantly more likely to prefer NHS App</a:t>
            </a:r>
            <a:endParaRPr lang="en-GB" sz="1400" b="1">
              <a:solidFill>
                <a:schemeClr val="accent1">
                  <a:lumMod val="40000"/>
                  <a:lumOff val="60000"/>
                </a:schemeClr>
              </a:solidFill>
            </a:endParaRPr>
          </a:p>
        </p:txBody>
      </p:sp>
      <p:sp>
        <p:nvSpPr>
          <p:cNvPr id="8" name="Rectangle 7">
            <a:extLst>
              <a:ext uri="{FF2B5EF4-FFF2-40B4-BE49-F238E27FC236}">
                <a16:creationId xmlns:a16="http://schemas.microsoft.com/office/drawing/2014/main" id="{2D7C9D42-4A7F-4E6D-A820-970A131CFB82}"/>
              </a:ext>
            </a:extLst>
          </p:cNvPr>
          <p:cNvSpPr/>
          <p:nvPr/>
        </p:nvSpPr>
        <p:spPr>
          <a:xfrm>
            <a:off x="9094687" y="3606602"/>
            <a:ext cx="2157713" cy="1253613"/>
          </a:xfrm>
          <a:prstGeom prst="rect">
            <a:avLst/>
          </a:prstGeom>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400" b="1">
                <a:solidFill>
                  <a:schemeClr val="tx1">
                    <a:lumMod val="25000"/>
                    <a:lumOff val="75000"/>
                  </a:schemeClr>
                </a:solidFill>
              </a:rPr>
              <a:t>Offline sample </a:t>
            </a:r>
            <a:r>
              <a:rPr lang="en-GB" sz="1400">
                <a:solidFill>
                  <a:schemeClr val="tx1"/>
                </a:solidFill>
              </a:rPr>
              <a:t>significantly more likely to prefer completing a paper form and posting or emailing to their GP</a:t>
            </a:r>
            <a:endParaRPr lang="en-GB" sz="1400" b="1">
              <a:solidFill>
                <a:schemeClr val="tx1">
                  <a:lumMod val="25000"/>
                  <a:lumOff val="75000"/>
                </a:schemeClr>
              </a:solidFill>
            </a:endParaRPr>
          </a:p>
        </p:txBody>
      </p:sp>
      <p:sp>
        <p:nvSpPr>
          <p:cNvPr id="10" name="TextBox 9">
            <a:extLst>
              <a:ext uri="{FF2B5EF4-FFF2-40B4-BE49-F238E27FC236}">
                <a16:creationId xmlns:a16="http://schemas.microsoft.com/office/drawing/2014/main" id="{71BA39C8-4329-4B50-94EF-A3006EEC5886}"/>
              </a:ext>
            </a:extLst>
          </p:cNvPr>
          <p:cNvSpPr txBox="1"/>
          <p:nvPr/>
        </p:nvSpPr>
        <p:spPr>
          <a:xfrm>
            <a:off x="805070" y="6324883"/>
            <a:ext cx="10705612" cy="430887"/>
          </a:xfrm>
          <a:prstGeom prst="rect">
            <a:avLst/>
          </a:prstGeom>
          <a:noFill/>
        </p:spPr>
        <p:txBody>
          <a:bodyPr wrap="square" rtlCol="0">
            <a:spAutoFit/>
          </a:bodyPr>
          <a:lstStyle/>
          <a:p>
            <a:r>
              <a:rPr lang="en-GB" sz="1100" dirty="0"/>
              <a:t>Q28. The NHS is always looking for ways to improve the services it provides and ensure that patient choice is easy to understand and apply. With that in mind, if you were to opt-out or opt back in to sharing your patient data, what would be your preferred route? - Rank 1 to 4. Bases: Nat Rep n=1703, Boost n=309, Offline n=50. </a:t>
            </a:r>
          </a:p>
        </p:txBody>
      </p:sp>
    </p:spTree>
    <p:extLst>
      <p:ext uri="{BB962C8B-B14F-4D97-AF65-F5344CB8AC3E}">
        <p14:creationId xmlns:p14="http://schemas.microsoft.com/office/powerpoint/2010/main" val="140036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C5F2E-6B4B-8D41-9CA6-CE4190A81428}"/>
              </a:ext>
            </a:extLst>
          </p:cNvPr>
          <p:cNvSpPr>
            <a:spLocks noGrp="1"/>
          </p:cNvSpPr>
          <p:nvPr>
            <p:ph type="body" sz="quarter" idx="14"/>
          </p:nvPr>
        </p:nvSpPr>
        <p:spPr/>
        <p:txBody>
          <a:bodyPr lIns="0" tIns="0" rIns="0" bIns="0"/>
          <a:lstStyle/>
          <a:p>
            <a:r>
              <a:rPr lang="en-US" dirty="0"/>
              <a:t>Conclusions</a:t>
            </a:r>
          </a:p>
        </p:txBody>
      </p:sp>
    </p:spTree>
    <p:extLst>
      <p:ext uri="{BB962C8B-B14F-4D97-AF65-F5344CB8AC3E}">
        <p14:creationId xmlns:p14="http://schemas.microsoft.com/office/powerpoint/2010/main" val="523003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lstStyle/>
          <a:p>
            <a:r>
              <a:rPr lang="en-GB" dirty="0"/>
              <a:t>Conclusions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2144486"/>
            <a:ext cx="11163100" cy="4124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dirty="0">
                <a:solidFill>
                  <a:srgbClr val="231F20"/>
                </a:solidFill>
              </a:rPr>
              <a:t>The findings suggest that GPDPR is a relatively well known, but little understood topic.  </a:t>
            </a:r>
            <a:r>
              <a:rPr lang="en-GB" sz="1600" dirty="0">
                <a:solidFill>
                  <a:srgbClr val="231F20"/>
                </a:solidFill>
              </a:rPr>
              <a:t>Awareness of </a:t>
            </a:r>
            <a:r>
              <a:rPr kumimoji="0" lang="en-GB" sz="1600" b="0" i="0" u="none" strike="noStrike" kern="1200" cap="none" spc="0" normalizeH="0" baseline="0" noProof="0" dirty="0">
                <a:ln>
                  <a:noFill/>
                </a:ln>
                <a:solidFill>
                  <a:srgbClr val="231F20"/>
                </a:solidFill>
                <a:effectLst/>
                <a:uLnTx/>
                <a:uFillTx/>
                <a:ea typeface="+mn-ea"/>
                <a:cs typeface="+mn-cs"/>
              </a:rPr>
              <a:t>both GPDPR and the option to opt out are high (over half of the </a:t>
            </a:r>
            <a:r>
              <a:rPr kumimoji="0" lang="en-GB" sz="1600" b="0" i="0" u="none" strike="noStrike" kern="1200" cap="none" spc="0" normalizeH="0" baseline="0" noProof="0" dirty="0" err="1">
                <a:ln>
                  <a:noFill/>
                </a:ln>
                <a:solidFill>
                  <a:srgbClr val="231F20"/>
                </a:solidFill>
                <a:effectLst/>
                <a:uLnTx/>
                <a:uFillTx/>
                <a:ea typeface="+mn-ea"/>
                <a:cs typeface="+mn-cs"/>
              </a:rPr>
              <a:t>nat</a:t>
            </a:r>
            <a:r>
              <a:rPr kumimoji="0" lang="en-GB" sz="1600" b="0" i="0" u="none" strike="noStrike" kern="1200" cap="none" spc="0" normalizeH="0" baseline="0" noProof="0" dirty="0">
                <a:ln>
                  <a:noFill/>
                </a:ln>
                <a:solidFill>
                  <a:srgbClr val="231F20"/>
                </a:solidFill>
                <a:effectLst/>
                <a:uLnTx/>
                <a:uFillTx/>
                <a:ea typeface="+mn-ea"/>
                <a:cs typeface="+mn-cs"/>
              </a:rPr>
              <a:t> rep and boost samples, charts 6 &amp; 9), but understanding of specific opt out mechanisms and specific aspects of GPDPR are low (e.g. anonymisation/ pseudonymisation, charts 10 and 11). </a:t>
            </a:r>
          </a:p>
          <a:p>
            <a:pPr>
              <a:defRPr/>
            </a:pPr>
            <a:endParaRPr kumimoji="0" lang="en-GB" sz="1600" b="0" i="0" u="none" strike="noStrike" kern="1200" cap="none" spc="0" normalizeH="0" baseline="0" noProof="0" dirty="0">
              <a:ln>
                <a:noFill/>
              </a:ln>
              <a:solidFill>
                <a:srgbClr val="231F20"/>
              </a:solidFill>
              <a:effectLst/>
              <a:uLnTx/>
              <a:uFillTx/>
              <a:ea typeface="+mn-ea"/>
              <a:cs typeface="+mn-cs"/>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dirty="0">
                <a:solidFill>
                  <a:srgbClr val="231F20"/>
                </a:solidFill>
              </a:rPr>
              <a:t>Although trust in NHS use of data has increased since 2021, the results suggest that this trust is based on an implied understanding that data will be used within the NHS.  </a:t>
            </a:r>
            <a:r>
              <a:rPr lang="en-GB" sz="1600" dirty="0">
                <a:solidFill>
                  <a:srgbClr val="231F20"/>
                </a:solidFill>
              </a:rPr>
              <a:t>A majority agree with statements that associate NHS data use with improved services and care or benefits to patients.  However, agreement falls to under half in response to a statement about giving access to ‘approved individuals outside the NHS’ to improve health and care (chart 13). Moreover, organisations outside of the NHS are much less trusted to access patient data compared to organisations within the NHS (slide 14).</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600" dirty="0">
              <a:solidFill>
                <a:srgbClr val="231F20"/>
              </a:solidFill>
            </a:endParaRPr>
          </a:p>
          <a:p>
            <a:pPr marL="285750" indent="-285750">
              <a:buFont typeface="Arial" panose="020B0604020202020204" pitchFamily="34" charset="0"/>
              <a:buChar char="•"/>
              <a:defRPr/>
            </a:pPr>
            <a:r>
              <a:rPr lang="en-GB" sz="1600" b="1" dirty="0">
                <a:solidFill>
                  <a:schemeClr val="tx1"/>
                </a:solidFill>
              </a:rPr>
              <a:t>The findings suggest confusion about opt out, although a fifth claimed to have opted out (chart 26) </a:t>
            </a:r>
            <a:r>
              <a:rPr lang="en-GB" sz="1600" dirty="0">
                <a:solidFill>
                  <a:schemeClr val="tx1"/>
                </a:solidFill>
              </a:rPr>
              <a:t>one fifth said they did not know which opt-out option they had used (chart 27).  </a:t>
            </a:r>
          </a:p>
          <a:p>
            <a:pPr>
              <a:defRPr/>
            </a:pPr>
            <a:endParaRPr lang="en-GB" sz="1600" b="1" dirty="0">
              <a:solidFill>
                <a:schemeClr val="tx1"/>
              </a:solidFill>
            </a:endParaRPr>
          </a:p>
          <a:p>
            <a:pPr marL="285750" indent="-285750">
              <a:buFont typeface="Arial" panose="020B0604020202020204" pitchFamily="34" charset="0"/>
              <a:buChar char="•"/>
              <a:defRPr/>
            </a:pPr>
            <a:r>
              <a:rPr lang="en-GB" sz="1600" dirty="0">
                <a:solidFill>
                  <a:srgbClr val="231F20"/>
                </a:solidFill>
              </a:rPr>
              <a:t>The public are most likely to trust NHS sources to provide further information on GPDPR (chart 23) and to listen to </a:t>
            </a:r>
            <a:r>
              <a:rPr lang="en-GB" sz="1600" b="1" dirty="0">
                <a:solidFill>
                  <a:srgbClr val="231F20"/>
                </a:solidFill>
              </a:rPr>
              <a:t>sources from within the NHS </a:t>
            </a:r>
            <a:r>
              <a:rPr lang="en-GB" sz="1600" dirty="0">
                <a:solidFill>
                  <a:srgbClr val="231F20"/>
                </a:solidFill>
              </a:rPr>
              <a:t>when forming an opinion on whether or not to opt-out (chart 31).</a:t>
            </a:r>
          </a:p>
          <a:p>
            <a:pPr marL="285750" indent="-285750">
              <a:buFont typeface="Arial" panose="020B0604020202020204" pitchFamily="34" charset="0"/>
              <a:buChar char="•"/>
              <a:defRPr/>
            </a:pPr>
            <a:endParaRPr lang="en-GB" sz="1600" dirty="0">
              <a:solidFill>
                <a:srgbClr val="231F20"/>
              </a:solidFill>
            </a:endParaRPr>
          </a:p>
          <a:p>
            <a:pPr marL="285750" indent="-285750">
              <a:buFont typeface="Arial" panose="020B0604020202020204" pitchFamily="34" charset="0"/>
              <a:buChar char="•"/>
              <a:defRPr/>
            </a:pPr>
            <a:r>
              <a:rPr lang="en-GB" sz="1600" b="1" dirty="0"/>
              <a:t>Those who use online less/do not use online are more likely to rely </a:t>
            </a:r>
            <a:r>
              <a:rPr lang="en-GB" sz="1600" b="1" dirty="0">
                <a:solidFill>
                  <a:schemeClr val="tx1"/>
                </a:solidFill>
              </a:rPr>
              <a:t>on their GP surgeries to implement opt out and use offline methods </a:t>
            </a:r>
            <a:r>
              <a:rPr lang="en-GB" sz="1600" dirty="0">
                <a:solidFill>
                  <a:schemeClr val="tx1"/>
                </a:solidFill>
              </a:rPr>
              <a:t>(chart 33 and 34).</a:t>
            </a:r>
          </a:p>
          <a:p>
            <a:pPr marL="285750" indent="-285750">
              <a:buFont typeface="Arial" panose="020B0604020202020204" pitchFamily="34" charset="0"/>
              <a:buChar char="•"/>
              <a:defRPr/>
            </a:pPr>
            <a:endParaRPr lang="en-GB" sz="1600" dirty="0">
              <a:solidFill>
                <a:schemeClr val="tx1"/>
              </a:solidFill>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600" dirty="0">
              <a:solidFill>
                <a:srgbClr val="231F20"/>
              </a:solidFill>
              <a:latin typeface="Arial" panose="020B0604020202020204"/>
            </a:endParaRPr>
          </a:p>
          <a:p>
            <a:pPr marL="285750" indent="-285750">
              <a:buFont typeface="Arial" panose="020B0604020202020204" pitchFamily="34" charset="0"/>
              <a:buChar char="•"/>
              <a:defRPr/>
            </a:pPr>
            <a:endParaRPr lang="en-GB" sz="1600" dirty="0">
              <a:solidFill>
                <a:srgbClr val="231F20"/>
              </a:solidFill>
              <a:latin typeface="Arial" panose="020B0604020202020204"/>
            </a:endParaRPr>
          </a:p>
          <a:p>
            <a:pPr marR="0" lvl="0" defTabSz="914400" rtl="0" eaLnBrk="1" fontAlgn="auto" latinLnBrk="0" hangingPunct="1">
              <a:lnSpc>
                <a:spcPct val="100000"/>
              </a:lnSpc>
              <a:spcBef>
                <a:spcPts val="0"/>
              </a:spcBef>
              <a:spcAft>
                <a:spcPts val="0"/>
              </a:spcAft>
              <a:buClrTx/>
              <a:buSzTx/>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408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072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lstStyle/>
          <a:p>
            <a:r>
              <a:rPr lang="en-GB" spc="-40" dirty="0"/>
              <a:t>Presentation structure</a:t>
            </a:r>
          </a:p>
        </p:txBody>
      </p:sp>
      <p:sp>
        <p:nvSpPr>
          <p:cNvPr id="23" name="TextBox 22">
            <a:extLst>
              <a:ext uri="{FF2B5EF4-FFF2-40B4-BE49-F238E27FC236}">
                <a16:creationId xmlns:a16="http://schemas.microsoft.com/office/drawing/2014/main" id="{BE732A97-CE40-4FB4-8ED2-42D97DE37480}"/>
              </a:ext>
            </a:extLst>
          </p:cNvPr>
          <p:cNvSpPr txBox="1"/>
          <p:nvPr/>
        </p:nvSpPr>
        <p:spPr>
          <a:xfrm>
            <a:off x="1106915" y="1304925"/>
            <a:ext cx="5751085" cy="1107996"/>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r>
              <a:rPr lang="en-GB" b="1" dirty="0"/>
              <a:t>Awareness and understanding of the key topics:</a:t>
            </a:r>
          </a:p>
          <a:p>
            <a:pPr marL="285750" indent="-285750">
              <a:buFont typeface="Arial" panose="020B0604020202020204" pitchFamily="34" charset="0"/>
              <a:buChar char="•"/>
            </a:pPr>
            <a:r>
              <a:rPr lang="en-GB" sz="1600" dirty="0"/>
              <a:t>GPDPR </a:t>
            </a:r>
          </a:p>
          <a:p>
            <a:pPr marL="285750" indent="-285750">
              <a:buFont typeface="Arial" panose="020B0604020202020204" pitchFamily="34" charset="0"/>
              <a:buChar char="•"/>
            </a:pPr>
            <a:r>
              <a:rPr lang="en-GB" sz="1600" dirty="0"/>
              <a:t>Opt-out (and two types)</a:t>
            </a:r>
          </a:p>
          <a:p>
            <a:pPr marL="285750" indent="-285750">
              <a:buFont typeface="Arial" panose="020B0604020202020204" pitchFamily="34" charset="0"/>
              <a:buChar char="•"/>
            </a:pPr>
            <a:r>
              <a:rPr lang="en-GB" sz="1600" dirty="0"/>
              <a:t>Anonymised and pseudonymised </a:t>
            </a:r>
          </a:p>
        </p:txBody>
      </p:sp>
      <p:sp>
        <p:nvSpPr>
          <p:cNvPr id="5" name="Oval 4">
            <a:extLst>
              <a:ext uri="{FF2B5EF4-FFF2-40B4-BE49-F238E27FC236}">
                <a16:creationId xmlns:a16="http://schemas.microsoft.com/office/drawing/2014/main" id="{95F9BF2F-142F-43DC-823D-72536DBA89AA}"/>
              </a:ext>
            </a:extLst>
          </p:cNvPr>
          <p:cNvSpPr/>
          <p:nvPr/>
        </p:nvSpPr>
        <p:spPr>
          <a:xfrm>
            <a:off x="432000" y="1304925"/>
            <a:ext cx="631371" cy="598714"/>
          </a:xfrm>
          <a:prstGeom prst="ellipse">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1</a:t>
            </a:r>
          </a:p>
        </p:txBody>
      </p:sp>
      <p:sp>
        <p:nvSpPr>
          <p:cNvPr id="26" name="TextBox 25">
            <a:extLst>
              <a:ext uri="{FF2B5EF4-FFF2-40B4-BE49-F238E27FC236}">
                <a16:creationId xmlns:a16="http://schemas.microsoft.com/office/drawing/2014/main" id="{7FE2580D-5711-4E16-90E1-EF0A05FE7FCE}"/>
              </a:ext>
            </a:extLst>
          </p:cNvPr>
          <p:cNvSpPr txBox="1"/>
          <p:nvPr/>
        </p:nvSpPr>
        <p:spPr>
          <a:xfrm>
            <a:off x="1106915" y="2488720"/>
            <a:ext cx="5751086" cy="646331"/>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r>
              <a:rPr lang="en-GB" b="1" dirty="0"/>
              <a:t>Views on NHS Data sharing</a:t>
            </a:r>
          </a:p>
          <a:p>
            <a:r>
              <a:rPr lang="en-GB" b="1" dirty="0"/>
              <a:t>Motivations and barriers to usage of patient data </a:t>
            </a:r>
          </a:p>
        </p:txBody>
      </p:sp>
      <p:sp>
        <p:nvSpPr>
          <p:cNvPr id="27" name="Oval 26">
            <a:extLst>
              <a:ext uri="{FF2B5EF4-FFF2-40B4-BE49-F238E27FC236}">
                <a16:creationId xmlns:a16="http://schemas.microsoft.com/office/drawing/2014/main" id="{7E14EB0E-3DE7-4D27-AE84-EA7011848BEA}"/>
              </a:ext>
            </a:extLst>
          </p:cNvPr>
          <p:cNvSpPr/>
          <p:nvPr/>
        </p:nvSpPr>
        <p:spPr>
          <a:xfrm>
            <a:off x="431999" y="2524659"/>
            <a:ext cx="631371" cy="598714"/>
          </a:xfrm>
          <a:prstGeom prst="ellipse">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2</a:t>
            </a:r>
          </a:p>
        </p:txBody>
      </p:sp>
      <p:sp>
        <p:nvSpPr>
          <p:cNvPr id="28" name="TextBox 27">
            <a:extLst>
              <a:ext uri="{FF2B5EF4-FFF2-40B4-BE49-F238E27FC236}">
                <a16:creationId xmlns:a16="http://schemas.microsoft.com/office/drawing/2014/main" id="{8A6F2457-42B9-4CD7-9C44-88B5001C070F}"/>
              </a:ext>
            </a:extLst>
          </p:cNvPr>
          <p:cNvSpPr txBox="1"/>
          <p:nvPr/>
        </p:nvSpPr>
        <p:spPr>
          <a:xfrm>
            <a:off x="1106915" y="3210850"/>
            <a:ext cx="5751086" cy="646331"/>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r>
              <a:rPr lang="en-GB" b="1" dirty="0"/>
              <a:t>The messages that reassured and resonated most in relation to GPDPR</a:t>
            </a:r>
          </a:p>
        </p:txBody>
      </p:sp>
      <p:sp>
        <p:nvSpPr>
          <p:cNvPr id="29" name="Oval 28">
            <a:extLst>
              <a:ext uri="{FF2B5EF4-FFF2-40B4-BE49-F238E27FC236}">
                <a16:creationId xmlns:a16="http://schemas.microsoft.com/office/drawing/2014/main" id="{C20E530F-17C6-4F67-BA37-D4548DCAFCBD}"/>
              </a:ext>
            </a:extLst>
          </p:cNvPr>
          <p:cNvSpPr/>
          <p:nvPr/>
        </p:nvSpPr>
        <p:spPr>
          <a:xfrm>
            <a:off x="431999" y="3234658"/>
            <a:ext cx="631371" cy="598714"/>
          </a:xfrm>
          <a:prstGeom prst="ellipse">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3</a:t>
            </a:r>
          </a:p>
        </p:txBody>
      </p:sp>
      <p:sp>
        <p:nvSpPr>
          <p:cNvPr id="30" name="TextBox 29">
            <a:extLst>
              <a:ext uri="{FF2B5EF4-FFF2-40B4-BE49-F238E27FC236}">
                <a16:creationId xmlns:a16="http://schemas.microsoft.com/office/drawing/2014/main" id="{716A0F6C-EBEA-485A-97E1-EF9237D87FA7}"/>
              </a:ext>
            </a:extLst>
          </p:cNvPr>
          <p:cNvSpPr txBox="1"/>
          <p:nvPr/>
        </p:nvSpPr>
        <p:spPr>
          <a:xfrm>
            <a:off x="1106913" y="3932980"/>
            <a:ext cx="5751085" cy="1107996"/>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r>
              <a:rPr lang="en-GB" b="1" dirty="0"/>
              <a:t>Opting out:</a:t>
            </a:r>
          </a:p>
          <a:p>
            <a:pPr marL="285750" indent="-285750">
              <a:buFont typeface="Arial" panose="020B0604020202020204" pitchFamily="34" charset="0"/>
              <a:buChar char="•"/>
            </a:pPr>
            <a:r>
              <a:rPr lang="en-GB" sz="1600" dirty="0"/>
              <a:t>Belief they have opted out </a:t>
            </a:r>
          </a:p>
          <a:p>
            <a:pPr marL="285750" indent="-285750">
              <a:buFont typeface="Arial" panose="020B0604020202020204" pitchFamily="34" charset="0"/>
              <a:buChar char="•"/>
            </a:pPr>
            <a:r>
              <a:rPr lang="en-GB" sz="1600" dirty="0"/>
              <a:t>Reasons for stated opt-out and what might motivate opt-in  </a:t>
            </a:r>
          </a:p>
          <a:p>
            <a:pPr marL="285750" indent="-285750">
              <a:buFont typeface="Arial" panose="020B0604020202020204" pitchFamily="34" charset="0"/>
              <a:buChar char="•"/>
            </a:pPr>
            <a:r>
              <a:rPr lang="en-GB" sz="1600" dirty="0"/>
              <a:t>Likelihood to opt-out in future and motivating factors</a:t>
            </a:r>
          </a:p>
        </p:txBody>
      </p:sp>
      <p:sp>
        <p:nvSpPr>
          <p:cNvPr id="31" name="Oval 30">
            <a:extLst>
              <a:ext uri="{FF2B5EF4-FFF2-40B4-BE49-F238E27FC236}">
                <a16:creationId xmlns:a16="http://schemas.microsoft.com/office/drawing/2014/main" id="{9D1F7ED3-E2AC-4F56-A2C6-DF2C65428C45}"/>
              </a:ext>
            </a:extLst>
          </p:cNvPr>
          <p:cNvSpPr/>
          <p:nvPr/>
        </p:nvSpPr>
        <p:spPr>
          <a:xfrm>
            <a:off x="431998" y="3926487"/>
            <a:ext cx="631371" cy="598714"/>
          </a:xfrm>
          <a:prstGeom prst="ellipse">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4</a:t>
            </a:r>
          </a:p>
        </p:txBody>
      </p:sp>
      <p:sp>
        <p:nvSpPr>
          <p:cNvPr id="32" name="TextBox 31">
            <a:extLst>
              <a:ext uri="{FF2B5EF4-FFF2-40B4-BE49-F238E27FC236}">
                <a16:creationId xmlns:a16="http://schemas.microsoft.com/office/drawing/2014/main" id="{D97C340A-2777-4C13-A575-6443D5F4DC2C}"/>
              </a:ext>
            </a:extLst>
          </p:cNvPr>
          <p:cNvSpPr txBox="1"/>
          <p:nvPr/>
        </p:nvSpPr>
        <p:spPr>
          <a:xfrm>
            <a:off x="1093852" y="5116775"/>
            <a:ext cx="5751086" cy="369332"/>
          </a:xfrm>
          <a:prstGeom prst="rect">
            <a:avLst/>
          </a:prstGeom>
          <a:solidFill>
            <a:schemeClr val="tx1">
              <a:lumMod val="25000"/>
              <a:lumOff val="75000"/>
            </a:schemeClr>
          </a:solidFill>
          <a:ln>
            <a:solidFill>
              <a:schemeClr val="tx1">
                <a:lumMod val="75000"/>
                <a:lumOff val="25000"/>
              </a:schemeClr>
            </a:solidFill>
          </a:ln>
        </p:spPr>
        <p:txBody>
          <a:bodyPr wrap="square" rtlCol="0">
            <a:spAutoFit/>
          </a:bodyPr>
          <a:lstStyle/>
          <a:p>
            <a:r>
              <a:rPr lang="en-GB" b="1" dirty="0"/>
              <a:t>Conclusions </a:t>
            </a:r>
          </a:p>
        </p:txBody>
      </p:sp>
      <p:sp>
        <p:nvSpPr>
          <p:cNvPr id="33" name="Oval 32">
            <a:extLst>
              <a:ext uri="{FF2B5EF4-FFF2-40B4-BE49-F238E27FC236}">
                <a16:creationId xmlns:a16="http://schemas.microsoft.com/office/drawing/2014/main" id="{AA59B137-DC09-47C8-8238-F0B632773426}"/>
              </a:ext>
            </a:extLst>
          </p:cNvPr>
          <p:cNvSpPr/>
          <p:nvPr/>
        </p:nvSpPr>
        <p:spPr>
          <a:xfrm>
            <a:off x="431997" y="5002084"/>
            <a:ext cx="631371" cy="598714"/>
          </a:xfrm>
          <a:prstGeom prst="ellipse">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5</a:t>
            </a:r>
          </a:p>
        </p:txBody>
      </p:sp>
      <p:sp>
        <p:nvSpPr>
          <p:cNvPr id="2" name="TextBox 1">
            <a:extLst>
              <a:ext uri="{FF2B5EF4-FFF2-40B4-BE49-F238E27FC236}">
                <a16:creationId xmlns:a16="http://schemas.microsoft.com/office/drawing/2014/main" id="{C3995242-49ED-41DC-8859-6851BFADB215}"/>
              </a:ext>
            </a:extLst>
          </p:cNvPr>
          <p:cNvSpPr txBox="1"/>
          <p:nvPr/>
        </p:nvSpPr>
        <p:spPr>
          <a:xfrm>
            <a:off x="7173686" y="1219193"/>
            <a:ext cx="1762021" cy="4247317"/>
          </a:xfrm>
          <a:prstGeom prst="rect">
            <a:avLst/>
          </a:prstGeom>
          <a:noFill/>
        </p:spPr>
        <p:txBody>
          <a:bodyPr wrap="none" rtlCol="0">
            <a:spAutoFit/>
          </a:bodyPr>
          <a:lstStyle/>
          <a:p>
            <a:r>
              <a:rPr lang="en-GB" b="1" dirty="0"/>
              <a:t>Pages 5 – 11</a:t>
            </a:r>
          </a:p>
          <a:p>
            <a:endParaRPr lang="en-GB" b="1" dirty="0"/>
          </a:p>
          <a:p>
            <a:endParaRPr lang="en-GB" b="1" dirty="0"/>
          </a:p>
          <a:p>
            <a:endParaRPr lang="en-GB" b="1" dirty="0"/>
          </a:p>
          <a:p>
            <a:r>
              <a:rPr lang="en-GB" b="1" dirty="0"/>
              <a:t>Pages 12 – 17</a:t>
            </a:r>
          </a:p>
          <a:p>
            <a:endParaRPr lang="en-GB" b="1" dirty="0"/>
          </a:p>
          <a:p>
            <a:endParaRPr lang="en-GB" b="1" dirty="0"/>
          </a:p>
          <a:p>
            <a:r>
              <a:rPr lang="en-GB" b="1" dirty="0"/>
              <a:t>Pages 18 – 24</a:t>
            </a:r>
          </a:p>
          <a:p>
            <a:endParaRPr lang="en-GB" b="1" dirty="0"/>
          </a:p>
          <a:p>
            <a:endParaRPr lang="en-GB" b="1" dirty="0"/>
          </a:p>
          <a:p>
            <a:r>
              <a:rPr lang="en-GB" b="1" dirty="0"/>
              <a:t>Pages  25 – 34</a:t>
            </a:r>
          </a:p>
          <a:p>
            <a:endParaRPr lang="en-GB" b="1" dirty="0"/>
          </a:p>
          <a:p>
            <a:endParaRPr lang="en-GB" b="1" dirty="0"/>
          </a:p>
          <a:p>
            <a:endParaRPr lang="en-GB" b="1" dirty="0"/>
          </a:p>
          <a:p>
            <a:r>
              <a:rPr lang="en-GB" b="1" dirty="0"/>
              <a:t>Pages 35 -  36</a:t>
            </a:r>
          </a:p>
        </p:txBody>
      </p:sp>
    </p:spTree>
    <p:extLst>
      <p:ext uri="{BB962C8B-B14F-4D97-AF65-F5344CB8AC3E}">
        <p14:creationId xmlns:p14="http://schemas.microsoft.com/office/powerpoint/2010/main" val="1153396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AC5F2E-6B4B-8D41-9CA6-CE4190A81428}"/>
              </a:ext>
            </a:extLst>
          </p:cNvPr>
          <p:cNvSpPr>
            <a:spLocks noGrp="1"/>
          </p:cNvSpPr>
          <p:nvPr>
            <p:ph type="body" sz="quarter" idx="14"/>
          </p:nvPr>
        </p:nvSpPr>
        <p:spPr/>
        <p:txBody>
          <a:bodyPr lIns="0" tIns="0" rIns="0" bIns="0"/>
          <a:lstStyle/>
          <a:p>
            <a:r>
              <a:rPr lang="en-US" dirty="0"/>
              <a:t>Awareness and understanding of the topics</a:t>
            </a:r>
          </a:p>
        </p:txBody>
      </p:sp>
    </p:spTree>
    <p:extLst>
      <p:ext uri="{BB962C8B-B14F-4D97-AF65-F5344CB8AC3E}">
        <p14:creationId xmlns:p14="http://schemas.microsoft.com/office/powerpoint/2010/main" val="2721126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a:bodyPr>
          <a:lstStyle/>
          <a:p>
            <a:r>
              <a:rPr lang="en-GB" sz="2800" dirty="0"/>
              <a:t>Over half of </a:t>
            </a:r>
            <a:r>
              <a:rPr lang="en-GB" sz="2800" dirty="0" err="1"/>
              <a:t>nat</a:t>
            </a:r>
            <a:r>
              <a:rPr lang="en-GB" sz="2800" dirty="0"/>
              <a:t> rep sample claim they were aware of GPDPR, with awareness falling in line with use of online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801861"/>
            <a:ext cx="1130591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5" name="Chart 4">
            <a:extLst>
              <a:ext uri="{FF2B5EF4-FFF2-40B4-BE49-F238E27FC236}">
                <a16:creationId xmlns:a16="http://schemas.microsoft.com/office/drawing/2014/main" id="{529CA8C8-F40D-4166-80F6-1858CA5809F7}"/>
              </a:ext>
            </a:extLst>
          </p:cNvPr>
          <p:cNvGraphicFramePr/>
          <p:nvPr>
            <p:extLst>
              <p:ext uri="{D42A27DB-BD31-4B8C-83A1-F6EECF244321}">
                <p14:modId xmlns:p14="http://schemas.microsoft.com/office/powerpoint/2010/main" val="2693413262"/>
              </p:ext>
            </p:extLst>
          </p:nvPr>
        </p:nvGraphicFramePr>
        <p:xfrm>
          <a:off x="663260" y="1983864"/>
          <a:ext cx="5621130" cy="2484783"/>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4232B802-2DC2-4677-85D1-4ABB2628BB4D}"/>
              </a:ext>
            </a:extLst>
          </p:cNvPr>
          <p:cNvSpPr/>
          <p:nvPr/>
        </p:nvSpPr>
        <p:spPr>
          <a:xfrm>
            <a:off x="432000" y="4850295"/>
            <a:ext cx="11305910" cy="1288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0215"/>
            <a:r>
              <a:rPr lang="en-GB" sz="1200" b="1" i="1" dirty="0">
                <a:solidFill>
                  <a:schemeClr val="bg1"/>
                </a:solidFill>
                <a:effectLst/>
                <a:latin typeface="+mj-lt"/>
                <a:ea typeface="Calibri" panose="020F0502020204030204" pitchFamily="34" charset="0"/>
                <a:cs typeface="Arial" panose="020B0604020202020204" pitchFamily="34" charset="0"/>
              </a:rPr>
              <a:t>Explanation shown in the survey: </a:t>
            </a:r>
            <a:r>
              <a:rPr lang="en-GB" sz="1200" i="1" dirty="0">
                <a:solidFill>
                  <a:schemeClr val="bg1"/>
                </a:solidFill>
                <a:effectLst/>
                <a:latin typeface="+mj-lt"/>
                <a:ea typeface="Calibri" panose="020F0502020204030204" pitchFamily="34" charset="0"/>
                <a:cs typeface="Arial" panose="020B0604020202020204" pitchFamily="34" charset="0"/>
              </a:rPr>
              <a:t>Patient data is already being collected and used to improve health and care services. For example, data from GP records was used to help identify and protect those most vulnerable to COVID-19 and prioritise the people who needed to receive their vaccine first.  This was difficult to achieve because GP data is collected in many different ways and these systems are out of date.   A single, secure system would have allowed us to identify vulnerable people faster and with much less effort from GPs.  We are developing a new, more secure, and more efficient way to collect this data, called the </a:t>
            </a:r>
            <a:r>
              <a:rPr lang="en-GB" sz="1200" b="1" i="1" dirty="0">
                <a:solidFill>
                  <a:schemeClr val="bg1"/>
                </a:solidFill>
                <a:effectLst/>
                <a:latin typeface="+mj-lt"/>
                <a:ea typeface="Calibri" panose="020F0502020204030204" pitchFamily="34" charset="0"/>
                <a:cs typeface="Arial" panose="020B0604020202020204" pitchFamily="34" charset="0"/>
              </a:rPr>
              <a:t>General Practice Data for Planning and Research data collection (GPDPR).  </a:t>
            </a:r>
            <a:endParaRPr lang="en-GB" sz="1200" i="1" dirty="0">
              <a:solidFill>
                <a:schemeClr val="bg1"/>
              </a:solidFill>
              <a:latin typeface="+mj-lt"/>
            </a:endParaRPr>
          </a:p>
        </p:txBody>
      </p:sp>
      <p:sp>
        <p:nvSpPr>
          <p:cNvPr id="6" name="TextBox 5">
            <a:extLst>
              <a:ext uri="{FF2B5EF4-FFF2-40B4-BE49-F238E27FC236}">
                <a16:creationId xmlns:a16="http://schemas.microsoft.com/office/drawing/2014/main" id="{795B3263-C789-43A3-8A4A-6BF61E60387C}"/>
              </a:ext>
            </a:extLst>
          </p:cNvPr>
          <p:cNvSpPr txBox="1"/>
          <p:nvPr/>
        </p:nvSpPr>
        <p:spPr>
          <a:xfrm>
            <a:off x="795131" y="6335314"/>
            <a:ext cx="5984780" cy="276999"/>
          </a:xfrm>
          <a:prstGeom prst="rect">
            <a:avLst/>
          </a:prstGeom>
          <a:noFill/>
        </p:spPr>
        <p:txBody>
          <a:bodyPr wrap="none" rtlCol="0">
            <a:spAutoFit/>
          </a:bodyPr>
          <a:lstStyle/>
          <a:p>
            <a:r>
              <a:rPr lang="en-GB" sz="1200" dirty="0"/>
              <a:t>Q6 Have you heard anything about this?  Bases: Nat Rep 1703, Boost 309, Offline 50 </a:t>
            </a:r>
          </a:p>
        </p:txBody>
      </p:sp>
      <p:graphicFrame>
        <p:nvGraphicFramePr>
          <p:cNvPr id="3" name="Table 3">
            <a:extLst>
              <a:ext uri="{FF2B5EF4-FFF2-40B4-BE49-F238E27FC236}">
                <a16:creationId xmlns:a16="http://schemas.microsoft.com/office/drawing/2014/main" id="{CF1F1D0F-3403-48EB-A1B0-FF0A3668058F}"/>
              </a:ext>
            </a:extLst>
          </p:cNvPr>
          <p:cNvGraphicFramePr>
            <a:graphicFrameLocks noGrp="1"/>
          </p:cNvGraphicFramePr>
          <p:nvPr>
            <p:extLst>
              <p:ext uri="{D42A27DB-BD31-4B8C-83A1-F6EECF244321}">
                <p14:modId xmlns:p14="http://schemas.microsoft.com/office/powerpoint/2010/main" val="4112244047"/>
              </p:ext>
            </p:extLst>
          </p:nvPr>
        </p:nvGraphicFramePr>
        <p:xfrm>
          <a:off x="7072933" y="2089183"/>
          <a:ext cx="4368800" cy="2560320"/>
        </p:xfrm>
        <a:graphic>
          <a:graphicData uri="http://schemas.openxmlformats.org/drawingml/2006/table">
            <a:tbl>
              <a:tblPr firstRow="1" bandRow="1">
                <a:tableStyleId>{2D5ABB26-0587-4C30-8999-92F81FD0307C}</a:tableStyleId>
              </a:tblPr>
              <a:tblGrid>
                <a:gridCol w="758081">
                  <a:extLst>
                    <a:ext uri="{9D8B030D-6E8A-4147-A177-3AD203B41FA5}">
                      <a16:colId xmlns:a16="http://schemas.microsoft.com/office/drawing/2014/main" val="1437540147"/>
                    </a:ext>
                  </a:extLst>
                </a:gridCol>
                <a:gridCol w="3610719">
                  <a:extLst>
                    <a:ext uri="{9D8B030D-6E8A-4147-A177-3AD203B41FA5}">
                      <a16:colId xmlns:a16="http://schemas.microsoft.com/office/drawing/2014/main" val="1138715239"/>
                    </a:ext>
                  </a:extLst>
                </a:gridCol>
              </a:tblGrid>
              <a:tr h="370840">
                <a:tc>
                  <a:txBody>
                    <a:bodyPr/>
                    <a:lstStyle/>
                    <a:p>
                      <a:endParaRPr lang="en-GB"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rPr>
                        <a:t>Higher awareness amongst men (58%) vs women (47%)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accent6"/>
                        </a:solidFill>
                      </a:endParaRPr>
                    </a:p>
                  </a:txBody>
                  <a:tcPr/>
                </a:tc>
                <a:extLst>
                  <a:ext uri="{0D108BD9-81ED-4DB2-BD59-A6C34878D82A}">
                    <a16:rowId xmlns:a16="http://schemas.microsoft.com/office/drawing/2014/main" val="2991889941"/>
                  </a:ext>
                </a:extLst>
              </a:tr>
              <a:tr h="370840">
                <a:tc>
                  <a:txBody>
                    <a:bodyPr/>
                    <a:lstStyle/>
                    <a:p>
                      <a:endParaRPr lang="en-GB" sz="1200" dirty="0"/>
                    </a:p>
                    <a:p>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rPr>
                        <a:t>Awareness declines with age. 18-24 = 69%, 25-34 = 73%, 35-44 = 60%, 45-54 = 52%, 55-64 = 40%, 65+ = 31%</a:t>
                      </a:r>
                    </a:p>
                  </a:txBody>
                  <a:tcPr/>
                </a:tc>
                <a:extLst>
                  <a:ext uri="{0D108BD9-81ED-4DB2-BD59-A6C34878D82A}">
                    <a16:rowId xmlns:a16="http://schemas.microsoft.com/office/drawing/2014/main" val="361584959"/>
                  </a:ext>
                </a:extLst>
              </a:tr>
              <a:tr h="370840">
                <a:tc>
                  <a:txBody>
                    <a:bodyPr/>
                    <a:lstStyle/>
                    <a:p>
                      <a:endParaRPr lang="en-GB"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rPr>
                        <a:t>Significantly higher awareness amongst socio economic group ‘A’ than other groups. A = 67%.</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rPr>
                        <a:t> </a:t>
                      </a:r>
                      <a:endParaRPr lang="en-GB" sz="1200" dirty="0"/>
                    </a:p>
                  </a:txBody>
                  <a:tcPr/>
                </a:tc>
                <a:extLst>
                  <a:ext uri="{0D108BD9-81ED-4DB2-BD59-A6C34878D82A}">
                    <a16:rowId xmlns:a16="http://schemas.microsoft.com/office/drawing/2014/main" val="1834476918"/>
                  </a:ext>
                </a:extLst>
              </a:tr>
              <a:tr h="370840">
                <a:tc>
                  <a:txBody>
                    <a:bodyPr/>
                    <a:lstStyle/>
                    <a:p>
                      <a:endParaRPr lang="en-GB" sz="1200" dirty="0"/>
                    </a:p>
                    <a:p>
                      <a:endParaRPr lang="en-GB" sz="1200" dirty="0"/>
                    </a:p>
                  </a:txBody>
                  <a:tcPr/>
                </a:tc>
                <a:tc>
                  <a:txBody>
                    <a:bodyPr/>
                    <a:lstStyle/>
                    <a:p>
                      <a:r>
                        <a:rPr lang="en-GB" sz="1200" dirty="0">
                          <a:solidFill>
                            <a:schemeClr val="accent6"/>
                          </a:solidFill>
                        </a:rPr>
                        <a:t>Higher awareness amongst those with LTC (61%), carers (70%) and who use NHS more frequently (62%)* </a:t>
                      </a:r>
                    </a:p>
                  </a:txBody>
                  <a:tcPr/>
                </a:tc>
                <a:extLst>
                  <a:ext uri="{0D108BD9-81ED-4DB2-BD59-A6C34878D82A}">
                    <a16:rowId xmlns:a16="http://schemas.microsoft.com/office/drawing/2014/main" val="2991613150"/>
                  </a:ext>
                </a:extLst>
              </a:tr>
            </a:tbl>
          </a:graphicData>
        </a:graphic>
      </p:graphicFrame>
      <p:grpSp>
        <p:nvGrpSpPr>
          <p:cNvPr id="2" name="Group 1">
            <a:extLst>
              <a:ext uri="{FF2B5EF4-FFF2-40B4-BE49-F238E27FC236}">
                <a16:creationId xmlns:a16="http://schemas.microsoft.com/office/drawing/2014/main" id="{715669F3-9970-4ED0-A7C5-CA6574ECC00D}"/>
              </a:ext>
            </a:extLst>
          </p:cNvPr>
          <p:cNvGrpSpPr/>
          <p:nvPr/>
        </p:nvGrpSpPr>
        <p:grpSpPr>
          <a:xfrm>
            <a:off x="7173176" y="2148375"/>
            <a:ext cx="535610" cy="500461"/>
            <a:chOff x="7173176" y="2148375"/>
            <a:chExt cx="535610" cy="500461"/>
          </a:xfrm>
        </p:grpSpPr>
        <p:sp>
          <p:nvSpPr>
            <p:cNvPr id="23" name="Freeform: Shape 22">
              <a:extLst>
                <a:ext uri="{FF2B5EF4-FFF2-40B4-BE49-F238E27FC236}">
                  <a16:creationId xmlns:a16="http://schemas.microsoft.com/office/drawing/2014/main" id="{646DE0D5-D6BB-478B-B434-C5425745B02A}"/>
                </a:ext>
              </a:extLst>
            </p:cNvPr>
            <p:cNvSpPr/>
            <p:nvPr/>
          </p:nvSpPr>
          <p:spPr>
            <a:xfrm>
              <a:off x="7244362" y="2160291"/>
              <a:ext cx="83410" cy="83410"/>
            </a:xfrm>
            <a:custGeom>
              <a:avLst/>
              <a:gdLst>
                <a:gd name="connsiteX0" fmla="*/ 83410 w 83410"/>
                <a:gd name="connsiteY0" fmla="*/ 41705 h 83410"/>
                <a:gd name="connsiteX1" fmla="*/ 41705 w 83410"/>
                <a:gd name="connsiteY1" fmla="*/ 83410 h 83410"/>
                <a:gd name="connsiteX2" fmla="*/ 0 w 83410"/>
                <a:gd name="connsiteY2" fmla="*/ 41705 h 83410"/>
                <a:gd name="connsiteX3" fmla="*/ 41705 w 83410"/>
                <a:gd name="connsiteY3" fmla="*/ 0 h 83410"/>
                <a:gd name="connsiteX4" fmla="*/ 83410 w 83410"/>
                <a:gd name="connsiteY4" fmla="*/ 41705 h 8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410" h="83410">
                  <a:moveTo>
                    <a:pt x="83410" y="41705"/>
                  </a:moveTo>
                  <a:cubicBezTo>
                    <a:pt x="83410" y="64738"/>
                    <a:pt x="64738" y="83410"/>
                    <a:pt x="41705" y="83410"/>
                  </a:cubicBezTo>
                  <a:cubicBezTo>
                    <a:pt x="18672" y="83410"/>
                    <a:pt x="0" y="64738"/>
                    <a:pt x="0" y="41705"/>
                  </a:cubicBezTo>
                  <a:cubicBezTo>
                    <a:pt x="0" y="18672"/>
                    <a:pt x="18672" y="0"/>
                    <a:pt x="41705" y="0"/>
                  </a:cubicBezTo>
                  <a:cubicBezTo>
                    <a:pt x="64738" y="0"/>
                    <a:pt x="83410" y="18672"/>
                    <a:pt x="83410" y="41705"/>
                  </a:cubicBezTo>
                  <a:close/>
                </a:path>
              </a:pathLst>
            </a:custGeom>
            <a:solidFill>
              <a:srgbClr val="000000"/>
            </a:solidFill>
            <a:ln w="5953"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92944F66-38CE-4952-8FF1-6EA535C8FEF1}"/>
                </a:ext>
              </a:extLst>
            </p:cNvPr>
            <p:cNvSpPr/>
            <p:nvPr/>
          </p:nvSpPr>
          <p:spPr>
            <a:xfrm>
              <a:off x="7173176" y="2255608"/>
              <a:ext cx="225801" cy="381312"/>
            </a:xfrm>
            <a:custGeom>
              <a:avLst/>
              <a:gdLst>
                <a:gd name="connsiteX0" fmla="*/ 225197 w 225801"/>
                <a:gd name="connsiteY0" fmla="*/ 167604 h 381312"/>
                <a:gd name="connsiteX1" fmla="*/ 192071 w 225801"/>
                <a:gd name="connsiteY1" fmla="*/ 42190 h 381312"/>
                <a:gd name="connsiteX2" fmla="*/ 186113 w 225801"/>
                <a:gd name="connsiteY2" fmla="*/ 32181 h 381312"/>
                <a:gd name="connsiteX3" fmla="*/ 145064 w 225801"/>
                <a:gd name="connsiteY3" fmla="*/ 5966 h 381312"/>
                <a:gd name="connsiteX4" fmla="*/ 112891 w 225801"/>
                <a:gd name="connsiteY4" fmla="*/ 9 h 381312"/>
                <a:gd name="connsiteX5" fmla="*/ 80719 w 225801"/>
                <a:gd name="connsiteY5" fmla="*/ 5371 h 381312"/>
                <a:gd name="connsiteX6" fmla="*/ 39609 w 225801"/>
                <a:gd name="connsiteY6" fmla="*/ 31585 h 381312"/>
                <a:gd name="connsiteX7" fmla="*/ 33651 w 225801"/>
                <a:gd name="connsiteY7" fmla="*/ 42190 h 381312"/>
                <a:gd name="connsiteX8" fmla="*/ 585 w 225801"/>
                <a:gd name="connsiteY8" fmla="*/ 167604 h 381312"/>
                <a:gd name="connsiteX9" fmla="*/ 13335 w 225801"/>
                <a:gd name="connsiteY9" fmla="*/ 189409 h 381312"/>
                <a:gd name="connsiteX10" fmla="*/ 17863 w 225801"/>
                <a:gd name="connsiteY10" fmla="*/ 190005 h 381312"/>
                <a:gd name="connsiteX11" fmla="*/ 35439 w 225801"/>
                <a:gd name="connsiteY11" fmla="*/ 176719 h 381312"/>
                <a:gd name="connsiteX12" fmla="*/ 65228 w 225801"/>
                <a:gd name="connsiteY12" fmla="*/ 62924 h 381312"/>
                <a:gd name="connsiteX13" fmla="*/ 65228 w 225801"/>
                <a:gd name="connsiteY13" fmla="*/ 381313 h 381312"/>
                <a:gd name="connsiteX14" fmla="*/ 100975 w 225801"/>
                <a:gd name="connsiteY14" fmla="*/ 381313 h 381312"/>
                <a:gd name="connsiteX15" fmla="*/ 100975 w 225801"/>
                <a:gd name="connsiteY15" fmla="*/ 196618 h 381312"/>
                <a:gd name="connsiteX16" fmla="*/ 124807 w 225801"/>
                <a:gd name="connsiteY16" fmla="*/ 196618 h 381312"/>
                <a:gd name="connsiteX17" fmla="*/ 124807 w 225801"/>
                <a:gd name="connsiteY17" fmla="*/ 381313 h 381312"/>
                <a:gd name="connsiteX18" fmla="*/ 160554 w 225801"/>
                <a:gd name="connsiteY18" fmla="*/ 381313 h 381312"/>
                <a:gd name="connsiteX19" fmla="*/ 160554 w 225801"/>
                <a:gd name="connsiteY19" fmla="*/ 62924 h 381312"/>
                <a:gd name="connsiteX20" fmla="*/ 190343 w 225801"/>
                <a:gd name="connsiteY20" fmla="*/ 176719 h 381312"/>
                <a:gd name="connsiteX21" fmla="*/ 208217 w 225801"/>
                <a:gd name="connsiteY21" fmla="*/ 190005 h 381312"/>
                <a:gd name="connsiteX22" fmla="*/ 212745 w 225801"/>
                <a:gd name="connsiteY22" fmla="*/ 189409 h 381312"/>
                <a:gd name="connsiteX23" fmla="*/ 225197 w 225801"/>
                <a:gd name="connsiteY23" fmla="*/ 167604 h 381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25801" h="381312">
                  <a:moveTo>
                    <a:pt x="225197" y="167604"/>
                  </a:moveTo>
                  <a:lnTo>
                    <a:pt x="192071" y="42190"/>
                  </a:lnTo>
                  <a:cubicBezTo>
                    <a:pt x="190944" y="38412"/>
                    <a:pt x="188897" y="34973"/>
                    <a:pt x="186113" y="32181"/>
                  </a:cubicBezTo>
                  <a:cubicBezTo>
                    <a:pt x="174711" y="20302"/>
                    <a:pt x="160637" y="11314"/>
                    <a:pt x="145064" y="5966"/>
                  </a:cubicBezTo>
                  <a:cubicBezTo>
                    <a:pt x="134838" y="1876"/>
                    <a:pt x="123904" y="-149"/>
                    <a:pt x="112891" y="9"/>
                  </a:cubicBezTo>
                  <a:cubicBezTo>
                    <a:pt x="101939" y="-53"/>
                    <a:pt x="91058" y="1761"/>
                    <a:pt x="80719" y="5371"/>
                  </a:cubicBezTo>
                  <a:cubicBezTo>
                    <a:pt x="65053" y="10564"/>
                    <a:pt x="50926" y="19573"/>
                    <a:pt x="39609" y="31585"/>
                  </a:cubicBezTo>
                  <a:cubicBezTo>
                    <a:pt x="36952" y="34699"/>
                    <a:pt x="34928" y="38302"/>
                    <a:pt x="33651" y="42190"/>
                  </a:cubicBezTo>
                  <a:lnTo>
                    <a:pt x="585" y="167604"/>
                  </a:lnTo>
                  <a:cubicBezTo>
                    <a:pt x="-1908" y="177145"/>
                    <a:pt x="3797" y="186903"/>
                    <a:pt x="13335" y="189409"/>
                  </a:cubicBezTo>
                  <a:cubicBezTo>
                    <a:pt x="14810" y="189812"/>
                    <a:pt x="16334" y="190012"/>
                    <a:pt x="17863" y="190005"/>
                  </a:cubicBezTo>
                  <a:cubicBezTo>
                    <a:pt x="26079" y="190143"/>
                    <a:pt x="33331" y="184662"/>
                    <a:pt x="35439" y="176719"/>
                  </a:cubicBezTo>
                  <a:lnTo>
                    <a:pt x="65228" y="62924"/>
                  </a:lnTo>
                  <a:lnTo>
                    <a:pt x="65228" y="381313"/>
                  </a:lnTo>
                  <a:lnTo>
                    <a:pt x="100975" y="381313"/>
                  </a:lnTo>
                  <a:lnTo>
                    <a:pt x="100975" y="196618"/>
                  </a:lnTo>
                  <a:lnTo>
                    <a:pt x="124807" y="196618"/>
                  </a:lnTo>
                  <a:lnTo>
                    <a:pt x="124807" y="381313"/>
                  </a:lnTo>
                  <a:lnTo>
                    <a:pt x="160554" y="381313"/>
                  </a:lnTo>
                  <a:lnTo>
                    <a:pt x="160554" y="62924"/>
                  </a:lnTo>
                  <a:lnTo>
                    <a:pt x="190343" y="176719"/>
                  </a:lnTo>
                  <a:cubicBezTo>
                    <a:pt x="192477" y="184772"/>
                    <a:pt x="199891" y="190283"/>
                    <a:pt x="208217" y="190005"/>
                  </a:cubicBezTo>
                  <a:cubicBezTo>
                    <a:pt x="209746" y="190012"/>
                    <a:pt x="211269" y="189812"/>
                    <a:pt x="212745" y="189409"/>
                  </a:cubicBezTo>
                  <a:cubicBezTo>
                    <a:pt x="222163" y="186771"/>
                    <a:pt x="227711" y="177055"/>
                    <a:pt x="225197" y="167604"/>
                  </a:cubicBezTo>
                  <a:close/>
                </a:path>
              </a:pathLst>
            </a:custGeom>
            <a:solidFill>
              <a:srgbClr val="000000"/>
            </a:solidFill>
            <a:ln w="5953"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CCD1658E-4917-43D9-9565-803AF93DAB53}"/>
                </a:ext>
              </a:extLst>
            </p:cNvPr>
            <p:cNvSpPr/>
            <p:nvPr/>
          </p:nvSpPr>
          <p:spPr>
            <a:xfrm>
              <a:off x="7554171" y="2160291"/>
              <a:ext cx="83410" cy="83410"/>
            </a:xfrm>
            <a:custGeom>
              <a:avLst/>
              <a:gdLst>
                <a:gd name="connsiteX0" fmla="*/ 83410 w 83410"/>
                <a:gd name="connsiteY0" fmla="*/ 41705 h 83410"/>
                <a:gd name="connsiteX1" fmla="*/ 41705 w 83410"/>
                <a:gd name="connsiteY1" fmla="*/ 83410 h 83410"/>
                <a:gd name="connsiteX2" fmla="*/ 0 w 83410"/>
                <a:gd name="connsiteY2" fmla="*/ 41705 h 83410"/>
                <a:gd name="connsiteX3" fmla="*/ 41705 w 83410"/>
                <a:gd name="connsiteY3" fmla="*/ 0 h 83410"/>
                <a:gd name="connsiteX4" fmla="*/ 83410 w 83410"/>
                <a:gd name="connsiteY4" fmla="*/ 41705 h 8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410" h="83410">
                  <a:moveTo>
                    <a:pt x="83410" y="41705"/>
                  </a:moveTo>
                  <a:cubicBezTo>
                    <a:pt x="83410" y="64738"/>
                    <a:pt x="64738" y="83410"/>
                    <a:pt x="41705" y="83410"/>
                  </a:cubicBezTo>
                  <a:cubicBezTo>
                    <a:pt x="18672" y="83410"/>
                    <a:pt x="0" y="64738"/>
                    <a:pt x="0" y="41705"/>
                  </a:cubicBezTo>
                  <a:cubicBezTo>
                    <a:pt x="0" y="18672"/>
                    <a:pt x="18672" y="0"/>
                    <a:pt x="41705" y="0"/>
                  </a:cubicBezTo>
                  <a:cubicBezTo>
                    <a:pt x="64738" y="0"/>
                    <a:pt x="83410" y="18672"/>
                    <a:pt x="83410" y="41705"/>
                  </a:cubicBezTo>
                  <a:close/>
                </a:path>
              </a:pathLst>
            </a:custGeom>
            <a:solidFill>
              <a:srgbClr val="000000"/>
            </a:solidFill>
            <a:ln w="5953"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739AF94C-FE9B-4104-957A-D617E4F5F7D0}"/>
                </a:ext>
              </a:extLst>
            </p:cNvPr>
            <p:cNvSpPr/>
            <p:nvPr/>
          </p:nvSpPr>
          <p:spPr>
            <a:xfrm>
              <a:off x="7482985" y="2255608"/>
              <a:ext cx="225801" cy="381312"/>
            </a:xfrm>
            <a:custGeom>
              <a:avLst/>
              <a:gdLst>
                <a:gd name="connsiteX0" fmla="*/ 225197 w 225801"/>
                <a:gd name="connsiteY0" fmla="*/ 167604 h 381312"/>
                <a:gd name="connsiteX1" fmla="*/ 192071 w 225801"/>
                <a:gd name="connsiteY1" fmla="*/ 42190 h 381312"/>
                <a:gd name="connsiteX2" fmla="*/ 186113 w 225801"/>
                <a:gd name="connsiteY2" fmla="*/ 32181 h 381312"/>
                <a:gd name="connsiteX3" fmla="*/ 145064 w 225801"/>
                <a:gd name="connsiteY3" fmla="*/ 5966 h 381312"/>
                <a:gd name="connsiteX4" fmla="*/ 112891 w 225801"/>
                <a:gd name="connsiteY4" fmla="*/ 9 h 381312"/>
                <a:gd name="connsiteX5" fmla="*/ 80718 w 225801"/>
                <a:gd name="connsiteY5" fmla="*/ 5371 h 381312"/>
                <a:gd name="connsiteX6" fmla="*/ 39609 w 225801"/>
                <a:gd name="connsiteY6" fmla="*/ 31585 h 381312"/>
                <a:gd name="connsiteX7" fmla="*/ 33651 w 225801"/>
                <a:gd name="connsiteY7" fmla="*/ 42190 h 381312"/>
                <a:gd name="connsiteX8" fmla="*/ 585 w 225801"/>
                <a:gd name="connsiteY8" fmla="*/ 167604 h 381312"/>
                <a:gd name="connsiteX9" fmla="*/ 13335 w 225801"/>
                <a:gd name="connsiteY9" fmla="*/ 189409 h 381312"/>
                <a:gd name="connsiteX10" fmla="*/ 17863 w 225801"/>
                <a:gd name="connsiteY10" fmla="*/ 190005 h 381312"/>
                <a:gd name="connsiteX11" fmla="*/ 35439 w 225801"/>
                <a:gd name="connsiteY11" fmla="*/ 176719 h 381312"/>
                <a:gd name="connsiteX12" fmla="*/ 65228 w 225801"/>
                <a:gd name="connsiteY12" fmla="*/ 62924 h 381312"/>
                <a:gd name="connsiteX13" fmla="*/ 65228 w 225801"/>
                <a:gd name="connsiteY13" fmla="*/ 99386 h 381312"/>
                <a:gd name="connsiteX14" fmla="*/ 28051 w 225801"/>
                <a:gd name="connsiteY14" fmla="*/ 238324 h 381312"/>
                <a:gd name="connsiteX15" fmla="*/ 65228 w 225801"/>
                <a:gd name="connsiteY15" fmla="*/ 238324 h 381312"/>
                <a:gd name="connsiteX16" fmla="*/ 65228 w 225801"/>
                <a:gd name="connsiteY16" fmla="*/ 381313 h 381312"/>
                <a:gd name="connsiteX17" fmla="*/ 100975 w 225801"/>
                <a:gd name="connsiteY17" fmla="*/ 381313 h 381312"/>
                <a:gd name="connsiteX18" fmla="*/ 100975 w 225801"/>
                <a:gd name="connsiteY18" fmla="*/ 238324 h 381312"/>
                <a:gd name="connsiteX19" fmla="*/ 124807 w 225801"/>
                <a:gd name="connsiteY19" fmla="*/ 238324 h 381312"/>
                <a:gd name="connsiteX20" fmla="*/ 124807 w 225801"/>
                <a:gd name="connsiteY20" fmla="*/ 381313 h 381312"/>
                <a:gd name="connsiteX21" fmla="*/ 160554 w 225801"/>
                <a:gd name="connsiteY21" fmla="*/ 381313 h 381312"/>
                <a:gd name="connsiteX22" fmla="*/ 160554 w 225801"/>
                <a:gd name="connsiteY22" fmla="*/ 238324 h 381312"/>
                <a:gd name="connsiteX23" fmla="*/ 191297 w 225801"/>
                <a:gd name="connsiteY23" fmla="*/ 238324 h 381312"/>
                <a:gd name="connsiteX24" fmla="*/ 160554 w 225801"/>
                <a:gd name="connsiteY24" fmla="*/ 123396 h 381312"/>
                <a:gd name="connsiteX25" fmla="*/ 160554 w 225801"/>
                <a:gd name="connsiteY25" fmla="*/ 62924 h 381312"/>
                <a:gd name="connsiteX26" fmla="*/ 190343 w 225801"/>
                <a:gd name="connsiteY26" fmla="*/ 176719 h 381312"/>
                <a:gd name="connsiteX27" fmla="*/ 208217 w 225801"/>
                <a:gd name="connsiteY27" fmla="*/ 190005 h 381312"/>
                <a:gd name="connsiteX28" fmla="*/ 212745 w 225801"/>
                <a:gd name="connsiteY28" fmla="*/ 189409 h 381312"/>
                <a:gd name="connsiteX29" fmla="*/ 225197 w 225801"/>
                <a:gd name="connsiteY29" fmla="*/ 167604 h 381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25801" h="381312">
                  <a:moveTo>
                    <a:pt x="225197" y="167604"/>
                  </a:moveTo>
                  <a:lnTo>
                    <a:pt x="192071" y="42190"/>
                  </a:lnTo>
                  <a:cubicBezTo>
                    <a:pt x="190884" y="38439"/>
                    <a:pt x="188845" y="35013"/>
                    <a:pt x="186113" y="32181"/>
                  </a:cubicBezTo>
                  <a:cubicBezTo>
                    <a:pt x="174711" y="20302"/>
                    <a:pt x="160637" y="11314"/>
                    <a:pt x="145064" y="5966"/>
                  </a:cubicBezTo>
                  <a:cubicBezTo>
                    <a:pt x="134838" y="1876"/>
                    <a:pt x="123904" y="-149"/>
                    <a:pt x="112891" y="9"/>
                  </a:cubicBezTo>
                  <a:cubicBezTo>
                    <a:pt x="101939" y="-53"/>
                    <a:pt x="91058" y="1761"/>
                    <a:pt x="80718" y="5371"/>
                  </a:cubicBezTo>
                  <a:cubicBezTo>
                    <a:pt x="65053" y="10564"/>
                    <a:pt x="50926" y="19573"/>
                    <a:pt x="39609" y="31585"/>
                  </a:cubicBezTo>
                  <a:cubicBezTo>
                    <a:pt x="36952" y="34699"/>
                    <a:pt x="34928" y="38302"/>
                    <a:pt x="33651" y="42190"/>
                  </a:cubicBezTo>
                  <a:lnTo>
                    <a:pt x="585" y="167604"/>
                  </a:lnTo>
                  <a:cubicBezTo>
                    <a:pt x="-1908" y="177145"/>
                    <a:pt x="3797" y="186903"/>
                    <a:pt x="13335" y="189409"/>
                  </a:cubicBezTo>
                  <a:cubicBezTo>
                    <a:pt x="14811" y="189812"/>
                    <a:pt x="16334" y="190012"/>
                    <a:pt x="17863" y="190005"/>
                  </a:cubicBezTo>
                  <a:cubicBezTo>
                    <a:pt x="26079" y="190143"/>
                    <a:pt x="33331" y="184662"/>
                    <a:pt x="35439" y="176719"/>
                  </a:cubicBezTo>
                  <a:lnTo>
                    <a:pt x="65228" y="62924"/>
                  </a:lnTo>
                  <a:lnTo>
                    <a:pt x="65228" y="99386"/>
                  </a:lnTo>
                  <a:lnTo>
                    <a:pt x="28051" y="238324"/>
                  </a:lnTo>
                  <a:lnTo>
                    <a:pt x="65228" y="238324"/>
                  </a:lnTo>
                  <a:lnTo>
                    <a:pt x="65228" y="381313"/>
                  </a:lnTo>
                  <a:lnTo>
                    <a:pt x="100975" y="381313"/>
                  </a:lnTo>
                  <a:lnTo>
                    <a:pt x="100975" y="238324"/>
                  </a:lnTo>
                  <a:lnTo>
                    <a:pt x="124807" y="238324"/>
                  </a:lnTo>
                  <a:lnTo>
                    <a:pt x="124807" y="381313"/>
                  </a:lnTo>
                  <a:lnTo>
                    <a:pt x="160554" y="381313"/>
                  </a:lnTo>
                  <a:lnTo>
                    <a:pt x="160554" y="238324"/>
                  </a:lnTo>
                  <a:lnTo>
                    <a:pt x="191297" y="238324"/>
                  </a:lnTo>
                  <a:lnTo>
                    <a:pt x="160554" y="123396"/>
                  </a:lnTo>
                  <a:lnTo>
                    <a:pt x="160554" y="62924"/>
                  </a:lnTo>
                  <a:lnTo>
                    <a:pt x="190343" y="176719"/>
                  </a:lnTo>
                  <a:cubicBezTo>
                    <a:pt x="192477" y="184772"/>
                    <a:pt x="199891" y="190283"/>
                    <a:pt x="208217" y="190005"/>
                  </a:cubicBezTo>
                  <a:cubicBezTo>
                    <a:pt x="209746" y="190012"/>
                    <a:pt x="211270" y="189812"/>
                    <a:pt x="212745" y="189409"/>
                  </a:cubicBezTo>
                  <a:cubicBezTo>
                    <a:pt x="222163" y="186771"/>
                    <a:pt x="227711" y="177055"/>
                    <a:pt x="225197" y="167604"/>
                  </a:cubicBezTo>
                  <a:close/>
                </a:path>
              </a:pathLst>
            </a:custGeom>
            <a:solidFill>
              <a:srgbClr val="000000"/>
            </a:solidFill>
            <a:ln w="5953"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073597E7-6F94-426B-A274-39F1A5077B39}"/>
                </a:ext>
              </a:extLst>
            </p:cNvPr>
            <p:cNvSpPr/>
            <p:nvPr/>
          </p:nvSpPr>
          <p:spPr>
            <a:xfrm>
              <a:off x="7429056" y="2148375"/>
              <a:ext cx="23831" cy="500461"/>
            </a:xfrm>
            <a:custGeom>
              <a:avLst/>
              <a:gdLst>
                <a:gd name="connsiteX0" fmla="*/ 11916 w 23831"/>
                <a:gd name="connsiteY0" fmla="*/ 500462 h 500461"/>
                <a:gd name="connsiteX1" fmla="*/ 0 w 23831"/>
                <a:gd name="connsiteY1" fmla="*/ 488546 h 500461"/>
                <a:gd name="connsiteX2" fmla="*/ 0 w 23831"/>
                <a:gd name="connsiteY2" fmla="*/ 11916 h 500461"/>
                <a:gd name="connsiteX3" fmla="*/ 11916 w 23831"/>
                <a:gd name="connsiteY3" fmla="*/ 0 h 500461"/>
                <a:gd name="connsiteX4" fmla="*/ 23832 w 23831"/>
                <a:gd name="connsiteY4" fmla="*/ 11916 h 500461"/>
                <a:gd name="connsiteX5" fmla="*/ 23832 w 23831"/>
                <a:gd name="connsiteY5" fmla="*/ 488546 h 500461"/>
                <a:gd name="connsiteX6" fmla="*/ 11916 w 23831"/>
                <a:gd name="connsiteY6" fmla="*/ 500462 h 500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31" h="500461">
                  <a:moveTo>
                    <a:pt x="11916" y="500462"/>
                  </a:moveTo>
                  <a:cubicBezTo>
                    <a:pt x="5335" y="500462"/>
                    <a:pt x="0" y="495127"/>
                    <a:pt x="0" y="488546"/>
                  </a:cubicBezTo>
                  <a:lnTo>
                    <a:pt x="0" y="11916"/>
                  </a:lnTo>
                  <a:cubicBezTo>
                    <a:pt x="0" y="5335"/>
                    <a:pt x="5335" y="0"/>
                    <a:pt x="11916" y="0"/>
                  </a:cubicBezTo>
                  <a:cubicBezTo>
                    <a:pt x="18497" y="0"/>
                    <a:pt x="23832" y="5335"/>
                    <a:pt x="23832" y="11916"/>
                  </a:cubicBezTo>
                  <a:lnTo>
                    <a:pt x="23832" y="488546"/>
                  </a:lnTo>
                  <a:cubicBezTo>
                    <a:pt x="23832" y="495127"/>
                    <a:pt x="18497" y="500462"/>
                    <a:pt x="11916" y="500462"/>
                  </a:cubicBezTo>
                  <a:close/>
                </a:path>
              </a:pathLst>
            </a:custGeom>
            <a:solidFill>
              <a:srgbClr val="000000"/>
            </a:solidFill>
            <a:ln w="5953" cap="flat">
              <a:noFill/>
              <a:prstDash val="solid"/>
              <a:miter/>
            </a:ln>
          </p:spPr>
          <p:txBody>
            <a:bodyPr rtlCol="0" anchor="ctr"/>
            <a:lstStyle/>
            <a:p>
              <a:endParaRPr lang="en-GB"/>
            </a:p>
          </p:txBody>
        </p:sp>
      </p:grpSp>
      <p:pic>
        <p:nvPicPr>
          <p:cNvPr id="28" name="Graphic 27" descr="Business Growth with solid fill">
            <a:extLst>
              <a:ext uri="{FF2B5EF4-FFF2-40B4-BE49-F238E27FC236}">
                <a16:creationId xmlns:a16="http://schemas.microsoft.com/office/drawing/2014/main" id="{E4152711-2C4C-4C1B-AA30-4FC904ECD9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5415" y="2790884"/>
            <a:ext cx="547282" cy="547282"/>
          </a:xfrm>
          <a:prstGeom prst="rect">
            <a:avLst/>
          </a:prstGeom>
        </p:spPr>
      </p:pic>
      <p:pic>
        <p:nvPicPr>
          <p:cNvPr id="34" name="Graphic 33" descr="Medical with solid fill">
            <a:extLst>
              <a:ext uri="{FF2B5EF4-FFF2-40B4-BE49-F238E27FC236}">
                <a16:creationId xmlns:a16="http://schemas.microsoft.com/office/drawing/2014/main" id="{A91D95B1-EA34-4D11-857B-92E0C72097E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67311" y="3965314"/>
            <a:ext cx="586154" cy="586154"/>
          </a:xfrm>
          <a:prstGeom prst="rect">
            <a:avLst/>
          </a:prstGeom>
        </p:spPr>
      </p:pic>
      <p:pic>
        <p:nvPicPr>
          <p:cNvPr id="38" name="Graphic 37" descr="Weights Uneven with solid fill">
            <a:extLst>
              <a:ext uri="{FF2B5EF4-FFF2-40B4-BE49-F238E27FC236}">
                <a16:creationId xmlns:a16="http://schemas.microsoft.com/office/drawing/2014/main" id="{119C4891-036C-4215-8736-A494FE52967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136170" y="3344419"/>
            <a:ext cx="609600" cy="609600"/>
          </a:xfrm>
          <a:prstGeom prst="rect">
            <a:avLst/>
          </a:prstGeom>
        </p:spPr>
      </p:pic>
    </p:spTree>
    <p:extLst>
      <p:ext uri="{BB962C8B-B14F-4D97-AF65-F5344CB8AC3E}">
        <p14:creationId xmlns:p14="http://schemas.microsoft.com/office/powerpoint/2010/main" val="521931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0DF8E96-266F-4911-BD8B-C36C0206D0B7}"/>
              </a:ext>
            </a:extLst>
          </p:cNvPr>
          <p:cNvSpPr/>
          <p:nvPr/>
        </p:nvSpPr>
        <p:spPr>
          <a:xfrm>
            <a:off x="685800" y="1632421"/>
            <a:ext cx="10820400" cy="451968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There was no dominant source of information about GPDPR, with awareness raised by a variety of sources </a:t>
            </a:r>
          </a:p>
        </p:txBody>
      </p:sp>
      <p:graphicFrame>
        <p:nvGraphicFramePr>
          <p:cNvPr id="4" name="Chart 3">
            <a:extLst>
              <a:ext uri="{FF2B5EF4-FFF2-40B4-BE49-F238E27FC236}">
                <a16:creationId xmlns:a16="http://schemas.microsoft.com/office/drawing/2014/main" id="{7C3B7241-C436-4151-908F-AB795DCEB421}"/>
              </a:ext>
            </a:extLst>
          </p:cNvPr>
          <p:cNvGraphicFramePr/>
          <p:nvPr>
            <p:extLst>
              <p:ext uri="{D42A27DB-BD31-4B8C-83A1-F6EECF244321}">
                <p14:modId xmlns:p14="http://schemas.microsoft.com/office/powerpoint/2010/main" val="4042759503"/>
              </p:ext>
            </p:extLst>
          </p:nvPr>
        </p:nvGraphicFramePr>
        <p:xfrm>
          <a:off x="884582" y="1527074"/>
          <a:ext cx="13244243" cy="462502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06A98670-6DCF-464C-AC06-7BE767D541C3}"/>
              </a:ext>
            </a:extLst>
          </p:cNvPr>
          <p:cNvSpPr txBox="1"/>
          <p:nvPr/>
        </p:nvSpPr>
        <p:spPr>
          <a:xfrm>
            <a:off x="795131" y="6335314"/>
            <a:ext cx="5290231" cy="276999"/>
          </a:xfrm>
          <a:prstGeom prst="rect">
            <a:avLst/>
          </a:prstGeom>
          <a:noFill/>
        </p:spPr>
        <p:txBody>
          <a:bodyPr wrap="none" rtlCol="0">
            <a:spAutoFit/>
          </a:bodyPr>
          <a:lstStyle/>
          <a:p>
            <a:r>
              <a:rPr lang="en-GB" sz="1200" dirty="0"/>
              <a:t>Q7 Where did you hear about it (GPDPR)? Bases: Nat Rep 894, Boost 106</a:t>
            </a:r>
            <a:endParaRPr lang="en-GB" sz="1200" dirty="0">
              <a:solidFill>
                <a:srgbClr val="FF0000"/>
              </a:solidFill>
            </a:endParaRPr>
          </a:p>
        </p:txBody>
      </p:sp>
    </p:spTree>
    <p:extLst>
      <p:ext uri="{BB962C8B-B14F-4D97-AF65-F5344CB8AC3E}">
        <p14:creationId xmlns:p14="http://schemas.microsoft.com/office/powerpoint/2010/main" val="328604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64D30EDE-A814-463D-99AF-B032A611808A}"/>
              </a:ext>
            </a:extLst>
          </p:cNvPr>
          <p:cNvGraphicFramePr/>
          <p:nvPr>
            <p:extLst>
              <p:ext uri="{D42A27DB-BD31-4B8C-83A1-F6EECF244321}">
                <p14:modId xmlns:p14="http://schemas.microsoft.com/office/powerpoint/2010/main" val="2720726214"/>
              </p:ext>
            </p:extLst>
          </p:nvPr>
        </p:nvGraphicFramePr>
        <p:xfrm>
          <a:off x="623455" y="1362551"/>
          <a:ext cx="15851005" cy="4625029"/>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rmAutofit fontScale="90000"/>
          </a:bodyPr>
          <a:lstStyle/>
          <a:p>
            <a:r>
              <a:rPr lang="en-GB" dirty="0"/>
              <a:t>The two most recalled messages were the ability to opt-out and the improvement to local NHS services</a:t>
            </a:r>
          </a:p>
        </p:txBody>
      </p:sp>
      <p:sp>
        <p:nvSpPr>
          <p:cNvPr id="19" name="Rectangle 18">
            <a:extLst>
              <a:ext uri="{FF2B5EF4-FFF2-40B4-BE49-F238E27FC236}">
                <a16:creationId xmlns:a16="http://schemas.microsoft.com/office/drawing/2014/main" id="{30DF8E96-266F-4911-BD8B-C36C0206D0B7}"/>
              </a:ext>
            </a:extLst>
          </p:cNvPr>
          <p:cNvSpPr/>
          <p:nvPr/>
        </p:nvSpPr>
        <p:spPr>
          <a:xfrm>
            <a:off x="623455" y="1739957"/>
            <a:ext cx="10820400" cy="433647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i="1" dirty="0"/>
          </a:p>
        </p:txBody>
      </p:sp>
      <p:sp>
        <p:nvSpPr>
          <p:cNvPr id="6" name="TextBox 5">
            <a:extLst>
              <a:ext uri="{FF2B5EF4-FFF2-40B4-BE49-F238E27FC236}">
                <a16:creationId xmlns:a16="http://schemas.microsoft.com/office/drawing/2014/main" id="{CCE82894-8BFD-4E87-ACAF-01C3B6D77844}"/>
              </a:ext>
            </a:extLst>
          </p:cNvPr>
          <p:cNvSpPr txBox="1"/>
          <p:nvPr/>
        </p:nvSpPr>
        <p:spPr>
          <a:xfrm>
            <a:off x="795131" y="6335314"/>
            <a:ext cx="10197022" cy="276999"/>
          </a:xfrm>
          <a:prstGeom prst="rect">
            <a:avLst/>
          </a:prstGeom>
          <a:noFill/>
        </p:spPr>
        <p:txBody>
          <a:bodyPr wrap="none" rtlCol="0">
            <a:spAutoFit/>
          </a:bodyPr>
          <a:lstStyle/>
          <a:p>
            <a:r>
              <a:rPr lang="en-GB" sz="1200" dirty="0">
                <a:solidFill>
                  <a:srgbClr val="000000"/>
                </a:solidFill>
              </a:rPr>
              <a:t>Q8. What details do you remember about the proposal prior to reading this description [quoted Q6, Chart 6] today? Bases: Nat R</a:t>
            </a:r>
            <a:r>
              <a:rPr lang="en-GB" sz="1200" dirty="0"/>
              <a:t>ep 894, Boost 106 </a:t>
            </a:r>
            <a:endParaRPr lang="en-GB" sz="1200" dirty="0">
              <a:solidFill>
                <a:srgbClr val="FF0000"/>
              </a:solidFill>
            </a:endParaRPr>
          </a:p>
        </p:txBody>
      </p:sp>
    </p:spTree>
    <p:extLst>
      <p:ext uri="{BB962C8B-B14F-4D97-AF65-F5344CB8AC3E}">
        <p14:creationId xmlns:p14="http://schemas.microsoft.com/office/powerpoint/2010/main" val="177017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297B3E4-0260-224E-B0D8-BA4EF1BDDE4B}"/>
              </a:ext>
            </a:extLst>
          </p:cNvPr>
          <p:cNvSpPr>
            <a:spLocks noGrp="1"/>
          </p:cNvSpPr>
          <p:nvPr>
            <p:ph type="title"/>
          </p:nvPr>
        </p:nvSpPr>
        <p:spPr>
          <a:xfrm>
            <a:off x="432000" y="360947"/>
            <a:ext cx="11404154" cy="912755"/>
          </a:xfrm>
        </p:spPr>
        <p:txBody>
          <a:bodyPr>
            <a:noAutofit/>
          </a:bodyPr>
          <a:lstStyle/>
          <a:p>
            <a:r>
              <a:rPr lang="en-GB" sz="2800" dirty="0"/>
              <a:t>Over half of </a:t>
            </a:r>
            <a:r>
              <a:rPr lang="en-GB" sz="2800" dirty="0" err="1"/>
              <a:t>nat</a:t>
            </a:r>
            <a:r>
              <a:rPr lang="en-GB" sz="2800" dirty="0"/>
              <a:t> rep sample believed they were aware of opt-out, with awareness falling for the boost and offline samples </a:t>
            </a:r>
          </a:p>
        </p:txBody>
      </p:sp>
      <p:sp>
        <p:nvSpPr>
          <p:cNvPr id="19" name="Rectangle 18">
            <a:extLst>
              <a:ext uri="{FF2B5EF4-FFF2-40B4-BE49-F238E27FC236}">
                <a16:creationId xmlns:a16="http://schemas.microsoft.com/office/drawing/2014/main" id="{30DF8E96-266F-4911-BD8B-C36C0206D0B7}"/>
              </a:ext>
            </a:extLst>
          </p:cNvPr>
          <p:cNvSpPr/>
          <p:nvPr/>
        </p:nvSpPr>
        <p:spPr>
          <a:xfrm>
            <a:off x="432000" y="1636272"/>
            <a:ext cx="11305910" cy="433647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9" name="Chart 8">
            <a:extLst>
              <a:ext uri="{FF2B5EF4-FFF2-40B4-BE49-F238E27FC236}">
                <a16:creationId xmlns:a16="http://schemas.microsoft.com/office/drawing/2014/main" id="{98AF9EFB-4751-4FA4-9665-88EA0786F428}"/>
              </a:ext>
            </a:extLst>
          </p:cNvPr>
          <p:cNvGraphicFramePr/>
          <p:nvPr>
            <p:extLst>
              <p:ext uri="{D42A27DB-BD31-4B8C-83A1-F6EECF244321}">
                <p14:modId xmlns:p14="http://schemas.microsoft.com/office/powerpoint/2010/main" val="3697099026"/>
              </p:ext>
            </p:extLst>
          </p:nvPr>
        </p:nvGraphicFramePr>
        <p:xfrm>
          <a:off x="656492" y="2083687"/>
          <a:ext cx="6121400" cy="2484783"/>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4232B802-2DC2-4677-85D1-4ABB2628BB4D}"/>
              </a:ext>
            </a:extLst>
          </p:cNvPr>
          <p:cNvSpPr/>
          <p:nvPr/>
        </p:nvSpPr>
        <p:spPr>
          <a:xfrm>
            <a:off x="432000" y="5143955"/>
            <a:ext cx="11305910" cy="9943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effectLst/>
                <a:latin typeface="+mj-lt"/>
                <a:ea typeface="Calibri" panose="020F0502020204030204" pitchFamily="34" charset="0"/>
                <a:cs typeface="Arial" panose="020B0604020202020204" pitchFamily="34" charset="0"/>
              </a:rPr>
              <a:t>Explanation shown in the survey: </a:t>
            </a:r>
            <a:r>
              <a:rPr lang="en-GB" sz="1400" dirty="0">
                <a:solidFill>
                  <a:schemeClr val="bg1"/>
                </a:solidFill>
                <a:effectLst/>
                <a:latin typeface="+mj-lt"/>
                <a:ea typeface="Calibri" panose="020F0502020204030204" pitchFamily="34" charset="0"/>
                <a:cs typeface="Arial" panose="020B0604020202020204" pitchFamily="34" charset="0"/>
              </a:rPr>
              <a:t>Before today, were you aware that individuals can opt out of sharing patient data for purposes other than direct care? Direct care refers to activities that directly contribute to the diagnosis, care and treatment you receive as an individual. This is sometimes referred to as individual care.	 </a:t>
            </a:r>
            <a:endParaRPr lang="en-GB" sz="1400" dirty="0">
              <a:solidFill>
                <a:schemeClr val="bg1"/>
              </a:solidFill>
              <a:latin typeface="+mj-lt"/>
            </a:endParaRPr>
          </a:p>
        </p:txBody>
      </p:sp>
      <p:sp>
        <p:nvSpPr>
          <p:cNvPr id="6" name="TextBox 5">
            <a:extLst>
              <a:ext uri="{FF2B5EF4-FFF2-40B4-BE49-F238E27FC236}">
                <a16:creationId xmlns:a16="http://schemas.microsoft.com/office/drawing/2014/main" id="{795B3263-C789-43A3-8A4A-6BF61E60387C}"/>
              </a:ext>
            </a:extLst>
          </p:cNvPr>
          <p:cNvSpPr txBox="1"/>
          <p:nvPr/>
        </p:nvSpPr>
        <p:spPr>
          <a:xfrm>
            <a:off x="795131" y="6335314"/>
            <a:ext cx="11420370" cy="276999"/>
          </a:xfrm>
          <a:prstGeom prst="rect">
            <a:avLst/>
          </a:prstGeom>
          <a:noFill/>
        </p:spPr>
        <p:txBody>
          <a:bodyPr wrap="none" rtlCol="0">
            <a:spAutoFit/>
          </a:bodyPr>
          <a:lstStyle/>
          <a:p>
            <a:r>
              <a:rPr lang="en-GB" sz="1200" dirty="0"/>
              <a:t>Q9</a:t>
            </a:r>
            <a:r>
              <a:rPr lang="en-GB" sz="1200" dirty="0">
                <a:solidFill>
                  <a:srgbClr val="FF0000"/>
                </a:solidFill>
              </a:rPr>
              <a:t> </a:t>
            </a:r>
            <a:r>
              <a:rPr lang="en-GB" sz="1200" dirty="0">
                <a:effectLst/>
                <a:ea typeface="Calibri" panose="020F0502020204030204" pitchFamily="34" charset="0"/>
                <a:cs typeface="Arial" panose="020B0604020202020204" pitchFamily="34" charset="0"/>
              </a:rPr>
              <a:t>Before today, were you aware that individuals can opt out of sharing patient data for purposes other than direct care? </a:t>
            </a:r>
            <a:r>
              <a:rPr lang="en-GB" sz="1200" dirty="0"/>
              <a:t>Bases: Nat Rep 1703, Boost 309, Offline 50 </a:t>
            </a:r>
            <a:endParaRPr lang="en-GB" sz="1200" dirty="0">
              <a:effectLst/>
              <a:ea typeface="Calibri" panose="020F0502020204030204" pitchFamily="34" charset="0"/>
              <a:cs typeface="Arial" panose="020B0604020202020204" pitchFamily="34" charset="0"/>
            </a:endParaRPr>
          </a:p>
        </p:txBody>
      </p:sp>
      <p:graphicFrame>
        <p:nvGraphicFramePr>
          <p:cNvPr id="8" name="Table 3">
            <a:extLst>
              <a:ext uri="{FF2B5EF4-FFF2-40B4-BE49-F238E27FC236}">
                <a16:creationId xmlns:a16="http://schemas.microsoft.com/office/drawing/2014/main" id="{0BAC0B35-DDD8-44F2-9E4B-A83844EEA778}"/>
              </a:ext>
            </a:extLst>
          </p:cNvPr>
          <p:cNvGraphicFramePr>
            <a:graphicFrameLocks noGrp="1"/>
          </p:cNvGraphicFramePr>
          <p:nvPr>
            <p:extLst>
              <p:ext uri="{D42A27DB-BD31-4B8C-83A1-F6EECF244321}">
                <p14:modId xmlns:p14="http://schemas.microsoft.com/office/powerpoint/2010/main" val="581410827"/>
              </p:ext>
            </p:extLst>
          </p:nvPr>
        </p:nvGraphicFramePr>
        <p:xfrm>
          <a:off x="7072932" y="1842998"/>
          <a:ext cx="4574781" cy="2931160"/>
        </p:xfrm>
        <a:graphic>
          <a:graphicData uri="http://schemas.openxmlformats.org/drawingml/2006/table">
            <a:tbl>
              <a:tblPr firstRow="1" bandRow="1">
                <a:tableStyleId>{2D5ABB26-0587-4C30-8999-92F81FD0307C}</a:tableStyleId>
              </a:tblPr>
              <a:tblGrid>
                <a:gridCol w="793823">
                  <a:extLst>
                    <a:ext uri="{9D8B030D-6E8A-4147-A177-3AD203B41FA5}">
                      <a16:colId xmlns:a16="http://schemas.microsoft.com/office/drawing/2014/main" val="1437540147"/>
                    </a:ext>
                  </a:extLst>
                </a:gridCol>
                <a:gridCol w="3780958">
                  <a:extLst>
                    <a:ext uri="{9D8B030D-6E8A-4147-A177-3AD203B41FA5}">
                      <a16:colId xmlns:a16="http://schemas.microsoft.com/office/drawing/2014/main" val="1138715239"/>
                    </a:ext>
                  </a:extLst>
                </a:gridCol>
              </a:tblGrid>
              <a:tr h="370840">
                <a:tc>
                  <a:txBody>
                    <a:bodyPr/>
                    <a:lstStyle/>
                    <a:p>
                      <a:endParaRPr lang="en-GB" dirty="0"/>
                    </a:p>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rPr>
                        <a:t>Awareness of option to opt out declines with age. Highest in 18-24s (74%). </a:t>
                      </a:r>
                      <a:endParaRPr lang="en-GB" sz="1200" dirty="0"/>
                    </a:p>
                  </a:txBody>
                  <a:tcPr/>
                </a:tc>
                <a:extLst>
                  <a:ext uri="{0D108BD9-81ED-4DB2-BD59-A6C34878D82A}">
                    <a16:rowId xmlns:a16="http://schemas.microsoft.com/office/drawing/2014/main" val="361584959"/>
                  </a:ext>
                </a:extLst>
              </a:tr>
              <a:tr h="370840">
                <a:tc>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rPr>
                        <a:t>Significantly higher awareness amongst socio economic group ‘A’ than other groups. A = 76%.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txBody>
                  <a:tcPr/>
                </a:tc>
                <a:extLst>
                  <a:ext uri="{0D108BD9-81ED-4DB2-BD59-A6C34878D82A}">
                    <a16:rowId xmlns:a16="http://schemas.microsoft.com/office/drawing/2014/main" val="1834476918"/>
                  </a:ext>
                </a:extLst>
              </a:tr>
              <a:tr h="370840">
                <a:tc>
                  <a:txBody>
                    <a:bodyPr/>
                    <a:lstStyle/>
                    <a:p>
                      <a:endParaRPr lang="en-GB" dirty="0"/>
                    </a:p>
                    <a:p>
                      <a:endParaRPr lang="en-GB" dirty="0"/>
                    </a:p>
                  </a:txBody>
                  <a:tcPr/>
                </a:tc>
                <a:tc>
                  <a:txBody>
                    <a:bodyPr/>
                    <a:lstStyle/>
                    <a:p>
                      <a:r>
                        <a:rPr lang="en-GB" sz="1200" dirty="0">
                          <a:solidFill>
                            <a:schemeClr val="accent6"/>
                          </a:solidFill>
                        </a:rPr>
                        <a:t>Higher awareness amongst those with LTC (78%) and carers (79%)</a:t>
                      </a:r>
                    </a:p>
                  </a:txBody>
                  <a:tcPr/>
                </a:tc>
                <a:extLst>
                  <a:ext uri="{0D108BD9-81ED-4DB2-BD59-A6C34878D82A}">
                    <a16:rowId xmlns:a16="http://schemas.microsoft.com/office/drawing/2014/main" val="2991613150"/>
                  </a:ext>
                </a:extLst>
              </a:tr>
              <a:tr h="370840">
                <a:tc>
                  <a:txBody>
                    <a:bodyPr/>
                    <a:lstStyle/>
                    <a:p>
                      <a:endParaRPr lang="en-GB" dirty="0"/>
                    </a:p>
                  </a:txBody>
                  <a:tcPr/>
                </a:tc>
                <a:tc>
                  <a:txBody>
                    <a:bodyPr/>
                    <a:lstStyle/>
                    <a:p>
                      <a:r>
                        <a:rPr lang="en-GB" sz="1200" dirty="0">
                          <a:solidFill>
                            <a:schemeClr val="accent6"/>
                          </a:solidFill>
                        </a:rPr>
                        <a:t>Higher amongst Black African/Caribbean/Black British group (80%)</a:t>
                      </a:r>
                    </a:p>
                    <a:p>
                      <a:endParaRPr lang="en-GB" sz="1200" dirty="0">
                        <a:solidFill>
                          <a:schemeClr val="accent6"/>
                        </a:solidFill>
                      </a:endParaRPr>
                    </a:p>
                  </a:txBody>
                  <a:tcPr/>
                </a:tc>
                <a:extLst>
                  <a:ext uri="{0D108BD9-81ED-4DB2-BD59-A6C34878D82A}">
                    <a16:rowId xmlns:a16="http://schemas.microsoft.com/office/drawing/2014/main" val="2659908704"/>
                  </a:ext>
                </a:extLst>
              </a:tr>
              <a:tr h="370840">
                <a:tc>
                  <a:txBody>
                    <a:bodyPr/>
                    <a:lstStyle/>
                    <a:p>
                      <a:endParaRPr lang="en-GB" dirty="0"/>
                    </a:p>
                  </a:txBody>
                  <a:tcPr/>
                </a:tc>
                <a:tc>
                  <a:txBody>
                    <a:bodyPr/>
                    <a:lstStyle/>
                    <a:p>
                      <a:r>
                        <a:rPr lang="en-GB" sz="1200" dirty="0">
                          <a:solidFill>
                            <a:schemeClr val="accent6"/>
                          </a:solidFill>
                        </a:rPr>
                        <a:t>Highest awareness in London (72%) </a:t>
                      </a:r>
                    </a:p>
                  </a:txBody>
                  <a:tcPr/>
                </a:tc>
                <a:extLst>
                  <a:ext uri="{0D108BD9-81ED-4DB2-BD59-A6C34878D82A}">
                    <a16:rowId xmlns:a16="http://schemas.microsoft.com/office/drawing/2014/main" val="1890960045"/>
                  </a:ext>
                </a:extLst>
              </a:tr>
            </a:tbl>
          </a:graphicData>
        </a:graphic>
      </p:graphicFrame>
      <p:pic>
        <p:nvPicPr>
          <p:cNvPr id="4" name="Graphic 3" descr="Business Growth with solid fill">
            <a:extLst>
              <a:ext uri="{FF2B5EF4-FFF2-40B4-BE49-F238E27FC236}">
                <a16:creationId xmlns:a16="http://schemas.microsoft.com/office/drawing/2014/main" id="{3C4A1B3A-E844-4C56-BAE1-D1D941948A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78301" y="1752974"/>
            <a:ext cx="668215" cy="668215"/>
          </a:xfrm>
          <a:prstGeom prst="rect">
            <a:avLst/>
          </a:prstGeom>
        </p:spPr>
      </p:pic>
      <p:pic>
        <p:nvPicPr>
          <p:cNvPr id="27" name="Graphic 26" descr="Weights Uneven with solid fill">
            <a:extLst>
              <a:ext uri="{FF2B5EF4-FFF2-40B4-BE49-F238E27FC236}">
                <a16:creationId xmlns:a16="http://schemas.microsoft.com/office/drawing/2014/main" id="{9F852AF4-8A07-4A74-B626-6179455190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36170" y="2523807"/>
            <a:ext cx="609600" cy="609600"/>
          </a:xfrm>
          <a:prstGeom prst="rect">
            <a:avLst/>
          </a:prstGeom>
        </p:spPr>
      </p:pic>
      <p:pic>
        <p:nvPicPr>
          <p:cNvPr id="29" name="Graphic 28" descr="Medical with solid fill">
            <a:extLst>
              <a:ext uri="{FF2B5EF4-FFF2-40B4-BE49-F238E27FC236}">
                <a16:creationId xmlns:a16="http://schemas.microsoft.com/office/drawing/2014/main" id="{C5771C14-40B8-48F6-9D13-0C5873994F4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178301" y="3122155"/>
            <a:ext cx="586154" cy="586154"/>
          </a:xfrm>
          <a:prstGeom prst="rect">
            <a:avLst/>
          </a:prstGeom>
        </p:spPr>
      </p:pic>
      <p:pic>
        <p:nvPicPr>
          <p:cNvPr id="31" name="Graphic 30" descr="Group of people with solid fill">
            <a:extLst>
              <a:ext uri="{FF2B5EF4-FFF2-40B4-BE49-F238E27FC236}">
                <a16:creationId xmlns:a16="http://schemas.microsoft.com/office/drawing/2014/main" id="{88E94918-0573-4EE9-A8C8-9368A91B619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178301" y="3735572"/>
            <a:ext cx="586154" cy="586154"/>
          </a:xfrm>
          <a:prstGeom prst="rect">
            <a:avLst/>
          </a:prstGeom>
        </p:spPr>
      </p:pic>
      <p:pic>
        <p:nvPicPr>
          <p:cNvPr id="32" name="Picture 31">
            <a:extLst>
              <a:ext uri="{FF2B5EF4-FFF2-40B4-BE49-F238E27FC236}">
                <a16:creationId xmlns:a16="http://schemas.microsoft.com/office/drawing/2014/main" id="{A068B377-5675-491E-AEBC-93AB4CCE57FB}"/>
              </a:ext>
            </a:extLst>
          </p:cNvPr>
          <p:cNvPicPr>
            <a:picLocks noChangeAspect="1"/>
          </p:cNvPicPr>
          <p:nvPr/>
        </p:nvPicPr>
        <p:blipFill>
          <a:blip r:embed="rId12"/>
          <a:stretch>
            <a:fillRect/>
          </a:stretch>
        </p:blipFill>
        <p:spPr>
          <a:xfrm>
            <a:off x="7188558" y="4342861"/>
            <a:ext cx="642457" cy="642457"/>
          </a:xfrm>
          <a:prstGeom prst="rect">
            <a:avLst/>
          </a:prstGeom>
        </p:spPr>
      </p:pic>
    </p:spTree>
    <p:extLst>
      <p:ext uri="{BB962C8B-B14F-4D97-AF65-F5344CB8AC3E}">
        <p14:creationId xmlns:p14="http://schemas.microsoft.com/office/powerpoint/2010/main" val="340776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1_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5a120a6-5da2-4612-a08f-f7c9dc07edb4">
      <Terms xmlns="http://schemas.microsoft.com/office/infopath/2007/PartnerControls"/>
    </lcf76f155ced4ddcb4097134ff3c332f>
    <TaxCatchAll xmlns="5668c8bc-6c30-45e9-80ca-5109d4270df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BC9ACA18693604DACCD7A2553094BED" ma:contentTypeVersion="15" ma:contentTypeDescription="Create a new document." ma:contentTypeScope="" ma:versionID="a86ab1e7d3522f9007000968d2f1c10c">
  <xsd:schema xmlns:xsd="http://www.w3.org/2001/XMLSchema" xmlns:xs="http://www.w3.org/2001/XMLSchema" xmlns:p="http://schemas.microsoft.com/office/2006/metadata/properties" xmlns:ns2="35a120a6-5da2-4612-a08f-f7c9dc07edb4" xmlns:ns3="4833668f-13b0-490d-8cd6-9edd89e7db26" xmlns:ns4="5668c8bc-6c30-45e9-80ca-5109d4270dfd" targetNamespace="http://schemas.microsoft.com/office/2006/metadata/properties" ma:root="true" ma:fieldsID="3400490fd7aa3050b8fc4d55de487d71" ns2:_="" ns3:_="" ns4:_="">
    <xsd:import namespace="35a120a6-5da2-4612-a08f-f7c9dc07edb4"/>
    <xsd:import namespace="4833668f-13b0-490d-8cd6-9edd89e7db26"/>
    <xsd:import namespace="5668c8bc-6c30-45e9-80ca-5109d4270df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a120a6-5da2-4612-a08f-f7c9dc07ed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b72b7f4-c981-47a4-a26e-043e4b78ebf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833668f-13b0-490d-8cd6-9edd89e7db2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668c8bc-6c30-45e9-80ca-5109d4270dfd"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620cc2cb-982d-4557-8797-e380fdae3bd0}" ma:internalName="TaxCatchAll" ma:showField="CatchAllData" ma:web="4833668f-13b0-490d-8cd6-9edd89e7db2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2B3C52-C4E5-4003-8240-632FDE102EAB}">
  <ds:schemaRefs>
    <ds:schemaRef ds:uri="http://schemas.openxmlformats.org/package/2006/metadata/core-properties"/>
    <ds:schemaRef ds:uri="35a120a6-5da2-4612-a08f-f7c9dc07edb4"/>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purl.org/dc/dcmitype/"/>
    <ds:schemaRef ds:uri="4833668f-13b0-490d-8cd6-9edd89e7db26"/>
    <ds:schemaRef ds:uri="http://www.w3.org/XML/1998/namespace"/>
    <ds:schemaRef ds:uri="http://purl.org/dc/terms/"/>
    <ds:schemaRef ds:uri="5668c8bc-6c30-45e9-80ca-5109d4270dfd"/>
  </ds:schemaRefs>
</ds:datastoreItem>
</file>

<file path=customXml/itemProps2.xml><?xml version="1.0" encoding="utf-8"?>
<ds:datastoreItem xmlns:ds="http://schemas.openxmlformats.org/officeDocument/2006/customXml" ds:itemID="{6E30D01B-4B12-470B-9500-ACA5B1DBDC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a120a6-5da2-4612-a08f-f7c9dc07edb4"/>
    <ds:schemaRef ds:uri="4833668f-13b0-490d-8cd6-9edd89e7db26"/>
    <ds:schemaRef ds:uri="5668c8bc-6c30-45e9-80ca-5109d4270d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NHSD-Refresh-Theme-NOV1120B</Template>
  <TotalTime>11114</TotalTime>
  <Words>3928</Words>
  <Application>Microsoft Office PowerPoint</Application>
  <PresentationFormat>Widescreen</PresentationFormat>
  <Paragraphs>378</Paragraphs>
  <Slides>37</Slides>
  <Notes>32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37</vt:i4>
      </vt:variant>
    </vt:vector>
  </HeadingPairs>
  <TitlesOfParts>
    <vt:vector size="42" baseType="lpstr">
      <vt:lpstr>Arial</vt:lpstr>
      <vt:lpstr>Calibri</vt:lpstr>
      <vt:lpstr>Neue Helvetica W01</vt:lpstr>
      <vt:lpstr>NHSD-Refresh-Theme-NOV1120B</vt:lpstr>
      <vt:lpstr>1_NHSD-Refresh-Theme-NOV1120B</vt:lpstr>
      <vt:lpstr>NHS Digital GPDPR</vt:lpstr>
      <vt:lpstr>Research methodology</vt:lpstr>
      <vt:lpstr>Sample: boost and offline</vt:lpstr>
      <vt:lpstr>Presentation structure</vt:lpstr>
      <vt:lpstr>PowerPoint Presentation</vt:lpstr>
      <vt:lpstr>Over half of nat rep sample claim they were aware of GPDPR, with awareness falling in line with use of online </vt:lpstr>
      <vt:lpstr>There was no dominant source of information about GPDPR, with awareness raised by a variety of sources </vt:lpstr>
      <vt:lpstr>The two most recalled messages were the ability to opt-out and the improvement to local NHS services</vt:lpstr>
      <vt:lpstr>Over half of nat rep sample believed they were aware of opt-out, with awareness falling for the boost and offline samples </vt:lpstr>
      <vt:lpstr>Despite strong awareness of opt-out, understanding of the different types of opt-out was low </vt:lpstr>
      <vt:lpstr>A majority understood ‘anonymised’ data, but were confused about ‘pseudonymised’ data </vt:lpstr>
      <vt:lpstr>PowerPoint Presentation</vt:lpstr>
      <vt:lpstr>Trust in NHS use of patient data has increased since June 2021, but under half were comfortable with access by ‘approved individuals from outside the NHS’   </vt:lpstr>
      <vt:lpstr>NHS organisations were the most trusted to access patient data, although trust declines with use of online</vt:lpstr>
      <vt:lpstr>There were broadly similar levels of support for different uses of patient data</vt:lpstr>
      <vt:lpstr>Three broad benefits of GPDPR mattered most to participants </vt:lpstr>
      <vt:lpstr>Over a third of nat rep respondents (38%) did not have any concerns about GPDPR </vt:lpstr>
      <vt:lpstr>PowerPoint Presentation</vt:lpstr>
      <vt:lpstr>Around half felt reassured by messages about data storage; around a fifth were not</vt:lpstr>
      <vt:lpstr>Similarly, around half felt reassured by messages about data access; around a fifth were not</vt:lpstr>
      <vt:lpstr>Respondents in the offline sample wanted reassurance, not detailed information</vt:lpstr>
      <vt:lpstr>There were low levels of interest in hearing more about all specific aspects of GPDPR </vt:lpstr>
      <vt:lpstr>NHS related organisations were most trusted to provide more information on GPDPR</vt:lpstr>
      <vt:lpstr>GP practice was most popular source of information about GPDPR, followed by NHS website and Google search</vt:lpstr>
      <vt:lpstr>PowerPoint Presentation</vt:lpstr>
      <vt:lpstr>A higher than expected proportion believed they had opted out (22%) given c5% have registered a National Data Opt-Out </vt:lpstr>
      <vt:lpstr>Just under half of those who said they opted out claimed to have registered a National data opt-out </vt:lpstr>
      <vt:lpstr>Reported reasons for opt-out revealed that the biggest concerns were privacy, data security and data being sold</vt:lpstr>
      <vt:lpstr>A fifth of those who believed they had opted out did not think any of the suggested reasons to opt back in were likely to change their mind</vt:lpstr>
      <vt:lpstr>Amongst those who believed that they had not opted out, almost a fifth said that they might in future  </vt:lpstr>
      <vt:lpstr>NHS sources emerged as most likely to influence the choice about whether to opt out in future</vt:lpstr>
      <vt:lpstr>Reassurance about data security was the most likely to influence future decisions about opting out </vt:lpstr>
      <vt:lpstr>58% of people would trust NHS Digital to implement an opt out and over 2/3 would trust a GP</vt:lpstr>
      <vt:lpstr>Preferred method of opt out depends on extent of online use</vt:lpstr>
      <vt:lpstr>PowerPoint Presentation</vt:lpstr>
      <vt:lpstr>Conclusions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Oliver Gara</cp:lastModifiedBy>
  <cp:revision>47</cp:revision>
  <dcterms:created xsi:type="dcterms:W3CDTF">2020-11-30T10:49:03Z</dcterms:created>
  <dcterms:modified xsi:type="dcterms:W3CDTF">2022-07-11T10:38:01Z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0x010100DBC9ACA18693604DACCD7A2553094BED</vt:lpwstr>
  </property>
  <property fmtid="{D5CDD505-2E9C-101B-9397-08002B2CF9AE}" pid="3" name="_dlc_DocIdItemGuid">
    <vt:lpwstr>56579ddb-1cdf-4035-9a3d-2da04fab6c26</vt:lpwstr>
  </property>
  <property fmtid="{D5CDD505-2E9C-101B-9397-08002B2CF9AE}" pid="4" name="MediaServiceImageTags">
    <vt:lpwstr/>
  </property>
</Properties>
</file>