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34"/>
  </p:notesMasterIdLst>
  <p:handoutMasterIdLst>
    <p:handoutMasterId r:id="rId35"/>
  </p:handoutMasterIdLst>
  <p:sldIdLst>
    <p:sldId id="2145707346" r:id="rId5"/>
    <p:sldId id="2145707303" r:id="rId6"/>
    <p:sldId id="2145707347" r:id="rId7"/>
    <p:sldId id="2145707321" r:id="rId8"/>
    <p:sldId id="2145707350" r:id="rId9"/>
    <p:sldId id="2145707351" r:id="rId10"/>
    <p:sldId id="2145707341" r:id="rId11"/>
    <p:sldId id="2145707355" r:id="rId12"/>
    <p:sldId id="2145707356" r:id="rId13"/>
    <p:sldId id="259" r:id="rId14"/>
    <p:sldId id="2145707352" r:id="rId15"/>
    <p:sldId id="2145707348" r:id="rId16"/>
    <p:sldId id="2145707297" r:id="rId17"/>
    <p:sldId id="2145707312" r:id="rId18"/>
    <p:sldId id="2145707314" r:id="rId19"/>
    <p:sldId id="2145707315" r:id="rId20"/>
    <p:sldId id="2145707316" r:id="rId21"/>
    <p:sldId id="2145707317" r:id="rId22"/>
    <p:sldId id="2145707319" r:id="rId23"/>
    <p:sldId id="2145707320" r:id="rId24"/>
    <p:sldId id="2145707345" r:id="rId25"/>
    <p:sldId id="2145707305" r:id="rId26"/>
    <p:sldId id="2145707334" r:id="rId27"/>
    <p:sldId id="2145707309" r:id="rId28"/>
    <p:sldId id="2145707335" r:id="rId29"/>
    <p:sldId id="2145707333" r:id="rId30"/>
    <p:sldId id="2145707358" r:id="rId31"/>
    <p:sldId id="2145707359" r:id="rId32"/>
    <p:sldId id="2145707271"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a:srgbClr val="00A9CE"/>
    <a:srgbClr val="80D2CC"/>
    <a:srgbClr val="99DBD6"/>
    <a:srgbClr val="99DDEB"/>
    <a:srgbClr val="80D4E7"/>
    <a:srgbClr val="E8EDEE"/>
    <a:srgbClr val="003087"/>
    <a:srgbClr val="82D1CB"/>
    <a:srgbClr val="00A4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AB140A-7B84-49FE-B54B-424D2DAE820B}" v="1" dt="2025-08-12T13:41:26.7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348" y="10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12/08/2025</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12/08/2025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There are a number of data quality issues we see and are asked about, which cause staff numbers to not reflect the true numbers working at primary care providers. Please make sure you check for these issues. We recommend using the Data Quality Dashboard as the first port of call, which will be covered in the next segment of this presentation.</a:t>
            </a:r>
          </a:p>
        </p:txBody>
      </p:sp>
      <p:sp>
        <p:nvSpPr>
          <p:cNvPr id="4" name="Slide Number Placeholder 3"/>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4142696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23</a:t>
            </a:fld>
            <a:endParaRPr lang="en-GB"/>
          </a:p>
        </p:txBody>
      </p:sp>
    </p:spTree>
    <p:extLst>
      <p:ext uri="{BB962C8B-B14F-4D97-AF65-F5344CB8AC3E}">
        <p14:creationId xmlns:p14="http://schemas.microsoft.com/office/powerpoint/2010/main" val="4026941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cs typeface="Calibri"/>
            </a:endParaRPr>
          </a:p>
        </p:txBody>
      </p:sp>
      <p:sp>
        <p:nvSpPr>
          <p:cNvPr id="4" name="Slide Number Placeholder 3"/>
          <p:cNvSpPr>
            <a:spLocks noGrp="1"/>
          </p:cNvSpPr>
          <p:nvPr>
            <p:ph type="sldNum" sz="quarter" idx="5"/>
          </p:nvPr>
        </p:nvSpPr>
        <p:spPr/>
        <p:txBody>
          <a:bodyPr/>
          <a:lstStyle/>
          <a:p>
            <a:fld id="{9A4EC7EF-95E1-3D44-A982-BC7A3E9C617E}" type="slidenum">
              <a:rPr lang="en-GB" smtClean="0"/>
              <a:t>24</a:t>
            </a:fld>
            <a:endParaRPr lang="en-GB"/>
          </a:p>
        </p:txBody>
      </p:sp>
    </p:spTree>
    <p:extLst>
      <p:ext uri="{BB962C8B-B14F-4D97-AF65-F5344CB8AC3E}">
        <p14:creationId xmlns:p14="http://schemas.microsoft.com/office/powerpoint/2010/main" val="2541577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25</a:t>
            </a:fld>
            <a:endParaRPr lang="en-GB"/>
          </a:p>
        </p:txBody>
      </p:sp>
    </p:spTree>
    <p:extLst>
      <p:ext uri="{BB962C8B-B14F-4D97-AF65-F5344CB8AC3E}">
        <p14:creationId xmlns:p14="http://schemas.microsoft.com/office/powerpoint/2010/main" val="1516300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E07CD2-549D-17AA-0DA8-740293527B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8F2978-B599-F07E-2889-42FF7333B7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FBA52E-DEB7-2E91-4E2C-1E8E16AEFA0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6535881-FFA1-3AE1-8584-CB35C6584784}"/>
              </a:ext>
            </a:extLst>
          </p:cNvPr>
          <p:cNvSpPr>
            <a:spLocks noGrp="1"/>
          </p:cNvSpPr>
          <p:nvPr>
            <p:ph type="sldNum" sz="quarter" idx="5"/>
          </p:nvPr>
        </p:nvSpPr>
        <p:spPr/>
        <p:txBody>
          <a:bodyPr/>
          <a:lstStyle/>
          <a:p>
            <a:fld id="{9A4EC7EF-95E1-3D44-A982-BC7A3E9C617E}" type="slidenum">
              <a:rPr lang="en-GB" smtClean="0"/>
              <a:t>27</a:t>
            </a:fld>
            <a:endParaRPr lang="en-GB"/>
          </a:p>
        </p:txBody>
      </p:sp>
    </p:spTree>
    <p:extLst>
      <p:ext uri="{BB962C8B-B14F-4D97-AF65-F5344CB8AC3E}">
        <p14:creationId xmlns:p14="http://schemas.microsoft.com/office/powerpoint/2010/main" val="1748056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cs typeface="Calibri"/>
            </a:endParaRPr>
          </a:p>
        </p:txBody>
      </p:sp>
      <p:sp>
        <p:nvSpPr>
          <p:cNvPr id="4" name="Slide Number Placeholder 3"/>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4179536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15</a:t>
            </a:fld>
            <a:endParaRPr lang="en-GB"/>
          </a:p>
        </p:txBody>
      </p:sp>
    </p:spTree>
    <p:extLst>
      <p:ext uri="{BB962C8B-B14F-4D97-AF65-F5344CB8AC3E}">
        <p14:creationId xmlns:p14="http://schemas.microsoft.com/office/powerpoint/2010/main" val="2178475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2332689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2541577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18</a:t>
            </a:fld>
            <a:endParaRPr lang="en-GB"/>
          </a:p>
        </p:txBody>
      </p:sp>
    </p:spTree>
    <p:extLst>
      <p:ext uri="{BB962C8B-B14F-4D97-AF65-F5344CB8AC3E}">
        <p14:creationId xmlns:p14="http://schemas.microsoft.com/office/powerpoint/2010/main" val="1549743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19</a:t>
            </a:fld>
            <a:endParaRPr lang="en-GB"/>
          </a:p>
        </p:txBody>
      </p:sp>
    </p:spTree>
    <p:extLst>
      <p:ext uri="{BB962C8B-B14F-4D97-AF65-F5344CB8AC3E}">
        <p14:creationId xmlns:p14="http://schemas.microsoft.com/office/powerpoint/2010/main" val="16510291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a:latin typeface="Arial"/>
              <a:cs typeface="Arial"/>
            </a:endParaRPr>
          </a:p>
        </p:txBody>
      </p:sp>
      <p:sp>
        <p:nvSpPr>
          <p:cNvPr id="4" name="Slide Number Placeholder 3"/>
          <p:cNvSpPr>
            <a:spLocks noGrp="1"/>
          </p:cNvSpPr>
          <p:nvPr>
            <p:ph type="sldNum" sz="quarter" idx="5"/>
          </p:nvPr>
        </p:nvSpPr>
        <p:spPr/>
        <p:txBody>
          <a:bodyPr/>
          <a:lstStyle/>
          <a:p>
            <a:fld id="{9A4EC7EF-95E1-3D44-A982-BC7A3E9C617E}" type="slidenum">
              <a:rPr lang="en-GB" smtClean="0"/>
              <a:t>22</a:t>
            </a:fld>
            <a:endParaRPr lang="en-GB"/>
          </a:p>
        </p:txBody>
      </p:sp>
    </p:spTree>
    <p:extLst>
      <p:ext uri="{BB962C8B-B14F-4D97-AF65-F5344CB8AC3E}">
        <p14:creationId xmlns:p14="http://schemas.microsoft.com/office/powerpoint/2010/main" val="2475756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sv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 Id="rId9" Type="http://schemas.openxmlformats.org/officeDocument/2006/relationships/image" Target="../media/image17.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sv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 Id="rId9" Type="http://schemas.openxmlformats.org/officeDocument/2006/relationships/image" Target="../media/image17.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sv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 Id="rId9" Type="http://schemas.openxmlformats.org/officeDocument/2006/relationships/image" Target="../media/image17.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47413" y="3166643"/>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Top Corners Rounded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7" name="TextBox 6">
            <a:extLst>
              <a:ext uri="{FF2B5EF4-FFF2-40B4-BE49-F238E27FC236}">
                <a16:creationId xmlns:a16="http://schemas.microsoft.com/office/drawing/2014/main" id="{2DFAD1B1-54FF-2FC6-D407-337D3737411D}"/>
              </a:ext>
            </a:extLst>
          </p:cNvPr>
          <p:cNvSpPr txBox="1"/>
          <p:nvPr userDrawn="1"/>
        </p:nvSpPr>
        <p:spPr>
          <a:xfrm>
            <a:off x="1245609" y="2349016"/>
            <a:ext cx="3552728" cy="1200329"/>
          </a:xfrm>
          <a:prstGeom prst="rect">
            <a:avLst/>
          </a:prstGeom>
          <a:noFill/>
        </p:spPr>
        <p:txBody>
          <a:bodyPr wrap="square" rtlCol="0">
            <a:spAutoFit/>
          </a:bodyPr>
          <a:lstStyle/>
          <a:p>
            <a:r>
              <a:rPr lang="en-GB"/>
              <a:t>Text content goes over single column. Text content here goes over single column. Text content here goes over single column.  </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1" y="0"/>
            <a:ext cx="12191998"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6" name="TextBox 5">
            <a:extLst>
              <a:ext uri="{FF2B5EF4-FFF2-40B4-BE49-F238E27FC236}">
                <a16:creationId xmlns:a16="http://schemas.microsoft.com/office/drawing/2014/main" id="{20A68404-D948-7642-8BC6-F42E883389E5}"/>
              </a:ext>
            </a:extLst>
          </p:cNvPr>
          <p:cNvSpPr txBox="1"/>
          <p:nvPr userDrawn="1"/>
        </p:nvSpPr>
        <p:spPr>
          <a:xfrm>
            <a:off x="1245609" y="2349016"/>
            <a:ext cx="3552728" cy="1200329"/>
          </a:xfrm>
          <a:prstGeom prst="rect">
            <a:avLst/>
          </a:prstGeom>
          <a:noFill/>
        </p:spPr>
        <p:txBody>
          <a:bodyPr wrap="square" rtlCol="0">
            <a:spAutoFit/>
          </a:bodyPr>
          <a:lstStyle/>
          <a:p>
            <a:r>
              <a:rPr lang="en-GB"/>
              <a:t>Text content goes over single column. Text content here goes over single column. Text content here goes over single column.  </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2" name="TextBox 1">
            <a:extLst>
              <a:ext uri="{FF2B5EF4-FFF2-40B4-BE49-F238E27FC236}">
                <a16:creationId xmlns:a16="http://schemas.microsoft.com/office/drawing/2014/main" id="{B77551A3-9BAE-400C-B485-0F4ED3DB7306}"/>
              </a:ext>
            </a:extLst>
          </p:cNvPr>
          <p:cNvSpPr txBox="1"/>
          <p:nvPr userDrawn="1"/>
        </p:nvSpPr>
        <p:spPr>
          <a:xfrm>
            <a:off x="1245609" y="2349016"/>
            <a:ext cx="3552728" cy="1384995"/>
          </a:xfrm>
          <a:prstGeom prst="rect">
            <a:avLst/>
          </a:prstGeom>
          <a:noFill/>
        </p:spPr>
        <p:txBody>
          <a:bodyPr wrap="square" rtlCol="0">
            <a:spAutoFit/>
          </a:bodyPr>
          <a:lstStyle/>
          <a:p>
            <a:r>
              <a:rPr lang="en-GB" sz="2800" b="1"/>
              <a:t>“Quote text here. Quote text here.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pic>
        <p:nvPicPr>
          <p:cNvPr id="6" name="Picture 5">
            <a:extLst>
              <a:ext uri="{FF2B5EF4-FFF2-40B4-BE49-F238E27FC236}">
                <a16:creationId xmlns:a16="http://schemas.microsoft.com/office/drawing/2014/main" id="{CEB4F947-0C85-DAF2-683C-40847EF7F07B}"/>
              </a:ext>
            </a:extLst>
          </p:cNvPr>
          <p:cNvPicPr>
            <a:picLocks noChangeAspect="1"/>
          </p:cNvPicPr>
          <p:nvPr userDrawn="1"/>
        </p:nvPicPr>
        <p:blipFill>
          <a:blip r:embed="rId2"/>
          <a:srcRect/>
          <a:stretch/>
        </p:blipFill>
        <p:spPr>
          <a:xfrm>
            <a:off x="0" y="0"/>
            <a:ext cx="12192000" cy="6857999"/>
          </a:xfrm>
          <a:prstGeom prst="rect">
            <a:avLst/>
          </a:prstGeom>
        </p:spPr>
      </p:pic>
      <p:sp>
        <p:nvSpPr>
          <p:cNvPr id="3" name="TextBox 2">
            <a:extLst>
              <a:ext uri="{FF2B5EF4-FFF2-40B4-BE49-F238E27FC236}">
                <a16:creationId xmlns:a16="http://schemas.microsoft.com/office/drawing/2014/main" id="{072D8FDB-A40F-9C14-5A8C-BCBBA006B64D}"/>
              </a:ext>
            </a:extLst>
          </p:cNvPr>
          <p:cNvSpPr txBox="1"/>
          <p:nvPr userDrawn="1"/>
        </p:nvSpPr>
        <p:spPr>
          <a:xfrm>
            <a:off x="1245609" y="2349016"/>
            <a:ext cx="3552728" cy="1384995"/>
          </a:xfrm>
          <a:prstGeom prst="rect">
            <a:avLst/>
          </a:prstGeom>
          <a:noFill/>
        </p:spPr>
        <p:txBody>
          <a:bodyPr wrap="square" rtlCol="0">
            <a:spAutoFit/>
          </a:bodyPr>
          <a:lstStyle/>
          <a:p>
            <a:r>
              <a:rPr lang="en-GB" sz="2800" b="1"/>
              <a:t>“Quote text here. Quote text here.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268FFC32-6059-0DED-CEB1-02D4D3CCBC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54598"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7417275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6" name="Text Placeholder 7">
            <a:extLst>
              <a:ext uri="{FF2B5EF4-FFF2-40B4-BE49-F238E27FC236}">
                <a16:creationId xmlns:a16="http://schemas.microsoft.com/office/drawing/2014/main" id="{5B6F326D-0ECB-4952-2659-CD1729198654}"/>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4615233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4615233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4615233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15626038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9144089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TextBox 5">
            <a:extLst>
              <a:ext uri="{FF2B5EF4-FFF2-40B4-BE49-F238E27FC236}">
                <a16:creationId xmlns:a16="http://schemas.microsoft.com/office/drawing/2014/main" id="{17BDFC27-AE77-990E-E3A7-5DF7B8BEB8B0}"/>
              </a:ext>
            </a:extLst>
          </p:cNvPr>
          <p:cNvSpPr txBox="1"/>
          <p:nvPr userDrawn="1"/>
        </p:nvSpPr>
        <p:spPr>
          <a:xfrm>
            <a:off x="7202551" y="2249424"/>
            <a:ext cx="4428148" cy="1200329"/>
          </a:xfrm>
          <a:prstGeom prst="rect">
            <a:avLst/>
          </a:prstGeom>
          <a:noFill/>
        </p:spPr>
        <p:txBody>
          <a:bodyPr wrap="square" rtlCol="0">
            <a:spAutoFit/>
          </a:bodyPr>
          <a:lstStyle/>
          <a:p>
            <a:r>
              <a:rPr lang="en-GB">
                <a:solidFill>
                  <a:schemeClr val="bg1"/>
                </a:solidFill>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37834504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Tree>
    <p:extLst>
      <p:ext uri="{BB962C8B-B14F-4D97-AF65-F5344CB8AC3E}">
        <p14:creationId xmlns:p14="http://schemas.microsoft.com/office/powerpoint/2010/main" val="11254628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Tree>
    <p:extLst>
      <p:ext uri="{BB962C8B-B14F-4D97-AF65-F5344CB8AC3E}">
        <p14:creationId xmlns:p14="http://schemas.microsoft.com/office/powerpoint/2010/main" val="11531621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291314" y="335485"/>
            <a:ext cx="10094345"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291314" y="1255626"/>
            <a:ext cx="11553378" cy="4856415"/>
          </a:xfrm>
          <a:prstGeom prst="rect">
            <a:avLst/>
          </a:prstGeom>
        </p:spPr>
        <p:txBody>
          <a:bodyPr>
            <a:normAutofit/>
          </a:bodyPr>
          <a:lstStyle>
            <a:lvl1pPr>
              <a:defRPr sz="18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4" name="Picture 13" descr="A picture containing clipart&#10;&#10;Description generated with very high confidence">
            <a:extLst>
              <a:ext uri="{FF2B5EF4-FFF2-40B4-BE49-F238E27FC236}">
                <a16:creationId xmlns:a16="http://schemas.microsoft.com/office/drawing/2014/main" id="{284323AA-9573-44A2-B321-13F3CEFFCC69}"/>
              </a:ext>
            </a:extLst>
          </p:cNvPr>
          <p:cNvPicPr>
            <a:picLocks noChangeAspect="1"/>
          </p:cNvPicPr>
          <p:nvPr userDrawn="1"/>
        </p:nvPicPr>
        <p:blipFill>
          <a:blip r:embed="rId2"/>
          <a:stretch>
            <a:fillRect/>
          </a:stretch>
        </p:blipFill>
        <p:spPr>
          <a:xfrm>
            <a:off x="10535749" y="365910"/>
            <a:ext cx="1308943" cy="528611"/>
          </a:xfrm>
          <a:prstGeom prst="rect">
            <a:avLst/>
          </a:prstGeom>
        </p:spPr>
      </p:pic>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Presentation title</a:t>
            </a:r>
          </a:p>
        </p:txBody>
      </p:sp>
    </p:spTree>
    <p:extLst>
      <p:ext uri="{BB962C8B-B14F-4D97-AF65-F5344CB8AC3E}">
        <p14:creationId xmlns:p14="http://schemas.microsoft.com/office/powerpoint/2010/main" val="16360613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620241" y="1649628"/>
            <a:ext cx="103168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614922" y="854467"/>
            <a:ext cx="8756073"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userDrawn="1"/>
        </p:nvSpPr>
        <p:spPr>
          <a:xfrm>
            <a:off x="388420" y="6372539"/>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9" name="Footer Placeholder 2"/>
          <p:cNvSpPr>
            <a:spLocks noGrp="1"/>
          </p:cNvSpPr>
          <p:nvPr>
            <p:ph type="ftr" sz="quarter" idx="3"/>
          </p:nvPr>
        </p:nvSpPr>
        <p:spPr>
          <a:xfrm>
            <a:off x="920903" y="6333442"/>
            <a:ext cx="7630885"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Presentation title</a:t>
            </a:r>
          </a:p>
        </p:txBody>
      </p:sp>
      <p:pic>
        <p:nvPicPr>
          <p:cNvPr id="12" name="Picture 11" descr="A picture containing clipart&#10;&#10;Description generated with very high confidence">
            <a:extLst>
              <a:ext uri="{FF2B5EF4-FFF2-40B4-BE49-F238E27FC236}">
                <a16:creationId xmlns:a16="http://schemas.microsoft.com/office/drawing/2014/main" id="{7ADC841C-5A22-4563-A975-9750BB6F94B4}"/>
              </a:ext>
            </a:extLst>
          </p:cNvPr>
          <p:cNvPicPr>
            <a:picLocks noChangeAspect="1"/>
          </p:cNvPicPr>
          <p:nvPr userDrawn="1"/>
        </p:nvPicPr>
        <p:blipFill>
          <a:blip r:embed="rId2"/>
          <a:stretch>
            <a:fillRect/>
          </a:stretch>
        </p:blipFill>
        <p:spPr>
          <a:xfrm>
            <a:off x="10261548" y="293024"/>
            <a:ext cx="1440873" cy="436418"/>
          </a:xfrm>
          <a:prstGeom prst="rect">
            <a:avLst/>
          </a:prstGeom>
        </p:spPr>
      </p:pic>
    </p:spTree>
    <p:extLst>
      <p:ext uri="{BB962C8B-B14F-4D97-AF65-F5344CB8AC3E}">
        <p14:creationId xmlns:p14="http://schemas.microsoft.com/office/powerpoint/2010/main" val="38056067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Breaker Heading-LightBlue-A">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564000"/>
            <a:ext cx="3890150" cy="896938"/>
          </a:xfrm>
          <a:prstGeom prst="rect">
            <a:avLst/>
          </a:prstGeom>
        </p:spPr>
        <p:txBody>
          <a:bodyPr lIns="0" tIns="0" rIns="0" bIns="0"/>
          <a:lstStyle>
            <a:lvl1pPr marL="0" indent="0">
              <a:buNone/>
              <a:defRPr>
                <a:solidFill>
                  <a:schemeClr val="accent6"/>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Breaker Subhead</a:t>
            </a:r>
          </a:p>
        </p:txBody>
      </p:sp>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612000" y="2466000"/>
            <a:ext cx="8651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775"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02AFF3D3-CDC6-A84E-8619-C7516A51AEA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2" name="Triangle 1">
            <a:extLst>
              <a:ext uri="{FF2B5EF4-FFF2-40B4-BE49-F238E27FC236}">
                <a16:creationId xmlns:a16="http://schemas.microsoft.com/office/drawing/2014/main" id="{0369DD8A-6714-C044-8032-1FFBF0D343F4}"/>
              </a:ext>
            </a:extLst>
          </p:cNvPr>
          <p:cNvSpPr/>
          <p:nvPr userDrawn="1"/>
        </p:nvSpPr>
        <p:spPr>
          <a:xfrm>
            <a:off x="2557075" y="5987891"/>
            <a:ext cx="2951545" cy="870109"/>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extLst>
              <a:ext uri="{FF2B5EF4-FFF2-40B4-BE49-F238E27FC236}">
                <a16:creationId xmlns:a16="http://schemas.microsoft.com/office/drawing/2014/main" id="{7CEFCCE9-171D-FD49-8081-550253C861F6}"/>
              </a:ext>
            </a:extLst>
          </p:cNvPr>
          <p:cNvSpPr/>
          <p:nvPr userDrawn="1"/>
        </p:nvSpPr>
        <p:spPr>
          <a:xfrm>
            <a:off x="7792410" y="1697493"/>
            <a:ext cx="4399590" cy="4707484"/>
          </a:xfrm>
          <a:custGeom>
            <a:avLst/>
            <a:gdLst>
              <a:gd name="connsiteX0" fmla="*/ 3667329 w 4399590"/>
              <a:gd name="connsiteY0" fmla="*/ 0 h 4707484"/>
              <a:gd name="connsiteX1" fmla="*/ 4399590 w 4399590"/>
              <a:gd name="connsiteY1" fmla="*/ 427314 h 4707484"/>
              <a:gd name="connsiteX2" fmla="*/ 4399590 w 4399590"/>
              <a:gd name="connsiteY2" fmla="*/ 4707484 h 4707484"/>
              <a:gd name="connsiteX3" fmla="*/ 2 w 4399590"/>
              <a:gd name="connsiteY3" fmla="*/ 2140085 h 4707484"/>
              <a:gd name="connsiteX4" fmla="*/ 0 w 4399590"/>
              <a:gd name="connsiteY4" fmla="*/ 2140084 h 4707484"/>
              <a:gd name="connsiteX5" fmla="*/ 3 w 4399590"/>
              <a:gd name="connsiteY5" fmla="*/ 2140084 h 470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9590" h="4707484">
                <a:moveTo>
                  <a:pt x="3667329" y="0"/>
                </a:moveTo>
                <a:lnTo>
                  <a:pt x="4399590" y="427314"/>
                </a:lnTo>
                <a:lnTo>
                  <a:pt x="4399590" y="4707484"/>
                </a:lnTo>
                <a:lnTo>
                  <a:pt x="2" y="2140085"/>
                </a:lnTo>
                <a:lnTo>
                  <a:pt x="0" y="2140084"/>
                </a:lnTo>
                <a:lnTo>
                  <a:pt x="3" y="2140084"/>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6" name="Freeform 25">
            <a:extLst>
              <a:ext uri="{FF2B5EF4-FFF2-40B4-BE49-F238E27FC236}">
                <a16:creationId xmlns:a16="http://schemas.microsoft.com/office/drawing/2014/main" id="{B5A76072-0A27-D943-BF81-E1036AE832A9}"/>
              </a:ext>
            </a:extLst>
          </p:cNvPr>
          <p:cNvSpPr/>
          <p:nvPr userDrawn="1"/>
        </p:nvSpPr>
        <p:spPr>
          <a:xfrm rot="5400000">
            <a:off x="8480398" y="3146399"/>
            <a:ext cx="3023613" cy="4399590"/>
          </a:xfrm>
          <a:custGeom>
            <a:avLst/>
            <a:gdLst>
              <a:gd name="connsiteX0" fmla="*/ 0 w 3023613"/>
              <a:gd name="connsiteY0" fmla="*/ 4399590 h 4399590"/>
              <a:gd name="connsiteX1" fmla="*/ 2556035 w 3023613"/>
              <a:gd name="connsiteY1" fmla="*/ 0 h 4399590"/>
              <a:gd name="connsiteX2" fmla="*/ 3023613 w 3023613"/>
              <a:gd name="connsiteY2" fmla="*/ 0 h 4399590"/>
              <a:gd name="connsiteX3" fmla="*/ 3023613 w 3023613"/>
              <a:gd name="connsiteY3" fmla="*/ 4399590 h 4399590"/>
            </a:gdLst>
            <a:ahLst/>
            <a:cxnLst>
              <a:cxn ang="0">
                <a:pos x="connsiteX0" y="connsiteY0"/>
              </a:cxn>
              <a:cxn ang="0">
                <a:pos x="connsiteX1" y="connsiteY1"/>
              </a:cxn>
              <a:cxn ang="0">
                <a:pos x="connsiteX2" y="connsiteY2"/>
              </a:cxn>
              <a:cxn ang="0">
                <a:pos x="connsiteX3" y="connsiteY3"/>
              </a:cxn>
            </a:cxnLst>
            <a:rect l="l" t="t" r="r" b="b"/>
            <a:pathLst>
              <a:path w="3023613" h="4399590">
                <a:moveTo>
                  <a:pt x="0" y="4399590"/>
                </a:moveTo>
                <a:lnTo>
                  <a:pt x="2556035" y="0"/>
                </a:lnTo>
                <a:lnTo>
                  <a:pt x="3023613" y="0"/>
                </a:lnTo>
                <a:lnTo>
                  <a:pt x="3023613" y="4399590"/>
                </a:lnTo>
                <a:close/>
              </a:path>
            </a:pathLst>
          </a:custGeom>
          <a:solidFill>
            <a:srgbClr val="B1D0E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GB"/>
              <a:t>       </a:t>
            </a:r>
          </a:p>
        </p:txBody>
      </p:sp>
      <p:sp>
        <p:nvSpPr>
          <p:cNvPr id="24" name="Freeform 23">
            <a:extLst>
              <a:ext uri="{FF2B5EF4-FFF2-40B4-BE49-F238E27FC236}">
                <a16:creationId xmlns:a16="http://schemas.microsoft.com/office/drawing/2014/main" id="{5A0CF264-78E8-6841-A08A-63770BD73A9E}"/>
              </a:ext>
            </a:extLst>
          </p:cNvPr>
          <p:cNvSpPr/>
          <p:nvPr userDrawn="1"/>
        </p:nvSpPr>
        <p:spPr>
          <a:xfrm rot="16200000">
            <a:off x="10757474" y="687170"/>
            <a:ext cx="2121699" cy="747356"/>
          </a:xfrm>
          <a:custGeom>
            <a:avLst/>
            <a:gdLst>
              <a:gd name="connsiteX0" fmla="*/ 2121699 w 2121699"/>
              <a:gd name="connsiteY0" fmla="*/ 0 h 747356"/>
              <a:gd name="connsiteX1" fmla="*/ 2121699 w 2121699"/>
              <a:gd name="connsiteY1" fmla="*/ 747356 h 747356"/>
              <a:gd name="connsiteX2" fmla="*/ 0 w 2121699"/>
              <a:gd name="connsiteY2" fmla="*/ 747356 h 747356"/>
              <a:gd name="connsiteX3" fmla="*/ 416651 w 2121699"/>
              <a:gd name="connsiteY3" fmla="*/ 0 h 747356"/>
            </a:gdLst>
            <a:ahLst/>
            <a:cxnLst>
              <a:cxn ang="0">
                <a:pos x="connsiteX0" y="connsiteY0"/>
              </a:cxn>
              <a:cxn ang="0">
                <a:pos x="connsiteX1" y="connsiteY1"/>
              </a:cxn>
              <a:cxn ang="0">
                <a:pos x="connsiteX2" y="connsiteY2"/>
              </a:cxn>
              <a:cxn ang="0">
                <a:pos x="connsiteX3" y="connsiteY3"/>
              </a:cxn>
            </a:cxnLst>
            <a:rect l="l" t="t" r="r" b="b"/>
            <a:pathLst>
              <a:path w="2121699" h="747356">
                <a:moveTo>
                  <a:pt x="2121699" y="0"/>
                </a:moveTo>
                <a:lnTo>
                  <a:pt x="2121699" y="747356"/>
                </a:lnTo>
                <a:lnTo>
                  <a:pt x="0" y="747356"/>
                </a:lnTo>
                <a:lnTo>
                  <a:pt x="416651" y="0"/>
                </a:lnTo>
                <a:close/>
              </a:path>
            </a:pathLst>
          </a:custGeom>
          <a:solidFill>
            <a:srgbClr val="B1D0E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Tree>
    <p:extLst>
      <p:ext uri="{BB962C8B-B14F-4D97-AF65-F5344CB8AC3E}">
        <p14:creationId xmlns:p14="http://schemas.microsoft.com/office/powerpoint/2010/main" val="25620051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2100649"/>
            <a:ext cx="9723474" cy="1409314"/>
          </a:xfrm>
          <a:prstGeom prst="rect">
            <a:avLst/>
          </a:prstGeom>
        </p:spPr>
        <p:txBody>
          <a:bodyPr lIns="0" tIns="0" rIns="0" bIns="0" anchor="b">
            <a:noAutofit/>
          </a:bodyPr>
          <a:lstStyle>
            <a:lvl1pPr algn="l">
              <a:defRPr sz="60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30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pic>
        <p:nvPicPr>
          <p:cNvPr id="10" name="Picture 9">
            <a:extLst>
              <a:ext uri="{FF2B5EF4-FFF2-40B4-BE49-F238E27FC236}">
                <a16:creationId xmlns:a16="http://schemas.microsoft.com/office/drawing/2014/main" id="{440D3DD3-810D-4F48-A130-12F308B3BF4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432000" y="387542"/>
            <a:ext cx="1208955" cy="900000"/>
          </a:xfrm>
          <a:prstGeom prst="rect">
            <a:avLst/>
          </a:prstGeom>
        </p:spPr>
      </p:pic>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grpSp>
        <p:nvGrpSpPr>
          <p:cNvPr id="93" name="Group 92">
            <a:extLst>
              <a:ext uri="{FF2B5EF4-FFF2-40B4-BE49-F238E27FC236}">
                <a16:creationId xmlns:a16="http://schemas.microsoft.com/office/drawing/2014/main" id="{62CA8EB1-844B-0746-8F54-686C6D7EB09C}"/>
              </a:ext>
            </a:extLst>
          </p:cNvPr>
          <p:cNvGrpSpPr/>
          <p:nvPr userDrawn="1"/>
        </p:nvGrpSpPr>
        <p:grpSpPr>
          <a:xfrm>
            <a:off x="6064133" y="1974899"/>
            <a:ext cx="6199146" cy="4989799"/>
            <a:chOff x="6064133" y="1974899"/>
            <a:chExt cx="6199146" cy="4989799"/>
          </a:xfrm>
        </p:grpSpPr>
        <p:grpSp>
          <p:nvGrpSpPr>
            <p:cNvPr id="8" name="Group 7">
              <a:extLst>
                <a:ext uri="{FF2B5EF4-FFF2-40B4-BE49-F238E27FC236}">
                  <a16:creationId xmlns:a16="http://schemas.microsoft.com/office/drawing/2014/main" id="{C66560E2-06D5-2242-97C6-BDDF9000B40E}"/>
                </a:ext>
              </a:extLst>
            </p:cNvPr>
            <p:cNvGrpSpPr/>
            <p:nvPr userDrawn="1"/>
          </p:nvGrpSpPr>
          <p:grpSpPr>
            <a:xfrm>
              <a:off x="9837041" y="3300746"/>
              <a:ext cx="1654589" cy="1883570"/>
              <a:chOff x="9491639" y="1569442"/>
              <a:chExt cx="1391198" cy="1583728"/>
            </a:xfrm>
          </p:grpSpPr>
          <p:sp>
            <p:nvSpPr>
              <p:cNvPr id="7" name="Diamond 6">
                <a:extLst>
                  <a:ext uri="{FF2B5EF4-FFF2-40B4-BE49-F238E27FC236}">
                    <a16:creationId xmlns:a16="http://schemas.microsoft.com/office/drawing/2014/main" id="{815AF096-1C35-274E-BA7B-192369D42575}"/>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iamond 13">
                <a:extLst>
                  <a:ext uri="{FF2B5EF4-FFF2-40B4-BE49-F238E27FC236}">
                    <a16:creationId xmlns:a16="http://schemas.microsoft.com/office/drawing/2014/main" id="{1AF98219-B2F9-6942-8586-871DCDB93BD0}"/>
                  </a:ext>
                </a:extLst>
              </p:cNvPr>
              <p:cNvSpPr/>
              <p:nvPr userDrawn="1"/>
            </p:nvSpPr>
            <p:spPr>
              <a:xfrm rot="18000000">
                <a:off x="9860437" y="2130769"/>
                <a:ext cx="1296000" cy="748800"/>
              </a:xfrm>
              <a:prstGeom prst="diamond">
                <a:avLst/>
              </a:prstGeom>
              <a:solidFill>
                <a:srgbClr val="B2C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Diamond 14">
                <a:extLst>
                  <a:ext uri="{FF2B5EF4-FFF2-40B4-BE49-F238E27FC236}">
                    <a16:creationId xmlns:a16="http://schemas.microsoft.com/office/drawing/2014/main" id="{F86D35C4-A6C7-D044-BD88-486E51217256}"/>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727646B1-E157-0947-8AD1-8B7B2A4E634B}"/>
                </a:ext>
              </a:extLst>
            </p:cNvPr>
            <p:cNvGrpSpPr/>
            <p:nvPr userDrawn="1"/>
          </p:nvGrpSpPr>
          <p:grpSpPr>
            <a:xfrm>
              <a:off x="10608658" y="1974899"/>
              <a:ext cx="1654589" cy="1883570"/>
              <a:chOff x="9491639" y="1569442"/>
              <a:chExt cx="1391198" cy="1583728"/>
            </a:xfrm>
          </p:grpSpPr>
          <p:sp>
            <p:nvSpPr>
              <p:cNvPr id="17" name="Diamond 16">
                <a:extLst>
                  <a:ext uri="{FF2B5EF4-FFF2-40B4-BE49-F238E27FC236}">
                    <a16:creationId xmlns:a16="http://schemas.microsoft.com/office/drawing/2014/main" id="{1526A8B6-C3C1-364D-B554-7D635ECEAD8D}"/>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Diamond 17">
                <a:extLst>
                  <a:ext uri="{FF2B5EF4-FFF2-40B4-BE49-F238E27FC236}">
                    <a16:creationId xmlns:a16="http://schemas.microsoft.com/office/drawing/2014/main" id="{AEE85E33-77E3-4946-802B-79E8D9538E55}"/>
                  </a:ext>
                </a:extLst>
              </p:cNvPr>
              <p:cNvSpPr/>
              <p:nvPr userDrawn="1"/>
            </p:nvSpPr>
            <p:spPr>
              <a:xfrm rot="18000000">
                <a:off x="9860437" y="2130769"/>
                <a:ext cx="1296000" cy="748800"/>
              </a:xfrm>
              <a:prstGeom prst="diamond">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Diamond 18">
                <a:extLst>
                  <a:ext uri="{FF2B5EF4-FFF2-40B4-BE49-F238E27FC236}">
                    <a16:creationId xmlns:a16="http://schemas.microsoft.com/office/drawing/2014/main" id="{135213B4-BBF0-E441-8534-CBCCAD9CCED8}"/>
                  </a:ext>
                </a:extLst>
              </p:cNvPr>
              <p:cNvSpPr/>
              <p:nvPr userDrawn="1"/>
            </p:nvSpPr>
            <p:spPr>
              <a:xfrm rot="3600000">
                <a:off x="9218039" y="2130770"/>
                <a:ext cx="1296000" cy="748800"/>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80CF6AA6-A3A8-7048-B6D9-B0563CF36D7C}"/>
                </a:ext>
              </a:extLst>
            </p:cNvPr>
            <p:cNvGrpSpPr/>
            <p:nvPr userDrawn="1"/>
          </p:nvGrpSpPr>
          <p:grpSpPr>
            <a:xfrm>
              <a:off x="8305790" y="4194936"/>
              <a:ext cx="1597978" cy="1883570"/>
              <a:chOff x="9491639" y="1569442"/>
              <a:chExt cx="1343599" cy="1583728"/>
            </a:xfrm>
          </p:grpSpPr>
          <p:sp>
            <p:nvSpPr>
              <p:cNvPr id="21" name="Diamond 20">
                <a:extLst>
                  <a:ext uri="{FF2B5EF4-FFF2-40B4-BE49-F238E27FC236}">
                    <a16:creationId xmlns:a16="http://schemas.microsoft.com/office/drawing/2014/main" id="{0EAF7F5F-DAD9-ED46-A3DC-A3C7BF463E37}"/>
                  </a:ext>
                </a:extLst>
              </p:cNvPr>
              <p:cNvSpPr/>
              <p:nvPr userDrawn="1"/>
            </p:nvSpPr>
            <p:spPr>
              <a:xfrm>
                <a:off x="9539238" y="1569442"/>
                <a:ext cx="1296000" cy="74880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Diamond 22">
                <a:extLst>
                  <a:ext uri="{FF2B5EF4-FFF2-40B4-BE49-F238E27FC236}">
                    <a16:creationId xmlns:a16="http://schemas.microsoft.com/office/drawing/2014/main" id="{F5C92EE8-C553-7B42-B4AA-A8558D4261CE}"/>
                  </a:ext>
                </a:extLst>
              </p:cNvPr>
              <p:cNvSpPr/>
              <p:nvPr userDrawn="1"/>
            </p:nvSpPr>
            <p:spPr>
              <a:xfrm rot="3600000">
                <a:off x="9218039" y="2130770"/>
                <a:ext cx="1296000" cy="748800"/>
              </a:xfrm>
              <a:prstGeom prst="diamond">
                <a:avLst/>
              </a:prstGeom>
              <a:solidFill>
                <a:srgbClr val="0225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ACC1A595-CF8F-8C45-87A9-108D8098AACE}"/>
                </a:ext>
              </a:extLst>
            </p:cNvPr>
            <p:cNvGrpSpPr/>
            <p:nvPr userDrawn="1"/>
          </p:nvGrpSpPr>
          <p:grpSpPr>
            <a:xfrm>
              <a:off x="9837108" y="5081128"/>
              <a:ext cx="1654589" cy="1883570"/>
              <a:chOff x="9491639" y="1569442"/>
              <a:chExt cx="1391198" cy="1583728"/>
            </a:xfrm>
          </p:grpSpPr>
          <p:sp>
            <p:nvSpPr>
              <p:cNvPr id="25" name="Diamond 24">
                <a:extLst>
                  <a:ext uri="{FF2B5EF4-FFF2-40B4-BE49-F238E27FC236}">
                    <a16:creationId xmlns:a16="http://schemas.microsoft.com/office/drawing/2014/main" id="{20F6FC81-7A33-EE40-ABEE-FAD06932CC84}"/>
                  </a:ext>
                </a:extLst>
              </p:cNvPr>
              <p:cNvSpPr/>
              <p:nvPr userDrawn="1"/>
            </p:nvSpPr>
            <p:spPr>
              <a:xfrm>
                <a:off x="9539238" y="1569442"/>
                <a:ext cx="1296000" cy="748800"/>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Diamond 25">
                <a:extLst>
                  <a:ext uri="{FF2B5EF4-FFF2-40B4-BE49-F238E27FC236}">
                    <a16:creationId xmlns:a16="http://schemas.microsoft.com/office/drawing/2014/main" id="{7279BDA8-4E81-BD47-AEDF-6E2B8647F2AC}"/>
                  </a:ext>
                </a:extLst>
              </p:cNvPr>
              <p:cNvSpPr/>
              <p:nvPr userDrawn="1"/>
            </p:nvSpPr>
            <p:spPr>
              <a:xfrm rot="18000000">
                <a:off x="9860437" y="2130769"/>
                <a:ext cx="1296000" cy="748800"/>
              </a:xfrm>
              <a:prstGeom prst="diamond">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Diamond 26">
                <a:extLst>
                  <a:ext uri="{FF2B5EF4-FFF2-40B4-BE49-F238E27FC236}">
                    <a16:creationId xmlns:a16="http://schemas.microsoft.com/office/drawing/2014/main" id="{230D5ED3-5413-304F-A64B-54900E5982BE}"/>
                  </a:ext>
                </a:extLst>
              </p:cNvPr>
              <p:cNvSpPr/>
              <p:nvPr userDrawn="1"/>
            </p:nvSpPr>
            <p:spPr>
              <a:xfrm rot="3600000">
                <a:off x="9218039" y="2130770"/>
                <a:ext cx="1296000" cy="7488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639C0919-D090-004F-85B6-38A4371C138D}"/>
                </a:ext>
              </a:extLst>
            </p:cNvPr>
            <p:cNvGrpSpPr/>
            <p:nvPr userDrawn="1"/>
          </p:nvGrpSpPr>
          <p:grpSpPr>
            <a:xfrm>
              <a:off x="10665301" y="4634062"/>
              <a:ext cx="1597978" cy="1883569"/>
              <a:chOff x="9539238" y="1569442"/>
              <a:chExt cx="1343599" cy="1583727"/>
            </a:xfrm>
          </p:grpSpPr>
          <p:sp>
            <p:nvSpPr>
              <p:cNvPr id="29" name="Diamond 28">
                <a:extLst>
                  <a:ext uri="{FF2B5EF4-FFF2-40B4-BE49-F238E27FC236}">
                    <a16:creationId xmlns:a16="http://schemas.microsoft.com/office/drawing/2014/main" id="{8DAD809D-6715-A644-9BED-290E0E2570D2}"/>
                  </a:ext>
                </a:extLst>
              </p:cNvPr>
              <p:cNvSpPr/>
              <p:nvPr userDrawn="1"/>
            </p:nvSpPr>
            <p:spPr>
              <a:xfrm>
                <a:off x="9539238" y="1569442"/>
                <a:ext cx="1296000" cy="748800"/>
              </a:xfrm>
              <a:prstGeom prst="diamond">
                <a:avLst/>
              </a:prstGeom>
              <a:solidFill>
                <a:srgbClr val="FAE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Diamond 29">
                <a:extLst>
                  <a:ext uri="{FF2B5EF4-FFF2-40B4-BE49-F238E27FC236}">
                    <a16:creationId xmlns:a16="http://schemas.microsoft.com/office/drawing/2014/main" id="{260F1D2C-EEFC-1941-823B-573CBFD1DE2C}"/>
                  </a:ext>
                </a:extLst>
              </p:cNvPr>
              <p:cNvSpPr/>
              <p:nvPr userDrawn="1"/>
            </p:nvSpPr>
            <p:spPr>
              <a:xfrm rot="18000000">
                <a:off x="9860437" y="2130769"/>
                <a:ext cx="1296000" cy="748800"/>
              </a:xfrm>
              <a:prstGeom prst="diamond">
                <a:avLst/>
              </a:prstGeom>
              <a:solidFill>
                <a:srgbClr val="EDC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31">
              <a:extLst>
                <a:ext uri="{FF2B5EF4-FFF2-40B4-BE49-F238E27FC236}">
                  <a16:creationId xmlns:a16="http://schemas.microsoft.com/office/drawing/2014/main" id="{FC3C5462-773A-3D4C-AEB4-198DABA47EBE}"/>
                </a:ext>
              </a:extLst>
            </p:cNvPr>
            <p:cNvGrpSpPr/>
            <p:nvPr userDrawn="1"/>
          </p:nvGrpSpPr>
          <p:grpSpPr>
            <a:xfrm>
              <a:off x="9073404" y="4636215"/>
              <a:ext cx="1597978" cy="1883570"/>
              <a:chOff x="9491639" y="1569442"/>
              <a:chExt cx="1343599" cy="1583728"/>
            </a:xfrm>
          </p:grpSpPr>
          <p:sp>
            <p:nvSpPr>
              <p:cNvPr id="33" name="Diamond 32">
                <a:extLst>
                  <a:ext uri="{FF2B5EF4-FFF2-40B4-BE49-F238E27FC236}">
                    <a16:creationId xmlns:a16="http://schemas.microsoft.com/office/drawing/2014/main" id="{FE9734B0-9565-734C-9D18-6E9E6F0E3021}"/>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Diamond 34">
                <a:extLst>
                  <a:ext uri="{FF2B5EF4-FFF2-40B4-BE49-F238E27FC236}">
                    <a16:creationId xmlns:a16="http://schemas.microsoft.com/office/drawing/2014/main" id="{79EA4300-D014-E842-A6D5-7ED96F0FE47A}"/>
                  </a:ext>
                </a:extLst>
              </p:cNvPr>
              <p:cNvSpPr/>
              <p:nvPr userDrawn="1"/>
            </p:nvSpPr>
            <p:spPr>
              <a:xfrm rot="3600000">
                <a:off x="9218039" y="2130770"/>
                <a:ext cx="1296000" cy="748800"/>
              </a:xfrm>
              <a:prstGeom prst="diamond">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2" name="Freeform 91">
              <a:extLst>
                <a:ext uri="{FF2B5EF4-FFF2-40B4-BE49-F238E27FC236}">
                  <a16:creationId xmlns:a16="http://schemas.microsoft.com/office/drawing/2014/main" id="{CE28DAA9-CC64-7044-BD07-BFC52398D4E5}"/>
                </a:ext>
              </a:extLst>
            </p:cNvPr>
            <p:cNvSpPr/>
            <p:nvPr userDrawn="1"/>
          </p:nvSpPr>
          <p:spPr>
            <a:xfrm>
              <a:off x="9132454" y="6414689"/>
              <a:ext cx="1541368" cy="457926"/>
            </a:xfrm>
            <a:custGeom>
              <a:avLst/>
              <a:gdLst>
                <a:gd name="connsiteX0" fmla="*/ 770684 w 1541368"/>
                <a:gd name="connsiteY0" fmla="*/ 0 h 457926"/>
                <a:gd name="connsiteX1" fmla="*/ 1541368 w 1541368"/>
                <a:gd name="connsiteY1" fmla="*/ 445284 h 457926"/>
                <a:gd name="connsiteX2" fmla="*/ 1519488 w 1541368"/>
                <a:gd name="connsiteY2" fmla="*/ 457926 h 457926"/>
                <a:gd name="connsiteX3" fmla="*/ 21880 w 1541368"/>
                <a:gd name="connsiteY3" fmla="*/ 457926 h 457926"/>
                <a:gd name="connsiteX4" fmla="*/ 0 w 1541368"/>
                <a:gd name="connsiteY4" fmla="*/ 445284 h 45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368" h="457926">
                  <a:moveTo>
                    <a:pt x="770684" y="0"/>
                  </a:moveTo>
                  <a:lnTo>
                    <a:pt x="1541368" y="445284"/>
                  </a:lnTo>
                  <a:lnTo>
                    <a:pt x="1519488" y="457926"/>
                  </a:lnTo>
                  <a:lnTo>
                    <a:pt x="21880" y="457926"/>
                  </a:lnTo>
                  <a:lnTo>
                    <a:pt x="0" y="445284"/>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9" name="Freeform 88">
              <a:extLst>
                <a:ext uri="{FF2B5EF4-FFF2-40B4-BE49-F238E27FC236}">
                  <a16:creationId xmlns:a16="http://schemas.microsoft.com/office/drawing/2014/main" id="{79AA6F7F-1E87-DC4B-B09C-B027492BC191}"/>
                </a:ext>
              </a:extLst>
            </p:cNvPr>
            <p:cNvSpPr/>
            <p:nvPr userDrawn="1"/>
          </p:nvSpPr>
          <p:spPr>
            <a:xfrm>
              <a:off x="7605886" y="6418762"/>
              <a:ext cx="1520438" cy="439238"/>
            </a:xfrm>
            <a:custGeom>
              <a:avLst/>
              <a:gdLst>
                <a:gd name="connsiteX0" fmla="*/ 760219 w 1520438"/>
                <a:gd name="connsiteY0" fmla="*/ 0 h 439238"/>
                <a:gd name="connsiteX1" fmla="*/ 1520438 w 1520438"/>
                <a:gd name="connsiteY1" fmla="*/ 439238 h 439238"/>
                <a:gd name="connsiteX2" fmla="*/ 0 w 1520438"/>
                <a:gd name="connsiteY2" fmla="*/ 439238 h 439238"/>
              </a:gdLst>
              <a:ahLst/>
              <a:cxnLst>
                <a:cxn ang="0">
                  <a:pos x="connsiteX0" y="connsiteY0"/>
                </a:cxn>
                <a:cxn ang="0">
                  <a:pos x="connsiteX1" y="connsiteY1"/>
                </a:cxn>
                <a:cxn ang="0">
                  <a:pos x="connsiteX2" y="connsiteY2"/>
                </a:cxn>
              </a:cxnLst>
              <a:rect l="l" t="t" r="r" b="b"/>
              <a:pathLst>
                <a:path w="1520438" h="439238">
                  <a:moveTo>
                    <a:pt x="760219" y="0"/>
                  </a:moveTo>
                  <a:lnTo>
                    <a:pt x="1520438" y="439238"/>
                  </a:lnTo>
                  <a:lnTo>
                    <a:pt x="0" y="439238"/>
                  </a:lnTo>
                  <a:close/>
                </a:path>
              </a:pathLst>
            </a:cu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8" name="Freeform 87">
              <a:extLst>
                <a:ext uri="{FF2B5EF4-FFF2-40B4-BE49-F238E27FC236}">
                  <a16:creationId xmlns:a16="http://schemas.microsoft.com/office/drawing/2014/main" id="{370B95CD-D3DC-8941-9091-2634539AC74F}"/>
                </a:ext>
              </a:extLst>
            </p:cNvPr>
            <p:cNvSpPr/>
            <p:nvPr userDrawn="1"/>
          </p:nvSpPr>
          <p:spPr>
            <a:xfrm>
              <a:off x="6064133" y="6414690"/>
              <a:ext cx="1534538" cy="443311"/>
            </a:xfrm>
            <a:custGeom>
              <a:avLst/>
              <a:gdLst>
                <a:gd name="connsiteX0" fmla="*/ 767269 w 1534538"/>
                <a:gd name="connsiteY0" fmla="*/ 0 h 443311"/>
                <a:gd name="connsiteX1" fmla="*/ 1534538 w 1534538"/>
                <a:gd name="connsiteY1" fmla="*/ 443311 h 443311"/>
                <a:gd name="connsiteX2" fmla="*/ 0 w 1534538"/>
                <a:gd name="connsiteY2" fmla="*/ 443311 h 443311"/>
              </a:gdLst>
              <a:ahLst/>
              <a:cxnLst>
                <a:cxn ang="0">
                  <a:pos x="connsiteX0" y="connsiteY0"/>
                </a:cxn>
                <a:cxn ang="0">
                  <a:pos x="connsiteX1" y="connsiteY1"/>
                </a:cxn>
                <a:cxn ang="0">
                  <a:pos x="connsiteX2" y="connsiteY2"/>
                </a:cxn>
              </a:cxnLst>
              <a:rect l="l" t="t" r="r" b="b"/>
              <a:pathLst>
                <a:path w="1534538" h="443311">
                  <a:moveTo>
                    <a:pt x="767269" y="0"/>
                  </a:moveTo>
                  <a:lnTo>
                    <a:pt x="1534538" y="443311"/>
                  </a:lnTo>
                  <a:lnTo>
                    <a:pt x="0" y="443311"/>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spTree>
    <p:extLst>
      <p:ext uri="{BB962C8B-B14F-4D97-AF65-F5344CB8AC3E}">
        <p14:creationId xmlns:p14="http://schemas.microsoft.com/office/powerpoint/2010/main" val="32552054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2100649"/>
            <a:ext cx="9723474" cy="1409314"/>
          </a:xfrm>
          <a:prstGeom prst="rect">
            <a:avLst/>
          </a:prstGeom>
        </p:spPr>
        <p:txBody>
          <a:bodyPr lIns="0" tIns="0" rIns="0" bIns="0" anchor="b">
            <a:noAutofit/>
          </a:bodyPr>
          <a:lstStyle>
            <a:lvl1pPr algn="l">
              <a:defRPr sz="60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30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pic>
        <p:nvPicPr>
          <p:cNvPr id="10" name="Picture 9">
            <a:extLst>
              <a:ext uri="{FF2B5EF4-FFF2-40B4-BE49-F238E27FC236}">
                <a16:creationId xmlns:a16="http://schemas.microsoft.com/office/drawing/2014/main" id="{440D3DD3-810D-4F48-A130-12F308B3BF4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432000" y="387542"/>
            <a:ext cx="1208955" cy="900000"/>
          </a:xfrm>
          <a:prstGeom prst="rect">
            <a:avLst/>
          </a:prstGeom>
        </p:spPr>
      </p:pic>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grpSp>
        <p:nvGrpSpPr>
          <p:cNvPr id="93" name="Group 92">
            <a:extLst>
              <a:ext uri="{FF2B5EF4-FFF2-40B4-BE49-F238E27FC236}">
                <a16:creationId xmlns:a16="http://schemas.microsoft.com/office/drawing/2014/main" id="{62CA8EB1-844B-0746-8F54-686C6D7EB09C}"/>
              </a:ext>
            </a:extLst>
          </p:cNvPr>
          <p:cNvGrpSpPr/>
          <p:nvPr userDrawn="1"/>
        </p:nvGrpSpPr>
        <p:grpSpPr>
          <a:xfrm>
            <a:off x="6064133" y="1974899"/>
            <a:ext cx="6199146" cy="4989799"/>
            <a:chOff x="6064133" y="1974899"/>
            <a:chExt cx="6199146" cy="4989799"/>
          </a:xfrm>
        </p:grpSpPr>
        <p:grpSp>
          <p:nvGrpSpPr>
            <p:cNvPr id="8" name="Group 7">
              <a:extLst>
                <a:ext uri="{FF2B5EF4-FFF2-40B4-BE49-F238E27FC236}">
                  <a16:creationId xmlns:a16="http://schemas.microsoft.com/office/drawing/2014/main" id="{C66560E2-06D5-2242-97C6-BDDF9000B40E}"/>
                </a:ext>
              </a:extLst>
            </p:cNvPr>
            <p:cNvGrpSpPr/>
            <p:nvPr userDrawn="1"/>
          </p:nvGrpSpPr>
          <p:grpSpPr>
            <a:xfrm>
              <a:off x="9837041" y="3300746"/>
              <a:ext cx="1654589" cy="1883570"/>
              <a:chOff x="9491639" y="1569442"/>
              <a:chExt cx="1391198" cy="1583728"/>
            </a:xfrm>
          </p:grpSpPr>
          <p:sp>
            <p:nvSpPr>
              <p:cNvPr id="7" name="Diamond 6">
                <a:extLst>
                  <a:ext uri="{FF2B5EF4-FFF2-40B4-BE49-F238E27FC236}">
                    <a16:creationId xmlns:a16="http://schemas.microsoft.com/office/drawing/2014/main" id="{815AF096-1C35-274E-BA7B-192369D42575}"/>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iamond 13">
                <a:extLst>
                  <a:ext uri="{FF2B5EF4-FFF2-40B4-BE49-F238E27FC236}">
                    <a16:creationId xmlns:a16="http://schemas.microsoft.com/office/drawing/2014/main" id="{1AF98219-B2F9-6942-8586-871DCDB93BD0}"/>
                  </a:ext>
                </a:extLst>
              </p:cNvPr>
              <p:cNvSpPr/>
              <p:nvPr userDrawn="1"/>
            </p:nvSpPr>
            <p:spPr>
              <a:xfrm rot="18000000">
                <a:off x="9860437" y="2130769"/>
                <a:ext cx="1296000" cy="748800"/>
              </a:xfrm>
              <a:prstGeom prst="diamond">
                <a:avLst/>
              </a:prstGeom>
              <a:solidFill>
                <a:srgbClr val="B2C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Diamond 14">
                <a:extLst>
                  <a:ext uri="{FF2B5EF4-FFF2-40B4-BE49-F238E27FC236}">
                    <a16:creationId xmlns:a16="http://schemas.microsoft.com/office/drawing/2014/main" id="{F86D35C4-A6C7-D044-BD88-486E51217256}"/>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727646B1-E157-0947-8AD1-8B7B2A4E634B}"/>
                </a:ext>
              </a:extLst>
            </p:cNvPr>
            <p:cNvGrpSpPr/>
            <p:nvPr userDrawn="1"/>
          </p:nvGrpSpPr>
          <p:grpSpPr>
            <a:xfrm>
              <a:off x="10608658" y="1974899"/>
              <a:ext cx="1654589" cy="1883570"/>
              <a:chOff x="9491639" y="1569442"/>
              <a:chExt cx="1391198" cy="1583728"/>
            </a:xfrm>
          </p:grpSpPr>
          <p:sp>
            <p:nvSpPr>
              <p:cNvPr id="17" name="Diamond 16">
                <a:extLst>
                  <a:ext uri="{FF2B5EF4-FFF2-40B4-BE49-F238E27FC236}">
                    <a16:creationId xmlns:a16="http://schemas.microsoft.com/office/drawing/2014/main" id="{1526A8B6-C3C1-364D-B554-7D635ECEAD8D}"/>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Diamond 17">
                <a:extLst>
                  <a:ext uri="{FF2B5EF4-FFF2-40B4-BE49-F238E27FC236}">
                    <a16:creationId xmlns:a16="http://schemas.microsoft.com/office/drawing/2014/main" id="{AEE85E33-77E3-4946-802B-79E8D9538E55}"/>
                  </a:ext>
                </a:extLst>
              </p:cNvPr>
              <p:cNvSpPr/>
              <p:nvPr userDrawn="1"/>
            </p:nvSpPr>
            <p:spPr>
              <a:xfrm rot="18000000">
                <a:off x="9860437" y="2130769"/>
                <a:ext cx="1296000" cy="748800"/>
              </a:xfrm>
              <a:prstGeom prst="diamond">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Diamond 18">
                <a:extLst>
                  <a:ext uri="{FF2B5EF4-FFF2-40B4-BE49-F238E27FC236}">
                    <a16:creationId xmlns:a16="http://schemas.microsoft.com/office/drawing/2014/main" id="{135213B4-BBF0-E441-8534-CBCCAD9CCED8}"/>
                  </a:ext>
                </a:extLst>
              </p:cNvPr>
              <p:cNvSpPr/>
              <p:nvPr userDrawn="1"/>
            </p:nvSpPr>
            <p:spPr>
              <a:xfrm rot="3600000">
                <a:off x="9218039" y="2130770"/>
                <a:ext cx="1296000" cy="748800"/>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80CF6AA6-A3A8-7048-B6D9-B0563CF36D7C}"/>
                </a:ext>
              </a:extLst>
            </p:cNvPr>
            <p:cNvGrpSpPr/>
            <p:nvPr userDrawn="1"/>
          </p:nvGrpSpPr>
          <p:grpSpPr>
            <a:xfrm>
              <a:off x="8305790" y="4194936"/>
              <a:ext cx="1597978" cy="1883570"/>
              <a:chOff x="9491639" y="1569442"/>
              <a:chExt cx="1343599" cy="1583728"/>
            </a:xfrm>
          </p:grpSpPr>
          <p:sp>
            <p:nvSpPr>
              <p:cNvPr id="21" name="Diamond 20">
                <a:extLst>
                  <a:ext uri="{FF2B5EF4-FFF2-40B4-BE49-F238E27FC236}">
                    <a16:creationId xmlns:a16="http://schemas.microsoft.com/office/drawing/2014/main" id="{0EAF7F5F-DAD9-ED46-A3DC-A3C7BF463E37}"/>
                  </a:ext>
                </a:extLst>
              </p:cNvPr>
              <p:cNvSpPr/>
              <p:nvPr userDrawn="1"/>
            </p:nvSpPr>
            <p:spPr>
              <a:xfrm>
                <a:off x="9539238" y="1569442"/>
                <a:ext cx="1296000" cy="74880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Diamond 22">
                <a:extLst>
                  <a:ext uri="{FF2B5EF4-FFF2-40B4-BE49-F238E27FC236}">
                    <a16:creationId xmlns:a16="http://schemas.microsoft.com/office/drawing/2014/main" id="{F5C92EE8-C553-7B42-B4AA-A8558D4261CE}"/>
                  </a:ext>
                </a:extLst>
              </p:cNvPr>
              <p:cNvSpPr/>
              <p:nvPr userDrawn="1"/>
            </p:nvSpPr>
            <p:spPr>
              <a:xfrm rot="3600000">
                <a:off x="9218039" y="2130770"/>
                <a:ext cx="1296000" cy="748800"/>
              </a:xfrm>
              <a:prstGeom prst="diamond">
                <a:avLst/>
              </a:prstGeom>
              <a:solidFill>
                <a:srgbClr val="0225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ACC1A595-CF8F-8C45-87A9-108D8098AACE}"/>
                </a:ext>
              </a:extLst>
            </p:cNvPr>
            <p:cNvGrpSpPr/>
            <p:nvPr userDrawn="1"/>
          </p:nvGrpSpPr>
          <p:grpSpPr>
            <a:xfrm>
              <a:off x="9837108" y="5081128"/>
              <a:ext cx="1654589" cy="1883570"/>
              <a:chOff x="9491639" y="1569442"/>
              <a:chExt cx="1391198" cy="1583728"/>
            </a:xfrm>
          </p:grpSpPr>
          <p:sp>
            <p:nvSpPr>
              <p:cNvPr id="25" name="Diamond 24">
                <a:extLst>
                  <a:ext uri="{FF2B5EF4-FFF2-40B4-BE49-F238E27FC236}">
                    <a16:creationId xmlns:a16="http://schemas.microsoft.com/office/drawing/2014/main" id="{20F6FC81-7A33-EE40-ABEE-FAD06932CC84}"/>
                  </a:ext>
                </a:extLst>
              </p:cNvPr>
              <p:cNvSpPr/>
              <p:nvPr userDrawn="1"/>
            </p:nvSpPr>
            <p:spPr>
              <a:xfrm>
                <a:off x="9539238" y="1569442"/>
                <a:ext cx="1296000" cy="748800"/>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Diamond 25">
                <a:extLst>
                  <a:ext uri="{FF2B5EF4-FFF2-40B4-BE49-F238E27FC236}">
                    <a16:creationId xmlns:a16="http://schemas.microsoft.com/office/drawing/2014/main" id="{7279BDA8-4E81-BD47-AEDF-6E2B8647F2AC}"/>
                  </a:ext>
                </a:extLst>
              </p:cNvPr>
              <p:cNvSpPr/>
              <p:nvPr userDrawn="1"/>
            </p:nvSpPr>
            <p:spPr>
              <a:xfrm rot="18000000">
                <a:off x="9860437" y="2130769"/>
                <a:ext cx="1296000" cy="748800"/>
              </a:xfrm>
              <a:prstGeom prst="diamond">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Diamond 26">
                <a:extLst>
                  <a:ext uri="{FF2B5EF4-FFF2-40B4-BE49-F238E27FC236}">
                    <a16:creationId xmlns:a16="http://schemas.microsoft.com/office/drawing/2014/main" id="{230D5ED3-5413-304F-A64B-54900E5982BE}"/>
                  </a:ext>
                </a:extLst>
              </p:cNvPr>
              <p:cNvSpPr/>
              <p:nvPr userDrawn="1"/>
            </p:nvSpPr>
            <p:spPr>
              <a:xfrm rot="3600000">
                <a:off x="9218039" y="2130770"/>
                <a:ext cx="1296000" cy="7488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639C0919-D090-004F-85B6-38A4371C138D}"/>
                </a:ext>
              </a:extLst>
            </p:cNvPr>
            <p:cNvGrpSpPr/>
            <p:nvPr userDrawn="1"/>
          </p:nvGrpSpPr>
          <p:grpSpPr>
            <a:xfrm>
              <a:off x="10665301" y="4634062"/>
              <a:ext cx="1597978" cy="1883569"/>
              <a:chOff x="9539238" y="1569442"/>
              <a:chExt cx="1343599" cy="1583727"/>
            </a:xfrm>
          </p:grpSpPr>
          <p:sp>
            <p:nvSpPr>
              <p:cNvPr id="29" name="Diamond 28">
                <a:extLst>
                  <a:ext uri="{FF2B5EF4-FFF2-40B4-BE49-F238E27FC236}">
                    <a16:creationId xmlns:a16="http://schemas.microsoft.com/office/drawing/2014/main" id="{8DAD809D-6715-A644-9BED-290E0E2570D2}"/>
                  </a:ext>
                </a:extLst>
              </p:cNvPr>
              <p:cNvSpPr/>
              <p:nvPr userDrawn="1"/>
            </p:nvSpPr>
            <p:spPr>
              <a:xfrm>
                <a:off x="9539238" y="1569442"/>
                <a:ext cx="1296000" cy="748800"/>
              </a:xfrm>
              <a:prstGeom prst="diamond">
                <a:avLst/>
              </a:prstGeom>
              <a:solidFill>
                <a:srgbClr val="FAE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Diamond 29">
                <a:extLst>
                  <a:ext uri="{FF2B5EF4-FFF2-40B4-BE49-F238E27FC236}">
                    <a16:creationId xmlns:a16="http://schemas.microsoft.com/office/drawing/2014/main" id="{260F1D2C-EEFC-1941-823B-573CBFD1DE2C}"/>
                  </a:ext>
                </a:extLst>
              </p:cNvPr>
              <p:cNvSpPr/>
              <p:nvPr userDrawn="1"/>
            </p:nvSpPr>
            <p:spPr>
              <a:xfrm rot="18000000">
                <a:off x="9860437" y="2130769"/>
                <a:ext cx="1296000" cy="748800"/>
              </a:xfrm>
              <a:prstGeom prst="diamond">
                <a:avLst/>
              </a:prstGeom>
              <a:solidFill>
                <a:srgbClr val="EDC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31">
              <a:extLst>
                <a:ext uri="{FF2B5EF4-FFF2-40B4-BE49-F238E27FC236}">
                  <a16:creationId xmlns:a16="http://schemas.microsoft.com/office/drawing/2014/main" id="{FC3C5462-773A-3D4C-AEB4-198DABA47EBE}"/>
                </a:ext>
              </a:extLst>
            </p:cNvPr>
            <p:cNvGrpSpPr/>
            <p:nvPr userDrawn="1"/>
          </p:nvGrpSpPr>
          <p:grpSpPr>
            <a:xfrm>
              <a:off x="9073404" y="4636215"/>
              <a:ext cx="1597978" cy="1883570"/>
              <a:chOff x="9491639" y="1569442"/>
              <a:chExt cx="1343599" cy="1583728"/>
            </a:xfrm>
          </p:grpSpPr>
          <p:sp>
            <p:nvSpPr>
              <p:cNvPr id="33" name="Diamond 32">
                <a:extLst>
                  <a:ext uri="{FF2B5EF4-FFF2-40B4-BE49-F238E27FC236}">
                    <a16:creationId xmlns:a16="http://schemas.microsoft.com/office/drawing/2014/main" id="{FE9734B0-9565-734C-9D18-6E9E6F0E3021}"/>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Diamond 34">
                <a:extLst>
                  <a:ext uri="{FF2B5EF4-FFF2-40B4-BE49-F238E27FC236}">
                    <a16:creationId xmlns:a16="http://schemas.microsoft.com/office/drawing/2014/main" id="{79EA4300-D014-E842-A6D5-7ED96F0FE47A}"/>
                  </a:ext>
                </a:extLst>
              </p:cNvPr>
              <p:cNvSpPr/>
              <p:nvPr userDrawn="1"/>
            </p:nvSpPr>
            <p:spPr>
              <a:xfrm rot="3600000">
                <a:off x="9218039" y="2130770"/>
                <a:ext cx="1296000" cy="748800"/>
              </a:xfrm>
              <a:prstGeom prst="diamond">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2" name="Freeform 91">
              <a:extLst>
                <a:ext uri="{FF2B5EF4-FFF2-40B4-BE49-F238E27FC236}">
                  <a16:creationId xmlns:a16="http://schemas.microsoft.com/office/drawing/2014/main" id="{CE28DAA9-CC64-7044-BD07-BFC52398D4E5}"/>
                </a:ext>
              </a:extLst>
            </p:cNvPr>
            <p:cNvSpPr/>
            <p:nvPr userDrawn="1"/>
          </p:nvSpPr>
          <p:spPr>
            <a:xfrm>
              <a:off x="9132454" y="6414689"/>
              <a:ext cx="1541368" cy="457926"/>
            </a:xfrm>
            <a:custGeom>
              <a:avLst/>
              <a:gdLst>
                <a:gd name="connsiteX0" fmla="*/ 770684 w 1541368"/>
                <a:gd name="connsiteY0" fmla="*/ 0 h 457926"/>
                <a:gd name="connsiteX1" fmla="*/ 1541368 w 1541368"/>
                <a:gd name="connsiteY1" fmla="*/ 445284 h 457926"/>
                <a:gd name="connsiteX2" fmla="*/ 1519488 w 1541368"/>
                <a:gd name="connsiteY2" fmla="*/ 457926 h 457926"/>
                <a:gd name="connsiteX3" fmla="*/ 21880 w 1541368"/>
                <a:gd name="connsiteY3" fmla="*/ 457926 h 457926"/>
                <a:gd name="connsiteX4" fmla="*/ 0 w 1541368"/>
                <a:gd name="connsiteY4" fmla="*/ 445284 h 45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368" h="457926">
                  <a:moveTo>
                    <a:pt x="770684" y="0"/>
                  </a:moveTo>
                  <a:lnTo>
                    <a:pt x="1541368" y="445284"/>
                  </a:lnTo>
                  <a:lnTo>
                    <a:pt x="1519488" y="457926"/>
                  </a:lnTo>
                  <a:lnTo>
                    <a:pt x="21880" y="457926"/>
                  </a:lnTo>
                  <a:lnTo>
                    <a:pt x="0" y="445284"/>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9" name="Freeform 88">
              <a:extLst>
                <a:ext uri="{FF2B5EF4-FFF2-40B4-BE49-F238E27FC236}">
                  <a16:creationId xmlns:a16="http://schemas.microsoft.com/office/drawing/2014/main" id="{79AA6F7F-1E87-DC4B-B09C-B027492BC191}"/>
                </a:ext>
              </a:extLst>
            </p:cNvPr>
            <p:cNvSpPr/>
            <p:nvPr userDrawn="1"/>
          </p:nvSpPr>
          <p:spPr>
            <a:xfrm>
              <a:off x="7605886" y="6418762"/>
              <a:ext cx="1520438" cy="439238"/>
            </a:xfrm>
            <a:custGeom>
              <a:avLst/>
              <a:gdLst>
                <a:gd name="connsiteX0" fmla="*/ 760219 w 1520438"/>
                <a:gd name="connsiteY0" fmla="*/ 0 h 439238"/>
                <a:gd name="connsiteX1" fmla="*/ 1520438 w 1520438"/>
                <a:gd name="connsiteY1" fmla="*/ 439238 h 439238"/>
                <a:gd name="connsiteX2" fmla="*/ 0 w 1520438"/>
                <a:gd name="connsiteY2" fmla="*/ 439238 h 439238"/>
              </a:gdLst>
              <a:ahLst/>
              <a:cxnLst>
                <a:cxn ang="0">
                  <a:pos x="connsiteX0" y="connsiteY0"/>
                </a:cxn>
                <a:cxn ang="0">
                  <a:pos x="connsiteX1" y="connsiteY1"/>
                </a:cxn>
                <a:cxn ang="0">
                  <a:pos x="connsiteX2" y="connsiteY2"/>
                </a:cxn>
              </a:cxnLst>
              <a:rect l="l" t="t" r="r" b="b"/>
              <a:pathLst>
                <a:path w="1520438" h="439238">
                  <a:moveTo>
                    <a:pt x="760219" y="0"/>
                  </a:moveTo>
                  <a:lnTo>
                    <a:pt x="1520438" y="439238"/>
                  </a:lnTo>
                  <a:lnTo>
                    <a:pt x="0" y="439238"/>
                  </a:lnTo>
                  <a:close/>
                </a:path>
              </a:pathLst>
            </a:cu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8" name="Freeform 87">
              <a:extLst>
                <a:ext uri="{FF2B5EF4-FFF2-40B4-BE49-F238E27FC236}">
                  <a16:creationId xmlns:a16="http://schemas.microsoft.com/office/drawing/2014/main" id="{370B95CD-D3DC-8941-9091-2634539AC74F}"/>
                </a:ext>
              </a:extLst>
            </p:cNvPr>
            <p:cNvSpPr/>
            <p:nvPr userDrawn="1"/>
          </p:nvSpPr>
          <p:spPr>
            <a:xfrm>
              <a:off x="6064133" y="6414690"/>
              <a:ext cx="1534538" cy="443311"/>
            </a:xfrm>
            <a:custGeom>
              <a:avLst/>
              <a:gdLst>
                <a:gd name="connsiteX0" fmla="*/ 767269 w 1534538"/>
                <a:gd name="connsiteY0" fmla="*/ 0 h 443311"/>
                <a:gd name="connsiteX1" fmla="*/ 1534538 w 1534538"/>
                <a:gd name="connsiteY1" fmla="*/ 443311 h 443311"/>
                <a:gd name="connsiteX2" fmla="*/ 0 w 1534538"/>
                <a:gd name="connsiteY2" fmla="*/ 443311 h 443311"/>
              </a:gdLst>
              <a:ahLst/>
              <a:cxnLst>
                <a:cxn ang="0">
                  <a:pos x="connsiteX0" y="connsiteY0"/>
                </a:cxn>
                <a:cxn ang="0">
                  <a:pos x="connsiteX1" y="connsiteY1"/>
                </a:cxn>
                <a:cxn ang="0">
                  <a:pos x="connsiteX2" y="connsiteY2"/>
                </a:cxn>
              </a:cxnLst>
              <a:rect l="l" t="t" r="r" b="b"/>
              <a:pathLst>
                <a:path w="1534538" h="443311">
                  <a:moveTo>
                    <a:pt x="767269" y="0"/>
                  </a:moveTo>
                  <a:lnTo>
                    <a:pt x="1534538" y="443311"/>
                  </a:lnTo>
                  <a:lnTo>
                    <a:pt x="0" y="443311"/>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spTree>
    <p:extLst>
      <p:ext uri="{BB962C8B-B14F-4D97-AF65-F5344CB8AC3E}">
        <p14:creationId xmlns:p14="http://schemas.microsoft.com/office/powerpoint/2010/main" val="32552054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2100649"/>
            <a:ext cx="9723474" cy="1409314"/>
          </a:xfrm>
          <a:prstGeom prst="rect">
            <a:avLst/>
          </a:prstGeom>
        </p:spPr>
        <p:txBody>
          <a:bodyPr lIns="0" tIns="0" rIns="0" bIns="0" anchor="b">
            <a:noAutofit/>
          </a:bodyPr>
          <a:lstStyle>
            <a:lvl1pPr algn="l">
              <a:defRPr sz="60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30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pic>
        <p:nvPicPr>
          <p:cNvPr id="10" name="Picture 9">
            <a:extLst>
              <a:ext uri="{FF2B5EF4-FFF2-40B4-BE49-F238E27FC236}">
                <a16:creationId xmlns:a16="http://schemas.microsoft.com/office/drawing/2014/main" id="{440D3DD3-810D-4F48-A130-12F308B3BF4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432000" y="387542"/>
            <a:ext cx="1208955" cy="900000"/>
          </a:xfrm>
          <a:prstGeom prst="rect">
            <a:avLst/>
          </a:prstGeom>
        </p:spPr>
      </p:pic>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grpSp>
        <p:nvGrpSpPr>
          <p:cNvPr id="93" name="Group 92">
            <a:extLst>
              <a:ext uri="{FF2B5EF4-FFF2-40B4-BE49-F238E27FC236}">
                <a16:creationId xmlns:a16="http://schemas.microsoft.com/office/drawing/2014/main" id="{62CA8EB1-844B-0746-8F54-686C6D7EB09C}"/>
              </a:ext>
            </a:extLst>
          </p:cNvPr>
          <p:cNvGrpSpPr/>
          <p:nvPr userDrawn="1"/>
        </p:nvGrpSpPr>
        <p:grpSpPr>
          <a:xfrm>
            <a:off x="6064133" y="1974899"/>
            <a:ext cx="6199146" cy="4989799"/>
            <a:chOff x="6064133" y="1974899"/>
            <a:chExt cx="6199146" cy="4989799"/>
          </a:xfrm>
        </p:grpSpPr>
        <p:grpSp>
          <p:nvGrpSpPr>
            <p:cNvPr id="8" name="Group 7">
              <a:extLst>
                <a:ext uri="{FF2B5EF4-FFF2-40B4-BE49-F238E27FC236}">
                  <a16:creationId xmlns:a16="http://schemas.microsoft.com/office/drawing/2014/main" id="{C66560E2-06D5-2242-97C6-BDDF9000B40E}"/>
                </a:ext>
              </a:extLst>
            </p:cNvPr>
            <p:cNvGrpSpPr/>
            <p:nvPr userDrawn="1"/>
          </p:nvGrpSpPr>
          <p:grpSpPr>
            <a:xfrm>
              <a:off x="9837041" y="3300746"/>
              <a:ext cx="1654589" cy="1883570"/>
              <a:chOff x="9491639" y="1569442"/>
              <a:chExt cx="1391198" cy="1583728"/>
            </a:xfrm>
          </p:grpSpPr>
          <p:sp>
            <p:nvSpPr>
              <p:cNvPr id="7" name="Diamond 6">
                <a:extLst>
                  <a:ext uri="{FF2B5EF4-FFF2-40B4-BE49-F238E27FC236}">
                    <a16:creationId xmlns:a16="http://schemas.microsoft.com/office/drawing/2014/main" id="{815AF096-1C35-274E-BA7B-192369D42575}"/>
                  </a:ext>
                </a:extLst>
              </p:cNvPr>
              <p:cNvSpPr/>
              <p:nvPr userDrawn="1"/>
            </p:nvSpPr>
            <p:spPr>
              <a:xfrm>
                <a:off x="9539238" y="1569442"/>
                <a:ext cx="1296000" cy="748800"/>
              </a:xfrm>
              <a:prstGeom prst="diamond">
                <a:avLst/>
              </a:pr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iamond 13">
                <a:extLst>
                  <a:ext uri="{FF2B5EF4-FFF2-40B4-BE49-F238E27FC236}">
                    <a16:creationId xmlns:a16="http://schemas.microsoft.com/office/drawing/2014/main" id="{1AF98219-B2F9-6942-8586-871DCDB93BD0}"/>
                  </a:ext>
                </a:extLst>
              </p:cNvPr>
              <p:cNvSpPr/>
              <p:nvPr userDrawn="1"/>
            </p:nvSpPr>
            <p:spPr>
              <a:xfrm rot="18000000">
                <a:off x="9860437" y="2130769"/>
                <a:ext cx="1296000" cy="748800"/>
              </a:xfrm>
              <a:prstGeom prst="diamond">
                <a:avLst/>
              </a:prstGeom>
              <a:solidFill>
                <a:srgbClr val="B2C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Diamond 14">
                <a:extLst>
                  <a:ext uri="{FF2B5EF4-FFF2-40B4-BE49-F238E27FC236}">
                    <a16:creationId xmlns:a16="http://schemas.microsoft.com/office/drawing/2014/main" id="{F86D35C4-A6C7-D044-BD88-486E51217256}"/>
                  </a:ext>
                </a:extLst>
              </p:cNvPr>
              <p:cNvSpPr/>
              <p:nvPr userDrawn="1"/>
            </p:nvSpPr>
            <p:spPr>
              <a:xfrm rot="3600000">
                <a:off x="9218039" y="2130770"/>
                <a:ext cx="1296000" cy="748800"/>
              </a:xfrm>
              <a:prstGeom prst="diamond">
                <a:avLst/>
              </a:prstGeom>
              <a:solidFill>
                <a:srgbClr val="BFD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727646B1-E157-0947-8AD1-8B7B2A4E634B}"/>
                </a:ext>
              </a:extLst>
            </p:cNvPr>
            <p:cNvGrpSpPr/>
            <p:nvPr userDrawn="1"/>
          </p:nvGrpSpPr>
          <p:grpSpPr>
            <a:xfrm>
              <a:off x="10608658" y="1974899"/>
              <a:ext cx="1654589" cy="1883570"/>
              <a:chOff x="9491639" y="1569442"/>
              <a:chExt cx="1391198" cy="1583728"/>
            </a:xfrm>
          </p:grpSpPr>
          <p:sp>
            <p:nvSpPr>
              <p:cNvPr id="17" name="Diamond 16">
                <a:extLst>
                  <a:ext uri="{FF2B5EF4-FFF2-40B4-BE49-F238E27FC236}">
                    <a16:creationId xmlns:a16="http://schemas.microsoft.com/office/drawing/2014/main" id="{1526A8B6-C3C1-364D-B554-7D635ECEAD8D}"/>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Diamond 17">
                <a:extLst>
                  <a:ext uri="{FF2B5EF4-FFF2-40B4-BE49-F238E27FC236}">
                    <a16:creationId xmlns:a16="http://schemas.microsoft.com/office/drawing/2014/main" id="{AEE85E33-77E3-4946-802B-79E8D9538E55}"/>
                  </a:ext>
                </a:extLst>
              </p:cNvPr>
              <p:cNvSpPr/>
              <p:nvPr userDrawn="1"/>
            </p:nvSpPr>
            <p:spPr>
              <a:xfrm rot="18000000">
                <a:off x="9860437" y="2130769"/>
                <a:ext cx="1296000" cy="748800"/>
              </a:xfrm>
              <a:prstGeom prst="diamond">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Diamond 18">
                <a:extLst>
                  <a:ext uri="{FF2B5EF4-FFF2-40B4-BE49-F238E27FC236}">
                    <a16:creationId xmlns:a16="http://schemas.microsoft.com/office/drawing/2014/main" id="{135213B4-BBF0-E441-8534-CBCCAD9CCED8}"/>
                  </a:ext>
                </a:extLst>
              </p:cNvPr>
              <p:cNvSpPr/>
              <p:nvPr userDrawn="1"/>
            </p:nvSpPr>
            <p:spPr>
              <a:xfrm rot="3600000">
                <a:off x="9218039" y="2130770"/>
                <a:ext cx="1296000" cy="748800"/>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80CF6AA6-A3A8-7048-B6D9-B0563CF36D7C}"/>
                </a:ext>
              </a:extLst>
            </p:cNvPr>
            <p:cNvGrpSpPr/>
            <p:nvPr userDrawn="1"/>
          </p:nvGrpSpPr>
          <p:grpSpPr>
            <a:xfrm>
              <a:off x="8305790" y="4194936"/>
              <a:ext cx="1597978" cy="1883570"/>
              <a:chOff x="9491639" y="1569442"/>
              <a:chExt cx="1343599" cy="1583728"/>
            </a:xfrm>
          </p:grpSpPr>
          <p:sp>
            <p:nvSpPr>
              <p:cNvPr id="21" name="Diamond 20">
                <a:extLst>
                  <a:ext uri="{FF2B5EF4-FFF2-40B4-BE49-F238E27FC236}">
                    <a16:creationId xmlns:a16="http://schemas.microsoft.com/office/drawing/2014/main" id="{0EAF7F5F-DAD9-ED46-A3DC-A3C7BF463E37}"/>
                  </a:ext>
                </a:extLst>
              </p:cNvPr>
              <p:cNvSpPr/>
              <p:nvPr userDrawn="1"/>
            </p:nvSpPr>
            <p:spPr>
              <a:xfrm>
                <a:off x="9539238" y="1569442"/>
                <a:ext cx="1296000" cy="74880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Diamond 22">
                <a:extLst>
                  <a:ext uri="{FF2B5EF4-FFF2-40B4-BE49-F238E27FC236}">
                    <a16:creationId xmlns:a16="http://schemas.microsoft.com/office/drawing/2014/main" id="{F5C92EE8-C553-7B42-B4AA-A8558D4261CE}"/>
                  </a:ext>
                </a:extLst>
              </p:cNvPr>
              <p:cNvSpPr/>
              <p:nvPr userDrawn="1"/>
            </p:nvSpPr>
            <p:spPr>
              <a:xfrm rot="3600000">
                <a:off x="9218039" y="2130770"/>
                <a:ext cx="1296000" cy="748800"/>
              </a:xfrm>
              <a:prstGeom prst="diamond">
                <a:avLst/>
              </a:prstGeom>
              <a:solidFill>
                <a:srgbClr val="0225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ACC1A595-CF8F-8C45-87A9-108D8098AACE}"/>
                </a:ext>
              </a:extLst>
            </p:cNvPr>
            <p:cNvGrpSpPr/>
            <p:nvPr userDrawn="1"/>
          </p:nvGrpSpPr>
          <p:grpSpPr>
            <a:xfrm>
              <a:off x="9837108" y="5081128"/>
              <a:ext cx="1654589" cy="1883570"/>
              <a:chOff x="9491639" y="1569442"/>
              <a:chExt cx="1391198" cy="1583728"/>
            </a:xfrm>
          </p:grpSpPr>
          <p:sp>
            <p:nvSpPr>
              <p:cNvPr id="25" name="Diamond 24">
                <a:extLst>
                  <a:ext uri="{FF2B5EF4-FFF2-40B4-BE49-F238E27FC236}">
                    <a16:creationId xmlns:a16="http://schemas.microsoft.com/office/drawing/2014/main" id="{20F6FC81-7A33-EE40-ABEE-FAD06932CC84}"/>
                  </a:ext>
                </a:extLst>
              </p:cNvPr>
              <p:cNvSpPr/>
              <p:nvPr userDrawn="1"/>
            </p:nvSpPr>
            <p:spPr>
              <a:xfrm>
                <a:off x="9539238" y="1569442"/>
                <a:ext cx="1296000" cy="748800"/>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Diamond 25">
                <a:extLst>
                  <a:ext uri="{FF2B5EF4-FFF2-40B4-BE49-F238E27FC236}">
                    <a16:creationId xmlns:a16="http://schemas.microsoft.com/office/drawing/2014/main" id="{7279BDA8-4E81-BD47-AEDF-6E2B8647F2AC}"/>
                  </a:ext>
                </a:extLst>
              </p:cNvPr>
              <p:cNvSpPr/>
              <p:nvPr userDrawn="1"/>
            </p:nvSpPr>
            <p:spPr>
              <a:xfrm rot="18000000">
                <a:off x="9860437" y="2130769"/>
                <a:ext cx="1296000" cy="748800"/>
              </a:xfrm>
              <a:prstGeom prst="diamond">
                <a:avLst/>
              </a:prstGeom>
              <a:solidFill>
                <a:srgbClr val="035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Diamond 26">
                <a:extLst>
                  <a:ext uri="{FF2B5EF4-FFF2-40B4-BE49-F238E27FC236}">
                    <a16:creationId xmlns:a16="http://schemas.microsoft.com/office/drawing/2014/main" id="{230D5ED3-5413-304F-A64B-54900E5982BE}"/>
                  </a:ext>
                </a:extLst>
              </p:cNvPr>
              <p:cNvSpPr/>
              <p:nvPr userDrawn="1"/>
            </p:nvSpPr>
            <p:spPr>
              <a:xfrm rot="3600000">
                <a:off x="9218039" y="2130770"/>
                <a:ext cx="1296000" cy="7488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639C0919-D090-004F-85B6-38A4371C138D}"/>
                </a:ext>
              </a:extLst>
            </p:cNvPr>
            <p:cNvGrpSpPr/>
            <p:nvPr userDrawn="1"/>
          </p:nvGrpSpPr>
          <p:grpSpPr>
            <a:xfrm>
              <a:off x="10665301" y="4634062"/>
              <a:ext cx="1597978" cy="1883569"/>
              <a:chOff x="9539238" y="1569442"/>
              <a:chExt cx="1343599" cy="1583727"/>
            </a:xfrm>
          </p:grpSpPr>
          <p:sp>
            <p:nvSpPr>
              <p:cNvPr id="29" name="Diamond 28">
                <a:extLst>
                  <a:ext uri="{FF2B5EF4-FFF2-40B4-BE49-F238E27FC236}">
                    <a16:creationId xmlns:a16="http://schemas.microsoft.com/office/drawing/2014/main" id="{8DAD809D-6715-A644-9BED-290E0E2570D2}"/>
                  </a:ext>
                </a:extLst>
              </p:cNvPr>
              <p:cNvSpPr/>
              <p:nvPr userDrawn="1"/>
            </p:nvSpPr>
            <p:spPr>
              <a:xfrm>
                <a:off x="9539238" y="1569442"/>
                <a:ext cx="1296000" cy="748800"/>
              </a:xfrm>
              <a:prstGeom prst="diamond">
                <a:avLst/>
              </a:prstGeom>
              <a:solidFill>
                <a:srgbClr val="FAE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Diamond 29">
                <a:extLst>
                  <a:ext uri="{FF2B5EF4-FFF2-40B4-BE49-F238E27FC236}">
                    <a16:creationId xmlns:a16="http://schemas.microsoft.com/office/drawing/2014/main" id="{260F1D2C-EEFC-1941-823B-573CBFD1DE2C}"/>
                  </a:ext>
                </a:extLst>
              </p:cNvPr>
              <p:cNvSpPr/>
              <p:nvPr userDrawn="1"/>
            </p:nvSpPr>
            <p:spPr>
              <a:xfrm rot="18000000">
                <a:off x="9860437" y="2130769"/>
                <a:ext cx="1296000" cy="748800"/>
              </a:xfrm>
              <a:prstGeom prst="diamond">
                <a:avLst/>
              </a:prstGeom>
              <a:solidFill>
                <a:srgbClr val="EDC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31">
              <a:extLst>
                <a:ext uri="{FF2B5EF4-FFF2-40B4-BE49-F238E27FC236}">
                  <a16:creationId xmlns:a16="http://schemas.microsoft.com/office/drawing/2014/main" id="{FC3C5462-773A-3D4C-AEB4-198DABA47EBE}"/>
                </a:ext>
              </a:extLst>
            </p:cNvPr>
            <p:cNvGrpSpPr/>
            <p:nvPr userDrawn="1"/>
          </p:nvGrpSpPr>
          <p:grpSpPr>
            <a:xfrm>
              <a:off x="9073404" y="4636215"/>
              <a:ext cx="1597978" cy="1883570"/>
              <a:chOff x="9491639" y="1569442"/>
              <a:chExt cx="1343599" cy="1583728"/>
            </a:xfrm>
          </p:grpSpPr>
          <p:sp>
            <p:nvSpPr>
              <p:cNvPr id="33" name="Diamond 32">
                <a:extLst>
                  <a:ext uri="{FF2B5EF4-FFF2-40B4-BE49-F238E27FC236}">
                    <a16:creationId xmlns:a16="http://schemas.microsoft.com/office/drawing/2014/main" id="{FE9734B0-9565-734C-9D18-6E9E6F0E3021}"/>
                  </a:ext>
                </a:extLst>
              </p:cNvPr>
              <p:cNvSpPr/>
              <p:nvPr userDrawn="1"/>
            </p:nvSpPr>
            <p:spPr>
              <a:xfrm>
                <a:off x="9539238" y="1569442"/>
                <a:ext cx="1296000" cy="748800"/>
              </a:xfrm>
              <a:prstGeom prst="diamond">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Diamond 34">
                <a:extLst>
                  <a:ext uri="{FF2B5EF4-FFF2-40B4-BE49-F238E27FC236}">
                    <a16:creationId xmlns:a16="http://schemas.microsoft.com/office/drawing/2014/main" id="{79EA4300-D014-E842-A6D5-7ED96F0FE47A}"/>
                  </a:ext>
                </a:extLst>
              </p:cNvPr>
              <p:cNvSpPr/>
              <p:nvPr userDrawn="1"/>
            </p:nvSpPr>
            <p:spPr>
              <a:xfrm rot="3600000">
                <a:off x="9218039" y="2130770"/>
                <a:ext cx="1296000" cy="748800"/>
              </a:xfrm>
              <a:prstGeom prst="diamond">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2" name="Freeform 91">
              <a:extLst>
                <a:ext uri="{FF2B5EF4-FFF2-40B4-BE49-F238E27FC236}">
                  <a16:creationId xmlns:a16="http://schemas.microsoft.com/office/drawing/2014/main" id="{CE28DAA9-CC64-7044-BD07-BFC52398D4E5}"/>
                </a:ext>
              </a:extLst>
            </p:cNvPr>
            <p:cNvSpPr/>
            <p:nvPr userDrawn="1"/>
          </p:nvSpPr>
          <p:spPr>
            <a:xfrm>
              <a:off x="9132454" y="6414689"/>
              <a:ext cx="1541368" cy="457926"/>
            </a:xfrm>
            <a:custGeom>
              <a:avLst/>
              <a:gdLst>
                <a:gd name="connsiteX0" fmla="*/ 770684 w 1541368"/>
                <a:gd name="connsiteY0" fmla="*/ 0 h 457926"/>
                <a:gd name="connsiteX1" fmla="*/ 1541368 w 1541368"/>
                <a:gd name="connsiteY1" fmla="*/ 445284 h 457926"/>
                <a:gd name="connsiteX2" fmla="*/ 1519488 w 1541368"/>
                <a:gd name="connsiteY2" fmla="*/ 457926 h 457926"/>
                <a:gd name="connsiteX3" fmla="*/ 21880 w 1541368"/>
                <a:gd name="connsiteY3" fmla="*/ 457926 h 457926"/>
                <a:gd name="connsiteX4" fmla="*/ 0 w 1541368"/>
                <a:gd name="connsiteY4" fmla="*/ 445284 h 45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368" h="457926">
                  <a:moveTo>
                    <a:pt x="770684" y="0"/>
                  </a:moveTo>
                  <a:lnTo>
                    <a:pt x="1541368" y="445284"/>
                  </a:lnTo>
                  <a:lnTo>
                    <a:pt x="1519488" y="457926"/>
                  </a:lnTo>
                  <a:lnTo>
                    <a:pt x="21880" y="457926"/>
                  </a:lnTo>
                  <a:lnTo>
                    <a:pt x="0" y="445284"/>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9" name="Freeform 88">
              <a:extLst>
                <a:ext uri="{FF2B5EF4-FFF2-40B4-BE49-F238E27FC236}">
                  <a16:creationId xmlns:a16="http://schemas.microsoft.com/office/drawing/2014/main" id="{79AA6F7F-1E87-DC4B-B09C-B027492BC191}"/>
                </a:ext>
              </a:extLst>
            </p:cNvPr>
            <p:cNvSpPr/>
            <p:nvPr userDrawn="1"/>
          </p:nvSpPr>
          <p:spPr>
            <a:xfrm>
              <a:off x="7605886" y="6418762"/>
              <a:ext cx="1520438" cy="439238"/>
            </a:xfrm>
            <a:custGeom>
              <a:avLst/>
              <a:gdLst>
                <a:gd name="connsiteX0" fmla="*/ 760219 w 1520438"/>
                <a:gd name="connsiteY0" fmla="*/ 0 h 439238"/>
                <a:gd name="connsiteX1" fmla="*/ 1520438 w 1520438"/>
                <a:gd name="connsiteY1" fmla="*/ 439238 h 439238"/>
                <a:gd name="connsiteX2" fmla="*/ 0 w 1520438"/>
                <a:gd name="connsiteY2" fmla="*/ 439238 h 439238"/>
              </a:gdLst>
              <a:ahLst/>
              <a:cxnLst>
                <a:cxn ang="0">
                  <a:pos x="connsiteX0" y="connsiteY0"/>
                </a:cxn>
                <a:cxn ang="0">
                  <a:pos x="connsiteX1" y="connsiteY1"/>
                </a:cxn>
                <a:cxn ang="0">
                  <a:pos x="connsiteX2" y="connsiteY2"/>
                </a:cxn>
              </a:cxnLst>
              <a:rect l="l" t="t" r="r" b="b"/>
              <a:pathLst>
                <a:path w="1520438" h="439238">
                  <a:moveTo>
                    <a:pt x="760219" y="0"/>
                  </a:moveTo>
                  <a:lnTo>
                    <a:pt x="1520438" y="439238"/>
                  </a:lnTo>
                  <a:lnTo>
                    <a:pt x="0" y="439238"/>
                  </a:lnTo>
                  <a:close/>
                </a:path>
              </a:pathLst>
            </a:custGeom>
            <a:solidFill>
              <a:srgbClr val="CCDE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8" name="Freeform 87">
              <a:extLst>
                <a:ext uri="{FF2B5EF4-FFF2-40B4-BE49-F238E27FC236}">
                  <a16:creationId xmlns:a16="http://schemas.microsoft.com/office/drawing/2014/main" id="{370B95CD-D3DC-8941-9091-2634539AC74F}"/>
                </a:ext>
              </a:extLst>
            </p:cNvPr>
            <p:cNvSpPr/>
            <p:nvPr userDrawn="1"/>
          </p:nvSpPr>
          <p:spPr>
            <a:xfrm>
              <a:off x="6064133" y="6414690"/>
              <a:ext cx="1534538" cy="443311"/>
            </a:xfrm>
            <a:custGeom>
              <a:avLst/>
              <a:gdLst>
                <a:gd name="connsiteX0" fmla="*/ 767269 w 1534538"/>
                <a:gd name="connsiteY0" fmla="*/ 0 h 443311"/>
                <a:gd name="connsiteX1" fmla="*/ 1534538 w 1534538"/>
                <a:gd name="connsiteY1" fmla="*/ 443311 h 443311"/>
                <a:gd name="connsiteX2" fmla="*/ 0 w 1534538"/>
                <a:gd name="connsiteY2" fmla="*/ 443311 h 443311"/>
              </a:gdLst>
              <a:ahLst/>
              <a:cxnLst>
                <a:cxn ang="0">
                  <a:pos x="connsiteX0" y="connsiteY0"/>
                </a:cxn>
                <a:cxn ang="0">
                  <a:pos x="connsiteX1" y="connsiteY1"/>
                </a:cxn>
                <a:cxn ang="0">
                  <a:pos x="connsiteX2" y="connsiteY2"/>
                </a:cxn>
              </a:cxnLst>
              <a:rect l="l" t="t" r="r" b="b"/>
              <a:pathLst>
                <a:path w="1534538" h="443311">
                  <a:moveTo>
                    <a:pt x="767269" y="0"/>
                  </a:moveTo>
                  <a:lnTo>
                    <a:pt x="1534538" y="443311"/>
                  </a:lnTo>
                  <a:lnTo>
                    <a:pt x="0" y="443311"/>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grpSp>
    </p:spTree>
    <p:extLst>
      <p:ext uri="{BB962C8B-B14F-4D97-AF65-F5344CB8AC3E}">
        <p14:creationId xmlns:p14="http://schemas.microsoft.com/office/powerpoint/2010/main" val="32552054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08E90-F652-4B40-BD0B-1F8BC7EBCD06}"/>
              </a:ext>
            </a:extLst>
          </p:cNvPr>
          <p:cNvSpPr>
            <a:spLocks noGrp="1"/>
          </p:cNvSpPr>
          <p:nvPr>
            <p:ph type="ctrTitle"/>
          </p:nvPr>
        </p:nvSpPr>
        <p:spPr>
          <a:xfrm>
            <a:off x="999144" y="1282423"/>
            <a:ext cx="9144000" cy="601111"/>
          </a:xfrm>
        </p:spPr>
        <p:txBody>
          <a:bodyPr anchor="b">
            <a:normAutofit/>
          </a:bodyPr>
          <a:lstStyle>
            <a:lvl1pPr algn="l">
              <a:defRPr sz="360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61F7CE30-6632-4A18-9007-59691A06EF81}"/>
              </a:ext>
            </a:extLst>
          </p:cNvPr>
          <p:cNvSpPr>
            <a:spLocks noGrp="1"/>
          </p:cNvSpPr>
          <p:nvPr>
            <p:ph type="subTitle" idx="1"/>
          </p:nvPr>
        </p:nvSpPr>
        <p:spPr>
          <a:xfrm>
            <a:off x="999144" y="2129343"/>
            <a:ext cx="9144000" cy="466379"/>
          </a:xfrm>
        </p:spPr>
        <p:txBody>
          <a:bodyPr>
            <a:normAutofit/>
          </a:bodyPr>
          <a:lstStyle>
            <a:lvl1pPr marL="0" indent="0" algn="l">
              <a:buNone/>
              <a:defRPr sz="1800">
                <a:solidFill>
                  <a:srgbClr val="005EB8"/>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7" name="Picture 6" descr="A picture containing clipart&#10;&#10;Description generated with very high confidence">
            <a:extLst>
              <a:ext uri="{FF2B5EF4-FFF2-40B4-BE49-F238E27FC236}">
                <a16:creationId xmlns:a16="http://schemas.microsoft.com/office/drawing/2014/main" id="{18E0D45E-0B97-4E29-8499-AB2B710EB4A3}"/>
              </a:ext>
            </a:extLst>
          </p:cNvPr>
          <p:cNvPicPr>
            <a:picLocks noChangeAspect="1"/>
          </p:cNvPicPr>
          <p:nvPr userDrawn="1"/>
        </p:nvPicPr>
        <p:blipFill>
          <a:blip r:embed="rId2"/>
          <a:stretch>
            <a:fillRect/>
          </a:stretch>
        </p:blipFill>
        <p:spPr>
          <a:xfrm>
            <a:off x="10535749" y="365910"/>
            <a:ext cx="1308943" cy="528611"/>
          </a:xfrm>
          <a:prstGeom prst="rect">
            <a:avLst/>
          </a:prstGeom>
        </p:spPr>
      </p:pic>
      <p:sp>
        <p:nvSpPr>
          <p:cNvPr id="8" name="Text Box 4">
            <a:extLst>
              <a:ext uri="{FF2B5EF4-FFF2-40B4-BE49-F238E27FC236}">
                <a16:creationId xmlns:a16="http://schemas.microsoft.com/office/drawing/2014/main" id="{A426801C-6EF1-44D5-BB49-CF9B1BD26219}"/>
              </a:ext>
            </a:extLst>
          </p:cNvPr>
          <p:cNvSpPr txBox="1"/>
          <p:nvPr userDrawn="1"/>
        </p:nvSpPr>
        <p:spPr>
          <a:xfrm>
            <a:off x="4099560" y="5714168"/>
            <a:ext cx="3992880" cy="406400"/>
          </a:xfrm>
          <a:prstGeom prst="rect">
            <a:avLst/>
          </a:prstGeom>
          <a:solidFill>
            <a:schemeClr val="lt1"/>
          </a:solid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en-GB" sz="1800">
                <a:effectLst/>
                <a:latin typeface="Arial" panose="020B0604020202020204" pitchFamily="34" charset="0"/>
                <a:ea typeface="Calibri" panose="020F0502020204030204" pitchFamily="34" charset="0"/>
                <a:cs typeface="Times New Roman" panose="02020603050405020304" pitchFamily="18" charset="0"/>
              </a:rPr>
              <a:t>NHS England and NHS Improvement</a:t>
            </a:r>
            <a:endParaRPr lang="en-GB" sz="120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9" name="Content Placeholder 16">
            <a:extLst>
              <a:ext uri="{FF2B5EF4-FFF2-40B4-BE49-F238E27FC236}">
                <a16:creationId xmlns:a16="http://schemas.microsoft.com/office/drawing/2014/main" id="{2E504B7B-6AD1-45D7-8AE3-FA3C863D3A2A}"/>
              </a:ext>
            </a:extLst>
          </p:cNvPr>
          <p:cNvPicPr>
            <a:picLocks noChangeAspect="1"/>
          </p:cNvPicPr>
          <p:nvPr userDrawn="1"/>
        </p:nvPicPr>
        <p:blipFill>
          <a:blip r:embed="rId3"/>
          <a:stretch>
            <a:fillRect/>
          </a:stretch>
        </p:blipFill>
        <p:spPr>
          <a:xfrm>
            <a:off x="0" y="6213677"/>
            <a:ext cx="12211879" cy="413293"/>
          </a:xfrm>
          <a:prstGeom prst="rect">
            <a:avLst/>
          </a:prstGeom>
        </p:spPr>
      </p:pic>
    </p:spTree>
    <p:extLst>
      <p:ext uri="{BB962C8B-B14F-4D97-AF65-F5344CB8AC3E}">
        <p14:creationId xmlns:p14="http://schemas.microsoft.com/office/powerpoint/2010/main" val="1655661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2437205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5733269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12/08/2025</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817" r:id="rId1"/>
    <p:sldLayoutId id="2147483833" r:id="rId2"/>
    <p:sldLayoutId id="2147483834" r:id="rId3"/>
    <p:sldLayoutId id="2147483826" r:id="rId4"/>
    <p:sldLayoutId id="2147483931" r:id="rId5"/>
    <p:sldLayoutId id="2147483827" r:id="rId6"/>
    <p:sldLayoutId id="2147483818" r:id="rId7"/>
    <p:sldLayoutId id="2147483813" r:id="rId8"/>
    <p:sldLayoutId id="2147483814" r:id="rId9"/>
    <p:sldLayoutId id="2147483815" r:id="rId10"/>
    <p:sldLayoutId id="2147483719" r:id="rId11"/>
    <p:sldLayoutId id="2147483938" r:id="rId12"/>
    <p:sldLayoutId id="2147483939" r:id="rId13"/>
    <p:sldLayoutId id="2147483933" r:id="rId14"/>
    <p:sldLayoutId id="2147483824" r:id="rId15"/>
    <p:sldLayoutId id="2147483926" r:id="rId16"/>
    <p:sldLayoutId id="2147483927" r:id="rId17"/>
    <p:sldLayoutId id="2147483929" r:id="rId18"/>
    <p:sldLayoutId id="2147483928" r:id="rId19"/>
    <p:sldLayoutId id="2147483930" r:id="rId20"/>
    <p:sldLayoutId id="2147483950" r:id="rId21"/>
    <p:sldLayoutId id="2147483948" r:id="rId22"/>
    <p:sldLayoutId id="2147483924" r:id="rId23"/>
    <p:sldLayoutId id="2147483940" r:id="rId24"/>
    <p:sldLayoutId id="2147483934" r:id="rId25"/>
    <p:sldLayoutId id="2147483936" r:id="rId26"/>
    <p:sldLayoutId id="2147483937" r:id="rId27"/>
    <p:sldLayoutId id="2147483825" r:id="rId28"/>
    <p:sldLayoutId id="2147483935" r:id="rId29"/>
    <p:sldLayoutId id="2147483942" r:id="rId30"/>
    <p:sldLayoutId id="2147483944" r:id="rId31"/>
    <p:sldLayoutId id="2147483945" r:id="rId32"/>
    <p:sldLayoutId id="2147483951" r:id="rId33"/>
    <p:sldLayoutId id="2147483949" r:id="rId34"/>
    <p:sldLayoutId id="2147483946" r:id="rId35"/>
    <p:sldLayoutId id="2147483947" r:id="rId36"/>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digital.nhs.uk/data-and-information/areas-of-interest/workforce/national-workforce-reporting-service-nwrs#webinars" TargetMode="External"/><Relationship Id="rId1" Type="http://schemas.openxmlformats.org/officeDocument/2006/relationships/slideLayout" Target="../slideLayouts/slideLayout30.xml"/><Relationship Id="rId5" Type="http://schemas.openxmlformats.org/officeDocument/2006/relationships/image" Target="../media/image24.jpeg"/><Relationship Id="rId4" Type="http://schemas.openxmlformats.org/officeDocument/2006/relationships/image" Target="../media/image23.jpeg"/></Relationships>
</file>

<file path=ppt/slides/_rels/slide10.xml.rels><?xml version="1.0" encoding="UTF-8" standalone="yes"?>
<Relationships xmlns="http://schemas.openxmlformats.org/package/2006/relationships"><Relationship Id="rId3" Type="http://schemas.openxmlformats.org/officeDocument/2006/relationships/hyperlink" Target="https://digital.nhs.uk/data-and-information/areas-of-interest/workforce/national-workforce-reporting-service-nwrs/guidance" TargetMode="External"/><Relationship Id="rId2" Type="http://schemas.openxmlformats.org/officeDocument/2006/relationships/hyperlink" Target="https://digital.nhs.uk/data-and-information/areas-of-interest/workforce/national-workforce-reporting-service-nwrs/support" TargetMode="External"/><Relationship Id="rId1" Type="http://schemas.openxmlformats.org/officeDocument/2006/relationships/slideLayout" Target="../slideLayouts/slideLayout31.xml"/><Relationship Id="rId5" Type="http://schemas.openxmlformats.org/officeDocument/2006/relationships/image" Target="../media/image26.png"/><Relationship Id="rId4" Type="http://schemas.openxmlformats.org/officeDocument/2006/relationships/hyperlink" Target="mailto:ssd.nationalservicedesk@nhs.ne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35.xml"/><Relationship Id="rId4" Type="http://schemas.openxmlformats.org/officeDocument/2006/relationships/hyperlink" Target="https://digital.nhs.uk/data-and-information/publications/statistical/general-and-personal-medical-services"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app.powerbi.com/view?r=eyJrIjoiZTEwODNkOTItZjVmYS00OTNjLWJhNDktNjdkYTRlOGY3Njg4IiwidCI6IjM3YzM1NGIyLTg1YjAtNDdmNS1iMjIyLTA3YjQ4ZDc3NGVlMyJ9"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hyperlink" Target="https://digital.nhs.uk/supplementary-information/2024/tracking-gps-in-training-into-fully-qualified-general-practice-roles---september-2024"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35.xml"/><Relationship Id="rId4" Type="http://schemas.openxmlformats.org/officeDocument/2006/relationships/hyperlink" Target="https://digital.nhs.uk/data-and-information/publications/statistical/primary-care-network-workforce"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35.xml"/><Relationship Id="rId4" Type="http://schemas.openxmlformats.org/officeDocument/2006/relationships/hyperlink" Target="https://digital.nhs.uk/data-and-information/publications/statistical/primary-care-workforce-quarterly-update"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hyperlink" Target="mailto:primarycareworkforce@nhs.net?subject=GP%20/%20PCN%20workforce%20publications"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3" Type="http://schemas.openxmlformats.org/officeDocument/2006/relationships/hyperlink" Target="mailto:primarycareworkforce1@nhs.net" TargetMode="External"/><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hyperlink" Target="mailto:ssd.nationalservicedesk@nhs.net" TargetMode="External"/><Relationship Id="rId2" Type="http://schemas.openxmlformats.org/officeDocument/2006/relationships/image" Target="../media/image25.png"/><Relationship Id="rId1" Type="http://schemas.openxmlformats.org/officeDocument/2006/relationships/slideLayout" Target="../slideLayouts/slideLayout31.xml"/><Relationship Id="rId5" Type="http://schemas.openxmlformats.org/officeDocument/2006/relationships/image" Target="../media/image26.png"/><Relationship Id="rId4" Type="http://schemas.openxmlformats.org/officeDocument/2006/relationships/hyperlink" Target="https://digital.nhs.uk/data-and-information/areas-of-interest/workforce/national-workforce-reporting-service-nwrs#nwrs-dashboard"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digital.nhs.uk/data-and-information/areas-of-interest/workforce/national-workforce-reporting-service-nwrs/how-we-use-the-workforce-data-you-provide" TargetMode="External"/><Relationship Id="rId3" Type="http://schemas.openxmlformats.org/officeDocument/2006/relationships/hyperlink" Target="https://datacollection.sdcs.digital.nhs.uk/" TargetMode="External"/><Relationship Id="rId7" Type="http://schemas.openxmlformats.org/officeDocument/2006/relationships/hyperlink" Target="https://digital.nhs.uk/data-and-information/areas-of-interest/workforce/national-workforce-reporting-service-nwrs/guidance" TargetMode="External"/><Relationship Id="rId12" Type="http://schemas.openxmlformats.org/officeDocument/2006/relationships/hyperlink" Target="https://digital.nhs.uk/data-and-information/publications/statistical/primary-care-workforce-quarterly-update" TargetMode="External"/><Relationship Id="rId2" Type="http://schemas.openxmlformats.org/officeDocument/2006/relationships/hyperlink" Target="mailto:ssd.nationalservicedesk@nhs.net" TargetMode="External"/><Relationship Id="rId1" Type="http://schemas.openxmlformats.org/officeDocument/2006/relationships/slideLayout" Target="../slideLayouts/slideLayout4.xml"/><Relationship Id="rId6" Type="http://schemas.openxmlformats.org/officeDocument/2006/relationships/hyperlink" Target="https://digital.nhs.uk/data-and-information/areas-of-interest/workforce/national-workforce-reporting-service-nwrs/support#how-to-videos" TargetMode="External"/><Relationship Id="rId11" Type="http://schemas.openxmlformats.org/officeDocument/2006/relationships/hyperlink" Target="https://digital.nhs.uk/data-and-information/publications/statistical/primary-care-network-workforce" TargetMode="External"/><Relationship Id="rId5" Type="http://schemas.openxmlformats.org/officeDocument/2006/relationships/hyperlink" Target="https://digital.nhs.uk/data-and-information/areas-of-interest/workforce/national-workforce-reporting-service-nwrs/support" TargetMode="External"/><Relationship Id="rId10" Type="http://schemas.openxmlformats.org/officeDocument/2006/relationships/hyperlink" Target="https://digital.nhs.uk/data-and-information/publications/statistical/general-and-personal-medical-services" TargetMode="External"/><Relationship Id="rId4" Type="http://schemas.openxmlformats.org/officeDocument/2006/relationships/hyperlink" Target="https://digital.nhs.uk/data-and-information/areas-of-interest/workforce/national-workforce-reporting-service-nwrs#nwrs-dashboard" TargetMode="External"/><Relationship Id="rId9" Type="http://schemas.openxmlformats.org/officeDocument/2006/relationships/hyperlink" Target="https://odsportal.digital.nhs.uk/Organisation/Search"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31.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31.xml"/><Relationship Id="rId6" Type="http://schemas.openxmlformats.org/officeDocument/2006/relationships/image" Target="../media/image26.png"/><Relationship Id="rId5" Type="http://schemas.openxmlformats.org/officeDocument/2006/relationships/hyperlink" Target="https://digital.nhs.uk/data-and-information/areas-of-interest/workforce/national-workforce-reporting-service-nwrs/guidance/organisation-changes" TargetMode="External"/><Relationship Id="rId4" Type="http://schemas.openxmlformats.org/officeDocument/2006/relationships/hyperlink" Target="mailto:ssd.nationalservicedesk@nhs.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1AE628-C966-49A3-BC01-EAF65C86B410}"/>
              </a:ext>
            </a:extLst>
          </p:cNvPr>
          <p:cNvSpPr>
            <a:spLocks noGrp="1"/>
          </p:cNvSpPr>
          <p:nvPr>
            <p:ph type="title"/>
          </p:nvPr>
        </p:nvSpPr>
        <p:spPr>
          <a:xfrm>
            <a:off x="2596558" y="1114594"/>
            <a:ext cx="6567055" cy="611649"/>
          </a:xfrm>
        </p:spPr>
        <p:txBody>
          <a:bodyPr/>
          <a:lstStyle/>
          <a:p>
            <a:pPr algn="ctr"/>
            <a:r>
              <a:rPr lang="en-GB" sz="3200" b="1">
                <a:solidFill>
                  <a:schemeClr val="tx1"/>
                </a:solidFill>
              </a:rPr>
              <a:t>Welcome &amp; House keeping</a:t>
            </a:r>
          </a:p>
        </p:txBody>
      </p:sp>
      <p:sp>
        <p:nvSpPr>
          <p:cNvPr id="6" name="Content Placeholder 4">
            <a:extLst>
              <a:ext uri="{FF2B5EF4-FFF2-40B4-BE49-F238E27FC236}">
                <a16:creationId xmlns:a16="http://schemas.microsoft.com/office/drawing/2014/main" id="{AD1DF846-1CE3-4E1F-B2F0-CF01251E2EA4}"/>
              </a:ext>
            </a:extLst>
          </p:cNvPr>
          <p:cNvSpPr txBox="1">
            <a:spLocks noChangeArrowheads="1"/>
          </p:cNvSpPr>
          <p:nvPr/>
        </p:nvSpPr>
        <p:spPr bwMode="auto">
          <a:xfrm>
            <a:off x="2458942" y="1652975"/>
            <a:ext cx="7612836" cy="3662541"/>
          </a:xfrm>
          <a:prstGeom prst="rect">
            <a:avLst/>
          </a:prstGeom>
          <a:noFill/>
          <a:ln w="9525">
            <a:noFill/>
            <a:miter lim="800000"/>
            <a:headEnd/>
            <a:tailEnd/>
          </a:ln>
        </p:spPr>
        <p:txBody>
          <a:bodyPr vert="horz" wrap="square" lIns="91440" tIns="45720" rIns="91440" bIns="45720" rtlCol="0" anchor="t">
            <a:spAutoFit/>
          </a:bodyPr>
          <a:lstStyle>
            <a:lvl1pPr marL="342900" indent="-342900" algn="l" defTabSz="457200" rtl="0" eaLnBrk="1" latinLnBrk="0" hangingPunct="1">
              <a:spcBef>
                <a:spcPct val="20000"/>
              </a:spcBef>
              <a:buClr>
                <a:schemeClr val="tx2"/>
              </a:buClr>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Clr>
                <a:schemeClr val="tx2"/>
              </a:buClr>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tx2"/>
              </a:buClr>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Clr>
                <a:schemeClr val="tx2"/>
              </a:buClr>
              <a:buFont typeface="Arial"/>
              <a:buChar char="•"/>
              <a:defRPr sz="2400" kern="1200">
                <a:solidFill>
                  <a:schemeClr val="tx1"/>
                </a:solidFill>
                <a:latin typeface="+mn-lt"/>
                <a:ea typeface="+mn-ea"/>
                <a:cs typeface="+mn-cs"/>
              </a:defRPr>
            </a:lvl4pPr>
            <a:lvl5pPr marL="2057400" indent="-228600" algn="l" defTabSz="457200" rtl="0" eaLnBrk="1" latinLnBrk="0" hangingPunct="1">
              <a:spcBef>
                <a:spcPct val="20000"/>
              </a:spcBef>
              <a:buClr>
                <a:schemeClr val="tx2"/>
              </a:buClr>
              <a:buFont typeface="Arial"/>
              <a:buChar char="•"/>
              <a:defRPr sz="2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ct val="100000"/>
              </a:lnSpc>
              <a:spcBef>
                <a:spcPct val="0"/>
              </a:spcBef>
              <a:spcAft>
                <a:spcPct val="0"/>
              </a:spcAft>
              <a:buClr>
                <a:srgbClr val="003087"/>
              </a:buClr>
              <a:buSzTx/>
              <a:buFont typeface="Arial"/>
              <a:buNone/>
              <a:tabLst/>
              <a:defRPr/>
            </a:pPr>
            <a:endParaRPr kumimoji="0" lang="en-GB" sz="2000" b="0" i="0" u="none" strike="noStrike" kern="1200" cap="none" spc="0" normalizeH="0" baseline="0" noProof="0">
              <a:ln>
                <a:noFill/>
              </a:ln>
              <a:solidFill>
                <a:srgbClr val="000000"/>
              </a:solidFill>
              <a:effectLst/>
              <a:uLnTx/>
              <a:uFillTx/>
              <a:latin typeface="Nubian-Medium" charset="0"/>
              <a:ea typeface="ＭＳ Ｐゴシック" pitchFamily="-108" charset="-128"/>
              <a:cs typeface="+mn-cs"/>
            </a:endParaRPr>
          </a:p>
          <a:p>
            <a:pPr marL="0" indent="0" eaLnBrk="0" fontAlgn="base" hangingPunct="0">
              <a:spcBef>
                <a:spcPct val="0"/>
              </a:spcBef>
              <a:spcAft>
                <a:spcPct val="0"/>
              </a:spcAft>
              <a:buClr>
                <a:srgbClr val="003087"/>
              </a:buClr>
              <a:buNone/>
              <a:defRPr/>
            </a:pPr>
            <a:r>
              <a:rPr kumimoji="0" lang="en-GB" sz="2000" b="1" i="0" u="none" strike="noStrike" kern="1200" cap="none" spc="0" normalizeH="0" baseline="0" noProof="0">
                <a:ln>
                  <a:noFill/>
                </a:ln>
                <a:solidFill>
                  <a:srgbClr val="000000"/>
                </a:solidFill>
                <a:effectLst/>
                <a:uLnTx/>
                <a:uFillTx/>
                <a:latin typeface="Nubian-Medium"/>
                <a:ea typeface="ＭＳ Ｐゴシック"/>
              </a:rPr>
              <a:t>Mute</a:t>
            </a:r>
            <a:r>
              <a:rPr kumimoji="0" lang="en-GB" sz="2000" b="0" i="0" u="none" strike="noStrike" kern="1200" cap="none" spc="0" normalizeH="0" baseline="0" noProof="0">
                <a:ln>
                  <a:noFill/>
                </a:ln>
                <a:solidFill>
                  <a:srgbClr val="0072C6"/>
                </a:solidFill>
                <a:effectLst/>
                <a:uLnTx/>
                <a:uFillTx/>
                <a:latin typeface="Nubian-Medium"/>
                <a:ea typeface="ＭＳ Ｐゴシック"/>
              </a:rPr>
              <a:t> – Please ensure that you </a:t>
            </a:r>
            <a:r>
              <a:rPr kumimoji="0" lang="en-GB" sz="2000" b="1" i="0" u="none" strike="noStrike" kern="1200" cap="none" spc="0" normalizeH="0" baseline="0" noProof="0">
                <a:ln>
                  <a:noFill/>
                </a:ln>
                <a:solidFill>
                  <a:srgbClr val="0072C6"/>
                </a:solidFill>
                <a:effectLst/>
                <a:uLnTx/>
                <a:uFillTx/>
                <a:latin typeface="Nubian-Medium"/>
                <a:ea typeface="ＭＳ Ｐゴシック"/>
              </a:rPr>
              <a:t>mute yourself on screen or on your own phone and that your webcam/camera is switched off.</a:t>
            </a:r>
            <a:r>
              <a:rPr lang="en-GB" sz="2000" b="1">
                <a:solidFill>
                  <a:srgbClr val="0072C6"/>
                </a:solidFill>
                <a:latin typeface="Nubian-Medium"/>
                <a:ea typeface="ＭＳ Ｐゴシック"/>
              </a:rPr>
              <a:t> Please switch both on if speaking, though!</a:t>
            </a:r>
            <a:endParaRPr lang="en-GB" sz="2000" b="1" i="0" u="none" strike="noStrike" kern="1200" cap="none" spc="0" normalizeH="0" baseline="0" noProof="0">
              <a:ln>
                <a:noFill/>
              </a:ln>
              <a:solidFill>
                <a:srgbClr val="0072C6"/>
              </a:solidFill>
              <a:effectLst/>
              <a:uLnTx/>
              <a:uFillTx/>
              <a:latin typeface="Nubian-Medium" charset="0"/>
              <a:ea typeface="ＭＳ Ｐゴシック" pitchFamily="-108" charset="-128"/>
            </a:endParaRPr>
          </a:p>
          <a:p>
            <a:pPr marL="0" marR="0" lvl="0" indent="0" algn="l" defTabSz="457200" rtl="0" eaLnBrk="0" fontAlgn="base" latinLnBrk="0" hangingPunct="0">
              <a:lnSpc>
                <a:spcPct val="100000"/>
              </a:lnSpc>
              <a:spcBef>
                <a:spcPct val="0"/>
              </a:spcBef>
              <a:spcAft>
                <a:spcPct val="0"/>
              </a:spcAft>
              <a:buClr>
                <a:srgbClr val="003087"/>
              </a:buClr>
              <a:buSzTx/>
              <a:buFont typeface="Arial"/>
              <a:buNone/>
              <a:tabLst/>
              <a:defRPr/>
            </a:pPr>
            <a:endParaRPr kumimoji="0" lang="en-GB" sz="1200" b="0" i="0" u="none" strike="noStrike" kern="1200" cap="none" spc="0" normalizeH="0" baseline="0" noProof="0">
              <a:ln>
                <a:noFill/>
              </a:ln>
              <a:solidFill>
                <a:srgbClr val="F79646">
                  <a:lumMod val="75000"/>
                </a:srgbClr>
              </a:solidFill>
              <a:effectLst/>
              <a:uLnTx/>
              <a:uFillTx/>
              <a:latin typeface="Nubian-Medium" charset="0"/>
              <a:ea typeface="ＭＳ Ｐゴシック" pitchFamily="-108" charset="-128"/>
              <a:cs typeface="+mn-cs"/>
            </a:endParaRPr>
          </a:p>
          <a:p>
            <a:pPr marL="0" indent="0" eaLnBrk="0" fontAlgn="base" hangingPunct="0">
              <a:spcBef>
                <a:spcPct val="0"/>
              </a:spcBef>
              <a:spcAft>
                <a:spcPct val="0"/>
              </a:spcAft>
              <a:buClr>
                <a:srgbClr val="003087"/>
              </a:buClr>
              <a:buNone/>
              <a:defRPr/>
            </a:pPr>
            <a:r>
              <a:rPr kumimoji="0" lang="en-GB" sz="2000" b="1" i="0" u="none" strike="noStrike" kern="1200" cap="none" spc="0" normalizeH="0" baseline="0" noProof="0">
                <a:ln>
                  <a:noFill/>
                </a:ln>
                <a:solidFill>
                  <a:srgbClr val="000000"/>
                </a:solidFill>
                <a:effectLst/>
                <a:uLnTx/>
                <a:uFillTx/>
                <a:latin typeface="Nubian-Medium"/>
                <a:ea typeface="ＭＳ Ｐゴシック"/>
              </a:rPr>
              <a:t>Questions</a:t>
            </a:r>
            <a:r>
              <a:rPr kumimoji="0" lang="en-GB" sz="2000" b="0" i="0" u="none" strike="noStrike" kern="1200" cap="none" spc="0" normalizeH="0" baseline="0" noProof="0">
                <a:ln>
                  <a:noFill/>
                </a:ln>
                <a:solidFill>
                  <a:srgbClr val="0072C6"/>
                </a:solidFill>
                <a:effectLst/>
                <a:uLnTx/>
                <a:uFillTx/>
                <a:latin typeface="Nubian-Medium"/>
                <a:ea typeface="ＭＳ Ｐゴシック"/>
              </a:rPr>
              <a:t> – Please send your questions to the presenters via the CHAT box or raise your hand.</a:t>
            </a:r>
            <a:r>
              <a:rPr lang="en-GB" sz="2000">
                <a:solidFill>
                  <a:srgbClr val="0072C6"/>
                </a:solidFill>
                <a:latin typeface="Nubian-Medium"/>
                <a:ea typeface="ＭＳ Ｐゴシック"/>
              </a:rPr>
              <a:t> </a:t>
            </a:r>
          </a:p>
          <a:p>
            <a:pPr marL="0" indent="0" eaLnBrk="0" fontAlgn="base" hangingPunct="0">
              <a:spcBef>
                <a:spcPct val="0"/>
              </a:spcBef>
              <a:spcAft>
                <a:spcPct val="0"/>
              </a:spcAft>
              <a:buClr>
                <a:srgbClr val="003087"/>
              </a:buClr>
              <a:buNone/>
              <a:defRPr/>
            </a:pPr>
            <a:endParaRPr lang="en-GB" sz="2000" b="1">
              <a:solidFill>
                <a:srgbClr val="FF0000"/>
              </a:solidFill>
              <a:highlight>
                <a:srgbClr val="FFFF00"/>
              </a:highlight>
              <a:latin typeface="Nubian-Medium"/>
              <a:ea typeface="ＭＳ Ｐゴシック"/>
              <a:cs typeface="+mn-cs"/>
            </a:endParaRPr>
          </a:p>
          <a:p>
            <a:pPr marL="0" indent="0" eaLnBrk="0" fontAlgn="base" hangingPunct="0">
              <a:spcBef>
                <a:spcPct val="0"/>
              </a:spcBef>
              <a:spcAft>
                <a:spcPct val="0"/>
              </a:spcAft>
              <a:buClr>
                <a:srgbClr val="003087"/>
              </a:buClr>
              <a:buNone/>
              <a:defRPr/>
            </a:pPr>
            <a:r>
              <a:rPr lang="en-GB" sz="2000" b="1">
                <a:solidFill>
                  <a:srgbClr val="000000"/>
                </a:solidFill>
                <a:latin typeface="Nubian-Medium"/>
                <a:ea typeface="ＭＳ Ｐゴシック"/>
              </a:rPr>
              <a:t>Slides, </a:t>
            </a:r>
            <a:r>
              <a:rPr lang="en-GB" sz="2000">
                <a:solidFill>
                  <a:srgbClr val="0072C6"/>
                </a:solidFill>
                <a:latin typeface="Nubian-Medium"/>
                <a:ea typeface="ＭＳ Ｐゴシック"/>
              </a:rPr>
              <a:t>QAs, and link to previous webinar recording are available on our website:</a:t>
            </a:r>
          </a:p>
          <a:p>
            <a:pPr marL="0" indent="0" eaLnBrk="0" fontAlgn="base" hangingPunct="0">
              <a:spcBef>
                <a:spcPct val="0"/>
              </a:spcBef>
              <a:spcAft>
                <a:spcPct val="0"/>
              </a:spcAft>
              <a:buClr>
                <a:srgbClr val="003087"/>
              </a:buClr>
              <a:buNone/>
              <a:defRPr/>
            </a:pPr>
            <a:r>
              <a:rPr lang="en-GB" sz="2000">
                <a:hlinkClick r:id="rId2"/>
              </a:rPr>
              <a:t>NWRS website - Webinars</a:t>
            </a:r>
            <a:endParaRPr kumimoji="0" lang="en-GB" sz="2000" b="1" i="0" u="none" strike="noStrike" kern="1200" cap="none" spc="0" normalizeH="0" baseline="0" noProof="0">
              <a:ln>
                <a:noFill/>
              </a:ln>
              <a:solidFill>
                <a:srgbClr val="005EB8">
                  <a:lumMod val="75000"/>
                </a:srgbClr>
              </a:solidFill>
              <a:effectLst/>
              <a:highlight>
                <a:srgbClr val="FFFF00"/>
              </a:highlight>
              <a:uLnTx/>
              <a:uFillTx/>
              <a:latin typeface="Nubian-Medium" charset="0"/>
              <a:ea typeface="ＭＳ Ｐゴシック" pitchFamily="-108" charset="-128"/>
              <a:cs typeface="+mn-cs"/>
            </a:endParaRPr>
          </a:p>
          <a:p>
            <a:pPr marL="0" marR="0" lvl="0" indent="0" algn="l" defTabSz="457200" rtl="0" eaLnBrk="0" fontAlgn="base" latinLnBrk="0" hangingPunct="0">
              <a:lnSpc>
                <a:spcPct val="100000"/>
              </a:lnSpc>
              <a:spcBef>
                <a:spcPct val="0"/>
              </a:spcBef>
              <a:spcAft>
                <a:spcPct val="0"/>
              </a:spcAft>
              <a:buClr>
                <a:srgbClr val="003087"/>
              </a:buClr>
              <a:buSzTx/>
              <a:buFont typeface="Arial"/>
              <a:buNone/>
              <a:tabLst/>
              <a:defRPr/>
            </a:pPr>
            <a:endParaRPr kumimoji="0" lang="en-GB" sz="2000" b="1" i="0" u="none" strike="noStrike" kern="1200" cap="none" spc="0" normalizeH="0" baseline="0" noProof="0">
              <a:ln>
                <a:noFill/>
              </a:ln>
              <a:solidFill>
                <a:srgbClr val="005EB8">
                  <a:lumMod val="75000"/>
                </a:srgbClr>
              </a:solidFill>
              <a:effectLst/>
              <a:uLnTx/>
              <a:uFillTx/>
              <a:latin typeface="Nubian-Medium" charset="0"/>
              <a:ea typeface="ＭＳ Ｐゴシック" pitchFamily="-108" charset="-128"/>
              <a:cs typeface="+mn-cs"/>
            </a:endParaRPr>
          </a:p>
        </p:txBody>
      </p:sp>
      <p:pic>
        <p:nvPicPr>
          <p:cNvPr id="7" name="Picture 6">
            <a:extLst>
              <a:ext uri="{FF2B5EF4-FFF2-40B4-BE49-F238E27FC236}">
                <a16:creationId xmlns:a16="http://schemas.microsoft.com/office/drawing/2014/main" id="{6F8D061E-541C-409C-8D2B-5D16A5931B21}"/>
              </a:ext>
            </a:extLst>
          </p:cNvPr>
          <p:cNvPicPr>
            <a:picLocks noChangeAspect="1"/>
          </p:cNvPicPr>
          <p:nvPr/>
        </p:nvPicPr>
        <p:blipFill>
          <a:blip r:embed="rId3"/>
          <a:stretch>
            <a:fillRect/>
          </a:stretch>
        </p:blipFill>
        <p:spPr>
          <a:xfrm>
            <a:off x="1766596" y="2044946"/>
            <a:ext cx="534276" cy="486063"/>
          </a:xfrm>
          <a:prstGeom prst="rect">
            <a:avLst/>
          </a:prstGeom>
        </p:spPr>
      </p:pic>
      <p:pic>
        <p:nvPicPr>
          <p:cNvPr id="8" name="Picture 7" descr="images.jpg">
            <a:extLst>
              <a:ext uri="{FF2B5EF4-FFF2-40B4-BE49-F238E27FC236}">
                <a16:creationId xmlns:a16="http://schemas.microsoft.com/office/drawing/2014/main" id="{32F5D3F4-59A8-41A5-ACF5-BF0888E9A9C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657118" y="3166685"/>
            <a:ext cx="856292" cy="852486"/>
          </a:xfrm>
          <a:prstGeom prst="rect">
            <a:avLst/>
          </a:prstGeom>
        </p:spPr>
      </p:pic>
      <p:pic>
        <p:nvPicPr>
          <p:cNvPr id="9" name="Picture 2" descr="http://t0.gstatic.com/images?q=tbn:ANd9GcRUj4W7AI8SbmhjVJw_Kq6jJ-Vw2s1nFc9K90tT16WckCmRAAM&amp;t=1&amp;usg=__qgk1jhHSzZp_KLA9ar98o1f0LbY=">
            <a:extLst>
              <a:ext uri="{FF2B5EF4-FFF2-40B4-BE49-F238E27FC236}">
                <a16:creationId xmlns:a16="http://schemas.microsoft.com/office/drawing/2014/main" id="{99C5AE1C-868F-4543-A477-A111712DFA00}"/>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564592" y="4639278"/>
            <a:ext cx="894351" cy="611650"/>
          </a:xfrm>
          <a:prstGeom prst="rect">
            <a:avLst/>
          </a:prstGeom>
          <a:noFill/>
        </p:spPr>
      </p:pic>
      <p:sp>
        <p:nvSpPr>
          <p:cNvPr id="2" name="Rectangle 1">
            <a:extLst>
              <a:ext uri="{FF2B5EF4-FFF2-40B4-BE49-F238E27FC236}">
                <a16:creationId xmlns:a16="http://schemas.microsoft.com/office/drawing/2014/main" id="{13D28902-83B1-492E-98E5-0A68CD2D295A}"/>
              </a:ext>
            </a:extLst>
          </p:cNvPr>
          <p:cNvSpPr/>
          <p:nvPr/>
        </p:nvSpPr>
        <p:spPr>
          <a:xfrm>
            <a:off x="2011767" y="65352"/>
            <a:ext cx="7752467"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srgbClr val="005EB8"/>
                </a:solidFill>
                <a:effectLst/>
                <a:uLnTx/>
                <a:uFillTx/>
                <a:latin typeface="Arial" panose="020B0604020202020204" pitchFamily="34" charset="0"/>
                <a:ea typeface="+mj-ea"/>
                <a:cs typeface="Arial" panose="020B0604020202020204" pitchFamily="34" charset="0"/>
              </a:rPr>
              <a:t>National Workforce Reporting Service (NWRS) Webinars 2025</a:t>
            </a:r>
            <a:endParaRPr kumimoji="0" lang="en-GB" sz="3200" b="1" i="0" u="none" strike="noStrike" kern="120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1408806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265910-BB0E-4CEB-8164-1FE0D66DD3C7}"/>
              </a:ext>
            </a:extLst>
          </p:cNvPr>
          <p:cNvSpPr>
            <a:spLocks noGrp="1"/>
          </p:cNvSpPr>
          <p:nvPr>
            <p:ph type="title"/>
          </p:nvPr>
        </p:nvSpPr>
        <p:spPr>
          <a:xfrm>
            <a:off x="614922" y="711592"/>
            <a:ext cx="8756073" cy="611649"/>
          </a:xfrm>
        </p:spPr>
        <p:txBody>
          <a:bodyPr>
            <a:normAutofit/>
          </a:bodyPr>
          <a:lstStyle/>
          <a:p>
            <a:r>
              <a:rPr lang="en-GB" sz="3200" b="1">
                <a:solidFill>
                  <a:schemeClr val="accent1"/>
                </a:solidFill>
                <a:latin typeface="+mj-lt"/>
              </a:rPr>
              <a:t>NWRS User Support</a:t>
            </a:r>
          </a:p>
        </p:txBody>
      </p:sp>
      <p:sp>
        <p:nvSpPr>
          <p:cNvPr id="7" name="TextBox 6">
            <a:extLst>
              <a:ext uri="{FF2B5EF4-FFF2-40B4-BE49-F238E27FC236}">
                <a16:creationId xmlns:a16="http://schemas.microsoft.com/office/drawing/2014/main" id="{B96E1DC3-D1B5-4D95-9BD1-5DEC77A3D521}"/>
              </a:ext>
            </a:extLst>
          </p:cNvPr>
          <p:cNvSpPr txBox="1"/>
          <p:nvPr/>
        </p:nvSpPr>
        <p:spPr>
          <a:xfrm>
            <a:off x="614922" y="1324878"/>
            <a:ext cx="11577077" cy="5632311"/>
          </a:xfrm>
          <a:prstGeom prst="rect">
            <a:avLst/>
          </a:prstGeom>
          <a:noFill/>
        </p:spPr>
        <p:txBody>
          <a:bodyPr wrap="square" lIns="91440" tIns="45720" rIns="91440" bIns="45720" rtlCol="0" anchor="t">
            <a:spAutoFit/>
          </a:bodyPr>
          <a:lstStyle/>
          <a:p>
            <a:pPr marL="285750" indent="-285750">
              <a:buClr>
                <a:schemeClr val="accent6"/>
              </a:buClr>
              <a:buFont typeface="Arial" panose="020B0604020202020204" pitchFamily="34" charset="0"/>
              <a:buChar char="•"/>
            </a:pPr>
            <a:r>
              <a:rPr lang="en-GB" sz="1800">
                <a:ea typeface="+mn-lt"/>
                <a:cs typeface="+mn-lt"/>
              </a:rPr>
              <a:t>The </a:t>
            </a:r>
            <a:r>
              <a:rPr lang="en-GB" sz="1800">
                <a:ea typeface="+mn-lt"/>
                <a:cs typeface="+mn-lt"/>
                <a:hlinkClick r:id="rId2"/>
              </a:rPr>
              <a:t>webpage</a:t>
            </a:r>
            <a:r>
              <a:rPr lang="en-GB" sz="1800">
                <a:ea typeface="+mn-lt"/>
                <a:cs typeface="+mn-lt"/>
              </a:rPr>
              <a:t> has a news section which includes a </a:t>
            </a:r>
            <a:r>
              <a:rPr lang="en-GB">
                <a:ea typeface="+mn-lt"/>
                <a:cs typeface="+mn-lt"/>
              </a:rPr>
              <a:t>list of system updates issued. There is also an extraction timetable, GDPR information and a section on how data are used. </a:t>
            </a:r>
          </a:p>
          <a:p>
            <a:pPr marL="285750" indent="-285750">
              <a:buClr>
                <a:schemeClr val="accent6"/>
              </a:buClr>
              <a:buFont typeface="Arial" panose="020B0604020202020204" pitchFamily="34" charset="0"/>
              <a:buChar char="•"/>
            </a:pPr>
            <a:r>
              <a:rPr lang="en-GB">
                <a:ea typeface="+mn-lt"/>
                <a:cs typeface="+mn-lt"/>
              </a:rPr>
              <a:t>We maintain a comprehensive </a:t>
            </a:r>
            <a:r>
              <a:rPr lang="en-GB">
                <a:ea typeface="+mn-lt"/>
                <a:cs typeface="+mn-lt"/>
                <a:hlinkClick r:id="rId3"/>
              </a:rPr>
              <a:t>guidance</a:t>
            </a:r>
            <a:r>
              <a:rPr lang="en-GB">
                <a:ea typeface="+mn-lt"/>
                <a:cs typeface="+mn-lt"/>
              </a:rPr>
              <a:t> page. This contains sections on accessing the system, general guidance, information on reporting responsibilities, viewing data, using the DQ dashboard, providing staff information, job role specific queries, staff leavers, transfers and record removal, organisation changes and a list of roles in NWRS/specification. The content can be navigated online or can be downloaded as a .pdf.</a:t>
            </a:r>
          </a:p>
          <a:p>
            <a:pPr marL="285750" indent="-285750">
              <a:buClr>
                <a:schemeClr val="accent6"/>
              </a:buClr>
              <a:buFont typeface="Arial" panose="020B0604020202020204" pitchFamily="34" charset="0"/>
              <a:buChar char="•"/>
            </a:pPr>
            <a:endParaRPr lang="en-GB">
              <a:ea typeface="+mn-lt"/>
              <a:cs typeface="+mn-lt"/>
            </a:endParaRPr>
          </a:p>
          <a:p>
            <a:pPr marL="285750" indent="-285750">
              <a:buClr>
                <a:schemeClr val="accent6"/>
              </a:buClr>
              <a:buFont typeface="Arial" panose="020B0604020202020204" pitchFamily="34" charset="0"/>
              <a:buChar char="•"/>
            </a:pPr>
            <a:r>
              <a:rPr lang="en-GB">
                <a:ea typeface="+mn-lt"/>
                <a:cs typeface="+mn-lt"/>
              </a:rPr>
              <a:t>We also provide:</a:t>
            </a:r>
          </a:p>
          <a:p>
            <a:pPr marL="742950" lvl="1" indent="-285750">
              <a:buClr>
                <a:schemeClr val="accent6"/>
              </a:buClr>
              <a:buFont typeface="Arial" panose="020B0604020202020204" pitchFamily="34" charset="0"/>
              <a:buChar char="•"/>
            </a:pPr>
            <a:r>
              <a:rPr lang="en-GB">
                <a:ea typeface="+mn-lt"/>
                <a:cs typeface="+mn-lt"/>
              </a:rPr>
              <a:t>‘How-to’ in system demos are hosted on the </a:t>
            </a:r>
            <a:r>
              <a:rPr lang="en-GB">
                <a:ea typeface="+mn-lt"/>
                <a:cs typeface="+mn-lt"/>
                <a:hlinkClick r:id="rId2"/>
              </a:rPr>
              <a:t>support</a:t>
            </a:r>
            <a:r>
              <a:rPr lang="en-GB">
                <a:ea typeface="+mn-lt"/>
                <a:cs typeface="+mn-lt"/>
              </a:rPr>
              <a:t> page linked from the main NWRS page</a:t>
            </a:r>
          </a:p>
          <a:p>
            <a:pPr marL="742950" lvl="1" indent="-285750">
              <a:buClr>
                <a:schemeClr val="accent6"/>
              </a:buClr>
              <a:buFont typeface="Arial" panose="020B0604020202020204" pitchFamily="34" charset="0"/>
              <a:buChar char="•"/>
            </a:pPr>
            <a:r>
              <a:rPr lang="en-GB">
                <a:ea typeface="+mn-lt"/>
                <a:cs typeface="+mn-lt"/>
              </a:rPr>
              <a:t>Quarterly webinars for data providers, where we demo the system and dashboard, and offer opportunity to raise questions.</a:t>
            </a:r>
          </a:p>
          <a:p>
            <a:pPr marL="742950" lvl="1" indent="-285750">
              <a:buClr>
                <a:schemeClr val="accent6"/>
              </a:buClr>
              <a:buFont typeface="Arial" panose="020B0604020202020204" pitchFamily="34" charset="0"/>
              <a:buChar char="•"/>
            </a:pPr>
            <a:r>
              <a:rPr lang="en-GB">
                <a:ea typeface="+mn-lt"/>
                <a:cs typeface="+mn-lt"/>
              </a:rPr>
              <a:t>We offer 1-1 data provider video support calls to address detailed queries including data quality issue resolution using screen share – contact </a:t>
            </a:r>
            <a:r>
              <a:rPr lang="en-GB" sz="1800">
                <a:hlinkClick r:id="rId4"/>
              </a:rPr>
              <a:t>ssd.nationalservicedesk@nhs.net</a:t>
            </a:r>
            <a:r>
              <a:rPr lang="en-GB"/>
              <a:t> with "NWRS support call" in the subject line.</a:t>
            </a:r>
            <a:endParaRPr lang="en-GB">
              <a:ea typeface="+mn-lt"/>
              <a:cs typeface="+mn-lt"/>
            </a:endParaRPr>
          </a:p>
          <a:p>
            <a:pPr marL="742950" lvl="1" indent="-285750">
              <a:buClr>
                <a:schemeClr val="accent6"/>
              </a:buClr>
              <a:buFont typeface="Arial" panose="020B0604020202020204" pitchFamily="34" charset="0"/>
              <a:buChar char="•"/>
            </a:pPr>
            <a:r>
              <a:rPr lang="en-GB">
                <a:ea typeface="+mn-lt"/>
                <a:cs typeface="+mn-lt"/>
              </a:rPr>
              <a:t>Dedicated support service for NWRS queries (</a:t>
            </a:r>
            <a:r>
              <a:rPr lang="en-GB">
                <a:ea typeface="+mn-lt"/>
                <a:cs typeface="+mn-lt"/>
                <a:hlinkClick r:id="rId4"/>
              </a:rPr>
              <a:t>ssd.nationalservicedesk@nhs.net</a:t>
            </a:r>
            <a:r>
              <a:rPr lang="en-GB">
                <a:ea typeface="+mn-lt"/>
                <a:cs typeface="+mn-lt"/>
              </a:rPr>
              <a:t>)</a:t>
            </a:r>
          </a:p>
          <a:p>
            <a:pPr>
              <a:buClr>
                <a:schemeClr val="accent6"/>
              </a:buClr>
              <a:buFont typeface="Arial" panose="020B0604020202020204" pitchFamily="34" charset="0"/>
              <a:buChar char="•"/>
            </a:pPr>
            <a:endParaRPr lang="en-GB">
              <a:ea typeface="+mn-lt"/>
              <a:cs typeface="+mn-lt"/>
            </a:endParaRPr>
          </a:p>
          <a:p>
            <a:pPr marL="285750" indent="-285750">
              <a:buClr>
                <a:schemeClr val="accent6"/>
              </a:buClr>
              <a:buFont typeface="Arial" panose="020B0604020202020204" pitchFamily="34" charset="0"/>
              <a:buChar char="•"/>
            </a:pPr>
            <a:r>
              <a:rPr lang="en-GB">
                <a:ea typeface="+mn-lt"/>
                <a:cs typeface="+mn-lt"/>
              </a:rPr>
              <a:t>We issue monthly extraction reminders ("Comms") to data providers, which include important updates and any changes to the system (roles, functionality, guidance, etc.).</a:t>
            </a:r>
          </a:p>
          <a:p>
            <a:br>
              <a:rPr lang="en-GB"/>
            </a:br>
            <a:endParaRPr lang="en-GB"/>
          </a:p>
        </p:txBody>
      </p:sp>
      <p:pic>
        <p:nvPicPr>
          <p:cNvPr id="2" name="Picture 3" descr="A picture containing text&#10;&#10;Description automatically generated">
            <a:extLst>
              <a:ext uri="{FF2B5EF4-FFF2-40B4-BE49-F238E27FC236}">
                <a16:creationId xmlns:a16="http://schemas.microsoft.com/office/drawing/2014/main" id="{83046437-6195-4BCD-5EF4-CCC54D5F7E8D}"/>
              </a:ext>
            </a:extLst>
          </p:cNvPr>
          <p:cNvPicPr>
            <a:picLocks noChangeAspect="1"/>
          </p:cNvPicPr>
          <p:nvPr/>
        </p:nvPicPr>
        <p:blipFill>
          <a:blip r:embed="rId5"/>
          <a:stretch>
            <a:fillRect/>
          </a:stretch>
        </p:blipFill>
        <p:spPr>
          <a:xfrm>
            <a:off x="9809999" y="80963"/>
            <a:ext cx="2151146" cy="1076325"/>
          </a:xfrm>
          <a:prstGeom prst="rect">
            <a:avLst/>
          </a:prstGeom>
        </p:spPr>
      </p:pic>
    </p:spTree>
    <p:extLst>
      <p:ext uri="{BB962C8B-B14F-4D97-AF65-F5344CB8AC3E}">
        <p14:creationId xmlns:p14="http://schemas.microsoft.com/office/powerpoint/2010/main" val="4118842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4B7728E-DD0E-9341-9E7C-5FAC41DEB71A}"/>
              </a:ext>
            </a:extLst>
          </p:cNvPr>
          <p:cNvSpPr>
            <a:spLocks noGrp="1"/>
          </p:cNvSpPr>
          <p:nvPr>
            <p:ph type="body" sz="quarter" idx="14"/>
          </p:nvPr>
        </p:nvSpPr>
        <p:spPr>
          <a:xfrm>
            <a:off x="612775" y="2519999"/>
            <a:ext cx="7900987" cy="1336383"/>
          </a:xfrm>
        </p:spPr>
        <p:txBody>
          <a:bodyPr vert="horz" lIns="0" tIns="0" rIns="0" bIns="0" rtlCol="0" anchor="t">
            <a:noAutofit/>
          </a:bodyPr>
          <a:lstStyle/>
          <a:p>
            <a:r>
              <a:rPr lang="en-US" sz="4400">
                <a:cs typeface="Arial"/>
              </a:rPr>
              <a:t>Data Quality Dashboard demonstration</a:t>
            </a:r>
          </a:p>
        </p:txBody>
      </p:sp>
    </p:spTree>
    <p:extLst>
      <p:ext uri="{BB962C8B-B14F-4D97-AF65-F5344CB8AC3E}">
        <p14:creationId xmlns:p14="http://schemas.microsoft.com/office/powerpoint/2010/main" val="24469705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265910-BB0E-4CEB-8164-1FE0D66DD3C7}"/>
              </a:ext>
            </a:extLst>
          </p:cNvPr>
          <p:cNvSpPr>
            <a:spLocks noGrp="1"/>
          </p:cNvSpPr>
          <p:nvPr>
            <p:ph type="title"/>
          </p:nvPr>
        </p:nvSpPr>
        <p:spPr>
          <a:xfrm>
            <a:off x="1619053" y="2321495"/>
            <a:ext cx="8756073" cy="611649"/>
          </a:xfrm>
        </p:spPr>
        <p:txBody>
          <a:bodyPr/>
          <a:lstStyle/>
          <a:p>
            <a:pPr algn="ctr"/>
            <a:r>
              <a:rPr lang="en-GB" b="1">
                <a:solidFill>
                  <a:schemeClr val="accent1"/>
                </a:solidFill>
                <a:latin typeface="+mj-lt"/>
              </a:rPr>
              <a:t>DQ dashboard - summary</a:t>
            </a:r>
          </a:p>
        </p:txBody>
      </p:sp>
      <p:pic>
        <p:nvPicPr>
          <p:cNvPr id="6" name="Picture 5" descr="Logo&#10;&#10;Description automatically generated">
            <a:extLst>
              <a:ext uri="{FF2B5EF4-FFF2-40B4-BE49-F238E27FC236}">
                <a16:creationId xmlns:a16="http://schemas.microsoft.com/office/drawing/2014/main" id="{43CED2F4-F8EF-4436-BE80-2DEE47A17A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663" y="78177"/>
            <a:ext cx="2952750" cy="1552575"/>
          </a:xfrm>
          <a:prstGeom prst="rect">
            <a:avLst/>
          </a:prstGeom>
        </p:spPr>
      </p:pic>
      <p:pic>
        <p:nvPicPr>
          <p:cNvPr id="4" name="Picture 3" descr="A picture containing text&#10;&#10;Description automatically generated">
            <a:extLst>
              <a:ext uri="{FF2B5EF4-FFF2-40B4-BE49-F238E27FC236}">
                <a16:creationId xmlns:a16="http://schemas.microsoft.com/office/drawing/2014/main" id="{0B141FC9-5580-01A9-9165-830DFE505194}"/>
              </a:ext>
            </a:extLst>
          </p:cNvPr>
          <p:cNvPicPr>
            <a:picLocks noChangeAspect="1"/>
          </p:cNvPicPr>
          <p:nvPr/>
        </p:nvPicPr>
        <p:blipFill>
          <a:blip r:embed="rId3"/>
          <a:stretch>
            <a:fillRect/>
          </a:stretch>
        </p:blipFill>
        <p:spPr>
          <a:xfrm>
            <a:off x="9514724" y="80963"/>
            <a:ext cx="2055896" cy="1552575"/>
          </a:xfrm>
          <a:prstGeom prst="rect">
            <a:avLst/>
          </a:prstGeom>
        </p:spPr>
      </p:pic>
      <p:sp>
        <p:nvSpPr>
          <p:cNvPr id="8" name="TextBox 7">
            <a:extLst>
              <a:ext uri="{FF2B5EF4-FFF2-40B4-BE49-F238E27FC236}">
                <a16:creationId xmlns:a16="http://schemas.microsoft.com/office/drawing/2014/main" id="{CF3F3913-6F5E-20DE-FAE2-991F21DBCAD9}"/>
              </a:ext>
            </a:extLst>
          </p:cNvPr>
          <p:cNvSpPr txBox="1"/>
          <p:nvPr/>
        </p:nvSpPr>
        <p:spPr>
          <a:xfrm>
            <a:off x="1563168" y="3190429"/>
            <a:ext cx="8780803"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ea typeface="+mn-lt"/>
                <a:cs typeface="+mn-lt"/>
              </a:rPr>
              <a:t>The NWRS dashboard has been designed to support improvements to the quality and completeness of workforce information collected from GP practices and primary care networks using the National Workforce Reporting Service (NWRS). The dashboard also enables stakeholders to monitor progress at a local and regional level</a:t>
            </a:r>
            <a:r>
              <a:rPr lang="en-GB">
                <a:ea typeface="+mn-lt"/>
                <a:cs typeface="+mn-lt"/>
              </a:rPr>
              <a:t>.</a:t>
            </a:r>
          </a:p>
          <a:p>
            <a:endParaRPr lang="en-GB">
              <a:ea typeface="+mn-lt"/>
              <a:cs typeface="+mn-lt"/>
            </a:endParaRPr>
          </a:p>
          <a:p>
            <a:r>
              <a:rPr lang="en-GB">
                <a:ea typeface="+mn-lt"/>
                <a:cs typeface="+mn-lt"/>
              </a:rPr>
              <a:t>The dashboard is updated weekly on our website together with .csv dashboard files at GP and PCN level.</a:t>
            </a:r>
            <a:endParaRPr lang="en-GB">
              <a:cs typeface="Arial" panose="020B0604020202020204"/>
            </a:endParaRPr>
          </a:p>
        </p:txBody>
      </p:sp>
    </p:spTree>
    <p:extLst>
      <p:ext uri="{BB962C8B-B14F-4D97-AF65-F5344CB8AC3E}">
        <p14:creationId xmlns:p14="http://schemas.microsoft.com/office/powerpoint/2010/main" val="36140879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4B7728E-DD0E-9341-9E7C-5FAC41DEB71A}"/>
              </a:ext>
            </a:extLst>
          </p:cNvPr>
          <p:cNvSpPr>
            <a:spLocks noGrp="1"/>
          </p:cNvSpPr>
          <p:nvPr>
            <p:ph type="body" sz="quarter" idx="14"/>
          </p:nvPr>
        </p:nvSpPr>
        <p:spPr>
          <a:xfrm>
            <a:off x="612775" y="2520000"/>
            <a:ext cx="7900987" cy="963612"/>
          </a:xfrm>
        </p:spPr>
        <p:txBody>
          <a:bodyPr vert="horz" lIns="0" tIns="0" rIns="0" bIns="0" rtlCol="0" anchor="t">
            <a:noAutofit/>
          </a:bodyPr>
          <a:lstStyle/>
          <a:p>
            <a:r>
              <a:rPr lang="en-US" sz="4400">
                <a:cs typeface="Arial"/>
              </a:rPr>
              <a:t>Publications</a:t>
            </a:r>
          </a:p>
          <a:p>
            <a:endParaRPr lang="en-US" sz="4400">
              <a:cs typeface="Arial"/>
            </a:endParaRPr>
          </a:p>
        </p:txBody>
      </p:sp>
    </p:spTree>
    <p:extLst>
      <p:ext uri="{BB962C8B-B14F-4D97-AF65-F5344CB8AC3E}">
        <p14:creationId xmlns:p14="http://schemas.microsoft.com/office/powerpoint/2010/main" val="35014615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2100649"/>
            <a:ext cx="10194372" cy="809989"/>
          </a:xfrm>
        </p:spPr>
        <p:txBody>
          <a:bodyPr/>
          <a:lstStyle/>
          <a:p>
            <a:r>
              <a:rPr lang="en-GB" sz="6000"/>
              <a:t>General Practice Workforce</a:t>
            </a:r>
          </a:p>
        </p:txBody>
      </p:sp>
      <p:pic>
        <p:nvPicPr>
          <p:cNvPr id="4" name="Picture 3" descr="A picture containing text&#10;&#10;Description automatically generated">
            <a:extLst>
              <a:ext uri="{FF2B5EF4-FFF2-40B4-BE49-F238E27FC236}">
                <a16:creationId xmlns:a16="http://schemas.microsoft.com/office/drawing/2014/main" id="{59F583B8-4A66-E885-479E-80538BE0A05F}"/>
              </a:ext>
            </a:extLst>
          </p:cNvPr>
          <p:cNvPicPr>
            <a:picLocks noChangeAspect="1"/>
          </p:cNvPicPr>
          <p:nvPr/>
        </p:nvPicPr>
        <p:blipFill>
          <a:blip r:embed="rId3"/>
          <a:stretch>
            <a:fillRect/>
          </a:stretch>
        </p:blipFill>
        <p:spPr>
          <a:xfrm>
            <a:off x="89987" y="111042"/>
            <a:ext cx="1807604" cy="1364216"/>
          </a:xfrm>
          <a:prstGeom prst="rect">
            <a:avLst/>
          </a:prstGeom>
        </p:spPr>
      </p:pic>
      <p:sp>
        <p:nvSpPr>
          <p:cNvPr id="5" name="Text Placeholder 2">
            <a:extLst>
              <a:ext uri="{FF2B5EF4-FFF2-40B4-BE49-F238E27FC236}">
                <a16:creationId xmlns:a16="http://schemas.microsoft.com/office/drawing/2014/main" id="{313513C2-40B1-E5FC-F6C0-39657786E4DD}"/>
              </a:ext>
            </a:extLst>
          </p:cNvPr>
          <p:cNvSpPr txBox="1">
            <a:spLocks/>
          </p:cNvSpPr>
          <p:nvPr/>
        </p:nvSpPr>
        <p:spPr>
          <a:xfrm>
            <a:off x="432977" y="3782831"/>
            <a:ext cx="6948488" cy="2911582"/>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ea typeface="+mn-lt"/>
                <a:cs typeface="+mn-lt"/>
              </a:rPr>
              <a:t>First release - 30 September 2015</a:t>
            </a:r>
            <a:endParaRPr lang="en-US">
              <a:ea typeface="+mn-lt"/>
              <a:cs typeface="+mn-lt"/>
            </a:endParaRPr>
          </a:p>
          <a:p>
            <a:r>
              <a:rPr lang="en-GB">
                <a:ea typeface="+mn-lt"/>
                <a:cs typeface="+mn-lt"/>
              </a:rPr>
              <a:t>Second - 31 March 2016</a:t>
            </a:r>
          </a:p>
          <a:p>
            <a:r>
              <a:rPr lang="en-GB">
                <a:ea typeface="+mn-lt"/>
                <a:cs typeface="+mn-lt"/>
              </a:rPr>
              <a:t>Quarterly from 30 September 2016</a:t>
            </a:r>
            <a:endParaRPr lang="en-GB"/>
          </a:p>
          <a:p>
            <a:r>
              <a:rPr lang="en-GB">
                <a:ea typeface="+mn-lt"/>
                <a:cs typeface="+mn-lt"/>
              </a:rPr>
              <a:t>Monthly from 30 June 2021</a:t>
            </a:r>
          </a:p>
          <a:p>
            <a:endParaRPr lang="en-GB">
              <a:cs typeface="Arial"/>
            </a:endParaRPr>
          </a:p>
          <a:p>
            <a:endParaRPr lang="en-GB"/>
          </a:p>
        </p:txBody>
      </p:sp>
      <p:sp>
        <p:nvSpPr>
          <p:cNvPr id="7" name="Text Placeholder 1">
            <a:extLst>
              <a:ext uri="{FF2B5EF4-FFF2-40B4-BE49-F238E27FC236}">
                <a16:creationId xmlns:a16="http://schemas.microsoft.com/office/drawing/2014/main" id="{8F8A4093-5B5E-008F-3C4E-45673B695331}"/>
              </a:ext>
            </a:extLst>
          </p:cNvPr>
          <p:cNvSpPr>
            <a:spLocks noGrp="1"/>
          </p:cNvSpPr>
          <p:nvPr>
            <p:ph type="body" sz="quarter" idx="13"/>
          </p:nvPr>
        </p:nvSpPr>
        <p:spPr>
          <a:xfrm>
            <a:off x="467223" y="3050749"/>
            <a:ext cx="10515599" cy="317577"/>
          </a:xfrm>
        </p:spPr>
        <p:txBody>
          <a:bodyPr vert="horz" lIns="0" tIns="0" rIns="0" bIns="0" rtlCol="0" anchor="t">
            <a:normAutofit/>
          </a:bodyPr>
          <a:lstStyle/>
          <a:p>
            <a:r>
              <a:rPr lang="en-GB" sz="1600" b="1">
                <a:solidFill>
                  <a:schemeClr val="bg2"/>
                </a:solidFill>
                <a:latin typeface="+mj-lt"/>
                <a:ea typeface="+mj-ea"/>
                <a:cs typeface="+mj-cs"/>
                <a:hlinkClick r:id="rId4">
                  <a:extLst>
                    <a:ext uri="{A12FA001-AC4F-418D-AE19-62706E023703}">
                      <ahyp:hlinkClr xmlns:ahyp="http://schemas.microsoft.com/office/drawing/2018/hyperlinkcolor" val="tx"/>
                    </a:ext>
                  </a:extLst>
                </a:hlinkClick>
              </a:rPr>
              <a:t>https://digital.nhs.uk/data-and-information/publications/statistical/general-and-personal-medical-services</a:t>
            </a:r>
            <a:endParaRPr lang="en-US" sz="2000" b="1">
              <a:solidFill>
                <a:schemeClr val="bg2"/>
              </a:solidFill>
              <a:latin typeface="+mj-lt"/>
              <a:ea typeface="+mj-ea"/>
              <a:cs typeface="Arial" panose="020B0604020202020204"/>
            </a:endParaRPr>
          </a:p>
        </p:txBody>
      </p:sp>
    </p:spTree>
    <p:extLst>
      <p:ext uri="{BB962C8B-B14F-4D97-AF65-F5344CB8AC3E}">
        <p14:creationId xmlns:p14="http://schemas.microsoft.com/office/powerpoint/2010/main" val="26251331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3785B9-91FC-EF9F-55DD-40DCD69934F5}"/>
              </a:ext>
            </a:extLst>
          </p:cNvPr>
          <p:cNvSpPr>
            <a:spLocks noGrp="1"/>
          </p:cNvSpPr>
          <p:nvPr>
            <p:ph idx="1"/>
          </p:nvPr>
        </p:nvSpPr>
        <p:spPr>
          <a:xfrm>
            <a:off x="432000" y="599440"/>
            <a:ext cx="11140240" cy="3295904"/>
          </a:xfrm>
        </p:spPr>
        <p:txBody>
          <a:bodyPr vert="horz" lIns="0" tIns="0" rIns="0" bIns="0" numCol="2" spcCol="432000" rtlCol="0" anchor="t">
            <a:noAutofit/>
          </a:bodyPr>
          <a:lstStyle/>
          <a:p>
            <a:pPr algn="l"/>
            <a:r>
              <a:rPr lang="en-GB" sz="4000" b="1" i="0">
                <a:solidFill>
                  <a:srgbClr val="231F20"/>
                </a:solidFill>
                <a:effectLst/>
                <a:latin typeface="Arial"/>
                <a:cs typeface="Arial"/>
              </a:rPr>
              <a:t>Excel Bulletin Tables</a:t>
            </a:r>
          </a:p>
          <a:p>
            <a:pPr algn="l"/>
            <a:r>
              <a:rPr lang="en-GB" b="1" i="0">
                <a:solidFill>
                  <a:srgbClr val="231F20"/>
                </a:solidFill>
                <a:effectLst/>
                <a:latin typeface="Arial"/>
                <a:cs typeface="Arial"/>
              </a:rPr>
              <a:t>England-level figures, September 2015 onwards:</a:t>
            </a:r>
          </a:p>
          <a:p>
            <a:pPr marL="285750" indent="-285750" algn="l">
              <a:buFont typeface="Arial" panose="020B0604020202020204" pitchFamily="34" charset="0"/>
              <a:buChar char="•"/>
            </a:pPr>
            <a:r>
              <a:rPr lang="en-GB" sz="1800" b="0" i="0">
                <a:solidFill>
                  <a:srgbClr val="3F525F"/>
                </a:solidFill>
                <a:effectLst/>
                <a:latin typeface="Arial"/>
                <a:cs typeface="Arial"/>
              </a:rPr>
              <a:t>FTE and headcount by gender and job role</a:t>
            </a:r>
          </a:p>
          <a:p>
            <a:pPr marL="285750" indent="-285750" algn="l">
              <a:buFont typeface="Arial" panose="020B0604020202020204" pitchFamily="34" charset="0"/>
              <a:buChar char="•"/>
            </a:pPr>
            <a:r>
              <a:rPr lang="en-GB" sz="1800" b="0" i="0">
                <a:solidFill>
                  <a:srgbClr val="3F525F"/>
                </a:solidFill>
                <a:effectLst/>
                <a:latin typeface="Arial"/>
                <a:cs typeface="Arial"/>
              </a:rPr>
              <a:t>FTE and headcount by age band and staff group</a:t>
            </a:r>
          </a:p>
          <a:p>
            <a:pPr marL="285750" indent="-285750" algn="l">
              <a:buFont typeface="Arial" panose="020B0604020202020204" pitchFamily="34" charset="0"/>
              <a:buChar char="•"/>
            </a:pPr>
            <a:r>
              <a:rPr lang="en-GB" sz="1800" b="0" i="0">
                <a:solidFill>
                  <a:srgbClr val="3F525F"/>
                </a:solidFill>
                <a:effectLst/>
                <a:latin typeface="Arial"/>
                <a:cs typeface="Arial"/>
              </a:rPr>
              <a:t>FTE work commitment (FTE bandings) by staff group</a:t>
            </a:r>
          </a:p>
          <a:p>
            <a:pPr marL="285750" indent="-285750" algn="l">
              <a:buFont typeface="Arial" panose="020B0604020202020204" pitchFamily="34" charset="0"/>
              <a:buChar char="•"/>
            </a:pPr>
            <a:r>
              <a:rPr lang="en-GB" sz="1800" b="0" i="0">
                <a:solidFill>
                  <a:srgbClr val="3F525F"/>
                </a:solidFill>
                <a:effectLst/>
                <a:latin typeface="Arial"/>
                <a:cs typeface="Arial"/>
              </a:rPr>
              <a:t>GP headcount by country of qualification</a:t>
            </a:r>
          </a:p>
          <a:p>
            <a:pPr marL="285750" indent="-285750" algn="l">
              <a:buFont typeface="Arial" panose="020B0604020202020204" pitchFamily="34" charset="0"/>
              <a:buChar char="•"/>
            </a:pPr>
            <a:r>
              <a:rPr lang="en-GB" sz="1800" b="0" i="0">
                <a:solidFill>
                  <a:srgbClr val="3F525F"/>
                </a:solidFill>
                <a:effectLst/>
                <a:latin typeface="Arial"/>
                <a:cs typeface="Arial"/>
              </a:rPr>
              <a:t>Counts by staff group per 100,000 registered patients</a:t>
            </a:r>
          </a:p>
          <a:p>
            <a:endParaRPr lang="en-GB" sz="1800" b="0" i="0">
              <a:solidFill>
                <a:srgbClr val="3F525F"/>
              </a:solidFill>
              <a:effectLst/>
              <a:latin typeface="Arial"/>
              <a:cs typeface="Arial"/>
            </a:endParaRPr>
          </a:p>
          <a:p>
            <a:pPr algn="l"/>
            <a:r>
              <a:rPr lang="en-GB" b="1" i="0">
                <a:solidFill>
                  <a:srgbClr val="231F20"/>
                </a:solidFill>
                <a:effectLst/>
                <a:latin typeface="Arial"/>
                <a:cs typeface="Arial"/>
              </a:rPr>
              <a:t>Regional figures - current month</a:t>
            </a:r>
          </a:p>
          <a:p>
            <a:pPr marL="285750" indent="-285750" algn="l">
              <a:buFont typeface="Arial" panose="020B0604020202020204" pitchFamily="34" charset="0"/>
              <a:buChar char="•"/>
            </a:pPr>
            <a:r>
              <a:rPr lang="en-GB" sz="1800" b="0" i="0">
                <a:solidFill>
                  <a:srgbClr val="3F525F"/>
                </a:solidFill>
                <a:effectLst/>
                <a:latin typeface="Arial"/>
                <a:cs typeface="Arial"/>
              </a:rPr>
              <a:t>Regional (</a:t>
            </a:r>
            <a:r>
              <a:rPr lang="en-GB" sz="1800">
                <a:solidFill>
                  <a:srgbClr val="3F525F"/>
                </a:solidFill>
                <a:latin typeface="Arial"/>
                <a:cs typeface="Arial"/>
              </a:rPr>
              <a:t>ICB</a:t>
            </a:r>
            <a:r>
              <a:rPr lang="en-GB" sz="1800" b="0" i="0">
                <a:solidFill>
                  <a:srgbClr val="3F525F"/>
                </a:solidFill>
                <a:effectLst/>
                <a:latin typeface="Arial"/>
                <a:cs typeface="Arial"/>
              </a:rPr>
              <a:t> and </a:t>
            </a:r>
            <a:r>
              <a:rPr lang="en-GB" sz="1800">
                <a:solidFill>
                  <a:srgbClr val="3F525F"/>
                </a:solidFill>
                <a:latin typeface="Arial"/>
                <a:cs typeface="Arial"/>
              </a:rPr>
              <a:t>Sub-ICB</a:t>
            </a:r>
            <a:r>
              <a:rPr lang="en-GB" sz="1800" b="0" i="0">
                <a:solidFill>
                  <a:srgbClr val="3F525F"/>
                </a:solidFill>
                <a:effectLst/>
                <a:latin typeface="Arial"/>
                <a:cs typeface="Arial"/>
              </a:rPr>
              <a:t>) FTE and headcount by job role</a:t>
            </a:r>
          </a:p>
          <a:p>
            <a:pPr marL="285750" indent="-285750" algn="l">
              <a:buFont typeface="Arial" panose="020B0604020202020204" pitchFamily="34" charset="0"/>
              <a:buChar char="•"/>
            </a:pPr>
            <a:r>
              <a:rPr lang="en-GB" sz="1800" b="0" i="0">
                <a:solidFill>
                  <a:srgbClr val="3F525F"/>
                </a:solidFill>
                <a:effectLst/>
                <a:latin typeface="Arial"/>
                <a:cs typeface="Arial"/>
              </a:rPr>
              <a:t>Regional headcount by ethnicity and staff group</a:t>
            </a:r>
          </a:p>
          <a:p>
            <a:pPr algn="l"/>
            <a:endParaRPr lang="en-GB" sz="1000" b="1" i="0">
              <a:solidFill>
                <a:srgbClr val="231F20"/>
              </a:solidFill>
              <a:effectLst/>
              <a:latin typeface="Arial"/>
              <a:cs typeface="Arial"/>
            </a:endParaRPr>
          </a:p>
          <a:p>
            <a:pPr algn="l"/>
            <a:endParaRPr lang="en-GB" b="1" i="0">
              <a:solidFill>
                <a:srgbClr val="231F20"/>
              </a:solidFill>
              <a:effectLst/>
              <a:latin typeface="Arial"/>
              <a:cs typeface="Arial"/>
            </a:endParaRPr>
          </a:p>
          <a:p>
            <a:pPr algn="l"/>
            <a:r>
              <a:rPr lang="en-GB" b="1" i="0">
                <a:solidFill>
                  <a:srgbClr val="231F20"/>
                </a:solidFill>
                <a:effectLst/>
                <a:latin typeface="Arial"/>
                <a:cs typeface="Arial"/>
              </a:rPr>
              <a:t>Annex A</a:t>
            </a:r>
          </a:p>
          <a:p>
            <a:pPr marL="285750" indent="-285750" algn="l">
              <a:buFont typeface="Arial" panose="020B0604020202020204" pitchFamily="34" charset="0"/>
              <a:buChar char="•"/>
            </a:pPr>
            <a:r>
              <a:rPr lang="en-GB" sz="1800" b="0" i="0">
                <a:solidFill>
                  <a:srgbClr val="3F525F"/>
                </a:solidFill>
                <a:effectLst/>
                <a:latin typeface="Arial"/>
                <a:cs typeface="Arial"/>
              </a:rPr>
              <a:t>England-level data quality – submission and estimation rates, September 2015 onwards</a:t>
            </a:r>
          </a:p>
          <a:p>
            <a:pPr algn="l"/>
            <a:r>
              <a:rPr lang="en-GB" b="1" i="0">
                <a:solidFill>
                  <a:srgbClr val="231F20"/>
                </a:solidFill>
                <a:effectLst/>
                <a:latin typeface="Arial"/>
                <a:cs typeface="Arial"/>
              </a:rPr>
              <a:t>Annex B</a:t>
            </a:r>
          </a:p>
          <a:p>
            <a:pPr marL="285750" indent="-285750" algn="l">
              <a:buFont typeface="Arial" panose="020B0604020202020204" pitchFamily="34" charset="0"/>
              <a:buChar char="•"/>
            </a:pPr>
            <a:r>
              <a:rPr lang="en-GB" sz="1800" b="0" i="0">
                <a:solidFill>
                  <a:srgbClr val="3F525F"/>
                </a:solidFill>
                <a:effectLst/>
                <a:latin typeface="Arial"/>
                <a:cs typeface="Arial"/>
              </a:rPr>
              <a:t>Total ad-hoc locum FTE and headcount, December 2017 onwards</a:t>
            </a:r>
          </a:p>
          <a:p>
            <a:pPr marL="285750" indent="-285750" algn="l">
              <a:buFont typeface="Arial" panose="020B0604020202020204" pitchFamily="34" charset="0"/>
              <a:buChar char="•"/>
            </a:pPr>
            <a:r>
              <a:rPr lang="en-GB" sz="1800" b="0" i="0">
                <a:solidFill>
                  <a:srgbClr val="3F525F"/>
                </a:solidFill>
                <a:effectLst/>
                <a:latin typeface="Arial"/>
                <a:cs typeface="Arial"/>
              </a:rPr>
              <a:t>Headcount of ad-hoc locums in other roles within general practice, December 2017 onwards</a:t>
            </a:r>
          </a:p>
          <a:p>
            <a:pPr algn="l"/>
            <a:r>
              <a:rPr lang="en-GB" b="1" i="0">
                <a:solidFill>
                  <a:srgbClr val="231F20"/>
                </a:solidFill>
                <a:effectLst/>
                <a:latin typeface="Arial"/>
                <a:cs typeface="Arial"/>
              </a:rPr>
              <a:t>Annex C</a:t>
            </a:r>
          </a:p>
          <a:p>
            <a:pPr marL="285750" indent="-285750" algn="l">
              <a:buFont typeface="Arial" panose="020B0604020202020204" pitchFamily="34" charset="0"/>
              <a:buChar char="•"/>
            </a:pPr>
            <a:r>
              <a:rPr lang="en-GB" sz="1800" b="0" i="0">
                <a:solidFill>
                  <a:srgbClr val="3F525F"/>
                </a:solidFill>
                <a:effectLst/>
                <a:latin typeface="Arial"/>
                <a:cs typeface="Arial"/>
              </a:rPr>
              <a:t>Regional FTE and headcount ad-hoc locum figures December 2017 onwards</a:t>
            </a:r>
          </a:p>
          <a:p>
            <a:pPr marL="342900" indent="-342900">
              <a:buFont typeface="Arial" panose="020B0604020202020204" pitchFamily="34" charset="0"/>
              <a:buChar char="•"/>
            </a:pPr>
            <a:endParaRPr lang="en-GB" sz="2400">
              <a:cs typeface="Arial"/>
            </a:endParaRPr>
          </a:p>
          <a:p>
            <a:endParaRPr lang="en-GB">
              <a:cs typeface="Arial"/>
            </a:endParaRPr>
          </a:p>
        </p:txBody>
      </p:sp>
    </p:spTree>
    <p:extLst>
      <p:ext uri="{BB962C8B-B14F-4D97-AF65-F5344CB8AC3E}">
        <p14:creationId xmlns:p14="http://schemas.microsoft.com/office/powerpoint/2010/main" val="2885322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1F70CC-A792-4B14-7893-8D94F8A0C0B8}"/>
              </a:ext>
            </a:extLst>
          </p:cNvPr>
          <p:cNvSpPr>
            <a:spLocks noGrp="1"/>
          </p:cNvSpPr>
          <p:nvPr>
            <p:ph idx="1"/>
          </p:nvPr>
        </p:nvSpPr>
        <p:spPr>
          <a:xfrm>
            <a:off x="432000" y="599440"/>
            <a:ext cx="11140240" cy="5592552"/>
          </a:xfrm>
        </p:spPr>
        <p:txBody>
          <a:bodyPr vert="horz" lIns="0" tIns="0" rIns="0" bIns="0" numCol="2" spcCol="432000" rtlCol="0" anchor="t">
            <a:noAutofit/>
          </a:bodyPr>
          <a:lstStyle/>
          <a:p>
            <a:pPr algn="l"/>
            <a:r>
              <a:rPr lang="en-GB" sz="4000" b="1" i="0">
                <a:solidFill>
                  <a:srgbClr val="231F20"/>
                </a:solidFill>
                <a:effectLst/>
                <a:latin typeface="+mj-lt"/>
              </a:rPr>
              <a:t>CSVs</a:t>
            </a:r>
          </a:p>
          <a:p>
            <a:pPr algn="l"/>
            <a:r>
              <a:rPr lang="en-GB" b="1" i="0">
                <a:solidFill>
                  <a:srgbClr val="231F20"/>
                </a:solidFill>
                <a:effectLst/>
                <a:latin typeface="+mj-lt"/>
              </a:rPr>
              <a:t>Individual-level CSV</a:t>
            </a:r>
          </a:p>
          <a:p>
            <a:pPr marL="285750" indent="-285750" algn="l">
              <a:buFont typeface="Arial" panose="020B0604020202020204" pitchFamily="34" charset="0"/>
              <a:buChar char="•"/>
            </a:pPr>
            <a:r>
              <a:rPr lang="en-GB" sz="1800" b="0" i="0">
                <a:solidFill>
                  <a:srgbClr val="3F525F"/>
                </a:solidFill>
                <a:effectLst/>
                <a:latin typeface="+mj-lt"/>
              </a:rPr>
              <a:t>A row for each role held by a staff member working in general practice</a:t>
            </a:r>
          </a:p>
          <a:p>
            <a:pPr marL="285750" indent="-285750" algn="l">
              <a:buFont typeface="Arial" panose="020B0604020202020204" pitchFamily="34" charset="0"/>
              <a:buChar char="•"/>
            </a:pPr>
            <a:r>
              <a:rPr lang="en-GB" sz="1800" b="0" i="0">
                <a:solidFill>
                  <a:srgbClr val="3F525F"/>
                </a:solidFill>
                <a:effectLst/>
                <a:latin typeface="+mj-lt"/>
              </a:rPr>
              <a:t>Can be used to calculate headcount and FTE for all job roles</a:t>
            </a:r>
          </a:p>
          <a:p>
            <a:pPr marL="285750" indent="-285750">
              <a:buFont typeface="Arial" panose="020B0604020202020204" pitchFamily="34" charset="0"/>
              <a:buChar char="•"/>
            </a:pPr>
            <a:r>
              <a:rPr lang="en-GB" sz="1800" b="0" i="0">
                <a:solidFill>
                  <a:srgbClr val="3F525F"/>
                </a:solidFill>
                <a:effectLst/>
                <a:latin typeface="+mj-lt"/>
              </a:rPr>
              <a:t>All geographical levels down to </a:t>
            </a:r>
            <a:r>
              <a:rPr lang="en-GB" sz="1800">
                <a:solidFill>
                  <a:srgbClr val="3F525F"/>
                </a:solidFill>
                <a:latin typeface="+mj-lt"/>
              </a:rPr>
              <a:t>Sub-ICB Location level</a:t>
            </a:r>
            <a:endParaRPr lang="en-GB" sz="1800" b="0" i="0">
              <a:solidFill>
                <a:srgbClr val="3F525F"/>
              </a:solidFill>
              <a:effectLst/>
              <a:latin typeface="+mj-lt"/>
            </a:endParaRPr>
          </a:p>
          <a:p>
            <a:pPr marL="285750" indent="-285750">
              <a:buFont typeface="Arial" panose="020B0604020202020204" pitchFamily="34" charset="0"/>
              <a:buChar char="•"/>
            </a:pPr>
            <a:r>
              <a:rPr lang="en-GB" sz="1800">
                <a:solidFill>
                  <a:srgbClr val="3F525F"/>
                </a:solidFill>
                <a:latin typeface="+mj-lt"/>
              </a:rPr>
              <a:t>Comes with step-by-step guidance on how to pivot the data </a:t>
            </a:r>
            <a:endParaRPr lang="en-GB" sz="1800" b="0" i="0">
              <a:solidFill>
                <a:srgbClr val="3F525F"/>
              </a:solidFill>
              <a:effectLst/>
              <a:latin typeface="+mj-lt"/>
            </a:endParaRPr>
          </a:p>
          <a:p>
            <a:pPr algn="l"/>
            <a:endParaRPr lang="en-GB" sz="1800" b="0" i="0">
              <a:solidFill>
                <a:srgbClr val="3F525F"/>
              </a:solidFill>
              <a:effectLst/>
              <a:latin typeface="+mj-lt"/>
            </a:endParaRPr>
          </a:p>
          <a:p>
            <a:pPr algn="l"/>
            <a:endParaRPr lang="en-GB" sz="1800">
              <a:solidFill>
                <a:srgbClr val="3F525F"/>
              </a:solidFill>
              <a:latin typeface="+mj-lt"/>
            </a:endParaRPr>
          </a:p>
          <a:p>
            <a:pPr algn="l"/>
            <a:endParaRPr lang="en-GB" sz="1800" b="0" i="0">
              <a:solidFill>
                <a:srgbClr val="3F525F"/>
              </a:solidFill>
              <a:effectLst/>
              <a:latin typeface="+mj-lt"/>
            </a:endParaRPr>
          </a:p>
          <a:p>
            <a:pPr algn="l"/>
            <a:endParaRPr lang="en-GB" sz="1800">
              <a:solidFill>
                <a:srgbClr val="3F525F"/>
              </a:solidFill>
              <a:latin typeface="+mj-lt"/>
            </a:endParaRPr>
          </a:p>
          <a:p>
            <a:pPr algn="l"/>
            <a:endParaRPr lang="en-GB" sz="1800" b="0" i="0">
              <a:solidFill>
                <a:srgbClr val="3F525F"/>
              </a:solidFill>
              <a:effectLst/>
              <a:latin typeface="+mj-lt"/>
            </a:endParaRPr>
          </a:p>
          <a:p>
            <a:pPr algn="l"/>
            <a:endParaRPr lang="en-GB" sz="1800">
              <a:solidFill>
                <a:srgbClr val="3F525F"/>
              </a:solidFill>
              <a:latin typeface="+mj-lt"/>
            </a:endParaRPr>
          </a:p>
          <a:p>
            <a:pPr algn="l"/>
            <a:endParaRPr lang="en-GB" sz="1800" b="0" i="0">
              <a:solidFill>
                <a:srgbClr val="3F525F"/>
              </a:solidFill>
              <a:effectLst/>
              <a:latin typeface="+mj-lt"/>
            </a:endParaRPr>
          </a:p>
          <a:p>
            <a:pPr algn="l"/>
            <a:r>
              <a:rPr lang="en-GB" b="1" i="0">
                <a:solidFill>
                  <a:srgbClr val="231F20"/>
                </a:solidFill>
                <a:effectLst/>
                <a:latin typeface="+mj-lt"/>
              </a:rPr>
              <a:t>Practice-level CSVs</a:t>
            </a:r>
          </a:p>
          <a:p>
            <a:pPr marL="285750" indent="-285750" algn="l">
              <a:buFont typeface="Arial" panose="020B0604020202020204" pitchFamily="34" charset="0"/>
              <a:buChar char="•"/>
            </a:pPr>
            <a:r>
              <a:rPr lang="en-GB" sz="1800" b="0" i="0">
                <a:solidFill>
                  <a:srgbClr val="3F525F"/>
                </a:solidFill>
                <a:effectLst/>
                <a:latin typeface="+mj-lt"/>
              </a:rPr>
              <a:t>Aggregated FTE and headcounts for each job role for each practice providing data</a:t>
            </a:r>
          </a:p>
          <a:p>
            <a:pPr marL="285750" indent="-285750">
              <a:buFont typeface="Arial" panose="020B0604020202020204" pitchFamily="34" charset="0"/>
              <a:buChar char="•"/>
            </a:pPr>
            <a:r>
              <a:rPr lang="en-GB" sz="1800">
                <a:solidFill>
                  <a:srgbClr val="3F525F"/>
                </a:solidFill>
                <a:latin typeface="+mj-lt"/>
              </a:rPr>
              <a:t>High-level long / thin file recently introduced</a:t>
            </a:r>
          </a:p>
          <a:p>
            <a:pPr marL="285750" indent="-285750">
              <a:buFont typeface="Arial" panose="020B0604020202020204" pitchFamily="34" charset="0"/>
              <a:buChar char="•"/>
            </a:pPr>
            <a:r>
              <a:rPr lang="en-GB" sz="1800">
                <a:solidFill>
                  <a:srgbClr val="3F525F"/>
                </a:solidFill>
                <a:latin typeface="+mj-lt"/>
              </a:rPr>
              <a:t>Gender and age band breakdowns included in long-standing detailed file</a:t>
            </a:r>
          </a:p>
          <a:p>
            <a:pPr marL="285750" indent="-285750">
              <a:buFont typeface="Arial" panose="020B0604020202020204" pitchFamily="34" charset="0"/>
              <a:buChar char="•"/>
            </a:pPr>
            <a:r>
              <a:rPr lang="en-GB" sz="1800" b="0" i="0">
                <a:solidFill>
                  <a:srgbClr val="3F525F"/>
                </a:solidFill>
                <a:effectLst/>
                <a:latin typeface="+mj-lt"/>
              </a:rPr>
              <a:t>Do not include fully-estimated records or staff whose practice is unknown</a:t>
            </a:r>
          </a:p>
          <a:p>
            <a:endParaRPr lang="en-GB">
              <a:latin typeface="+mj-lt"/>
            </a:endParaRPr>
          </a:p>
        </p:txBody>
      </p:sp>
    </p:spTree>
    <p:extLst>
      <p:ext uri="{BB962C8B-B14F-4D97-AF65-F5344CB8AC3E}">
        <p14:creationId xmlns:p14="http://schemas.microsoft.com/office/powerpoint/2010/main" val="20181919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69C825A1-FE51-CDD2-3A35-1E8EA87F6D3B}"/>
              </a:ext>
            </a:extLst>
          </p:cNvPr>
          <p:cNvSpPr>
            <a:spLocks noGrp="1"/>
          </p:cNvSpPr>
          <p:nvPr>
            <p:ph idx="1"/>
          </p:nvPr>
        </p:nvSpPr>
        <p:spPr>
          <a:xfrm>
            <a:off x="432001" y="599440"/>
            <a:ext cx="3301800" cy="5592552"/>
          </a:xfrm>
        </p:spPr>
        <p:txBody>
          <a:bodyPr numCol="1"/>
          <a:lstStyle/>
          <a:p>
            <a:pPr algn="l"/>
            <a:r>
              <a:rPr lang="en-GB" sz="3500" b="1" i="0">
                <a:solidFill>
                  <a:srgbClr val="231F20"/>
                </a:solidFill>
                <a:effectLst/>
                <a:latin typeface="+mj-lt"/>
              </a:rPr>
              <a:t>Interactive tool</a:t>
            </a:r>
          </a:p>
          <a:p>
            <a:pPr algn="l"/>
            <a:r>
              <a:rPr lang="en-GB" sz="1800" b="0" i="0">
                <a:solidFill>
                  <a:srgbClr val="3F525F"/>
                </a:solidFill>
                <a:effectLst/>
                <a:latin typeface="+mj-lt"/>
              </a:rPr>
              <a:t> </a:t>
            </a:r>
          </a:p>
          <a:p>
            <a:pPr marL="285750" indent="-285750" algn="l">
              <a:buFont typeface="Arial" panose="020B0604020202020204" pitchFamily="34" charset="0"/>
              <a:buChar char="•"/>
            </a:pPr>
            <a:r>
              <a:rPr lang="en-GB" sz="1800" b="0" i="0">
                <a:solidFill>
                  <a:srgbClr val="3F525F"/>
                </a:solidFill>
                <a:effectLst/>
                <a:latin typeface="+mj-lt"/>
              </a:rPr>
              <a:t>September 2015 to present, high-level figures presented in variety of visualisations </a:t>
            </a:r>
          </a:p>
          <a:p>
            <a:pPr marL="285750" indent="-285750" algn="l">
              <a:buFont typeface="Arial" panose="020B0604020202020204" pitchFamily="34" charset="0"/>
              <a:buChar char="•"/>
            </a:pPr>
            <a:endParaRPr lang="en-GB" sz="1800" b="0" i="0">
              <a:solidFill>
                <a:srgbClr val="3F525F"/>
              </a:solidFill>
              <a:effectLst/>
              <a:latin typeface="+mj-lt"/>
            </a:endParaRPr>
          </a:p>
          <a:p>
            <a:pPr marL="285750" indent="-285750" algn="l">
              <a:buFont typeface="Arial" panose="020B0604020202020204" pitchFamily="34" charset="0"/>
              <a:buChar char="•"/>
            </a:pPr>
            <a:r>
              <a:rPr lang="en-GB" sz="1800" b="0" i="0">
                <a:solidFill>
                  <a:srgbClr val="3F525F"/>
                </a:solidFill>
                <a:effectLst/>
                <a:latin typeface="+mj-lt"/>
              </a:rPr>
              <a:t>Interactive charts displaying different characteristics of staff </a:t>
            </a:r>
          </a:p>
          <a:p>
            <a:pPr marL="285750" indent="-285750" algn="l">
              <a:buFont typeface="Arial" panose="020B0604020202020204" pitchFamily="34" charset="0"/>
              <a:buChar char="•"/>
            </a:pPr>
            <a:endParaRPr lang="en-GB" sz="1800" b="0" i="0">
              <a:solidFill>
                <a:srgbClr val="3F525F"/>
              </a:solidFill>
              <a:effectLst/>
              <a:latin typeface="+mj-lt"/>
            </a:endParaRPr>
          </a:p>
          <a:p>
            <a:pPr marL="285750" indent="-285750" algn="l">
              <a:buFont typeface="Arial" panose="020B0604020202020204" pitchFamily="34" charset="0"/>
              <a:buChar char="•"/>
            </a:pPr>
            <a:r>
              <a:rPr lang="en-GB" sz="1800">
                <a:solidFill>
                  <a:srgbClr val="3F525F"/>
                </a:solidFill>
                <a:latin typeface="+mj-lt"/>
              </a:rPr>
              <a:t>ICB and practice-level information presented</a:t>
            </a:r>
          </a:p>
          <a:p>
            <a:pPr algn="l"/>
            <a:endParaRPr lang="en-GB" sz="1800">
              <a:solidFill>
                <a:srgbClr val="3F525F"/>
              </a:solidFill>
              <a:latin typeface="+mj-lt"/>
            </a:endParaRPr>
          </a:p>
          <a:p>
            <a:pPr algn="l"/>
            <a:r>
              <a:rPr lang="en-GB" sz="1800" b="0" i="0">
                <a:solidFill>
                  <a:srgbClr val="3F525F"/>
                </a:solidFill>
                <a:effectLst/>
                <a:latin typeface="+mj-lt"/>
                <a:hlinkClick r:id="rId3"/>
              </a:rPr>
              <a:t>Access the dashboard here</a:t>
            </a:r>
            <a:endParaRPr lang="en-GB" sz="1800" b="0" i="0">
              <a:solidFill>
                <a:srgbClr val="3F525F"/>
              </a:solidFill>
              <a:effectLst/>
              <a:latin typeface="+mj-lt"/>
            </a:endParaRPr>
          </a:p>
          <a:p>
            <a:pPr algn="l"/>
            <a:endParaRPr lang="en-GB" sz="1800" b="0" i="0">
              <a:solidFill>
                <a:srgbClr val="3F525F"/>
              </a:solidFill>
              <a:effectLst/>
              <a:latin typeface="+mj-lt"/>
            </a:endParaRPr>
          </a:p>
          <a:p>
            <a:pPr algn="l"/>
            <a:endParaRPr lang="en-GB" sz="1800">
              <a:solidFill>
                <a:srgbClr val="3F525F"/>
              </a:solidFill>
              <a:latin typeface="+mj-lt"/>
            </a:endParaRPr>
          </a:p>
          <a:p>
            <a:pPr algn="l"/>
            <a:endParaRPr lang="en-GB" sz="1800" b="0" i="0">
              <a:solidFill>
                <a:srgbClr val="3F525F"/>
              </a:solidFill>
              <a:effectLst/>
              <a:latin typeface="+mj-lt"/>
            </a:endParaRPr>
          </a:p>
          <a:p>
            <a:pPr algn="l"/>
            <a:endParaRPr lang="en-GB" sz="1800">
              <a:solidFill>
                <a:srgbClr val="3F525F"/>
              </a:solidFill>
              <a:latin typeface="+mj-lt"/>
            </a:endParaRPr>
          </a:p>
          <a:p>
            <a:pPr algn="l"/>
            <a:endParaRPr lang="en-GB" sz="1800" b="0" i="0">
              <a:solidFill>
                <a:srgbClr val="3F525F"/>
              </a:solidFill>
              <a:effectLst/>
              <a:latin typeface="+mj-lt"/>
            </a:endParaRPr>
          </a:p>
          <a:p>
            <a:pPr algn="l"/>
            <a:endParaRPr lang="en-GB" sz="1800">
              <a:solidFill>
                <a:srgbClr val="3F525F"/>
              </a:solidFill>
              <a:latin typeface="+mj-lt"/>
            </a:endParaRPr>
          </a:p>
          <a:p>
            <a:pPr algn="l"/>
            <a:endParaRPr lang="en-GB" sz="1800" b="0" i="0">
              <a:solidFill>
                <a:srgbClr val="3F525F"/>
              </a:solidFill>
              <a:effectLst/>
              <a:latin typeface="+mj-lt"/>
            </a:endParaRPr>
          </a:p>
          <a:p>
            <a:pPr algn="l"/>
            <a:endParaRPr lang="en-GB" sz="1800">
              <a:solidFill>
                <a:srgbClr val="3F525F"/>
              </a:solidFill>
              <a:latin typeface="+mj-lt"/>
            </a:endParaRPr>
          </a:p>
          <a:p>
            <a:endParaRPr lang="en-GB">
              <a:latin typeface="+mj-lt"/>
            </a:endParaRPr>
          </a:p>
        </p:txBody>
      </p:sp>
      <p:pic>
        <p:nvPicPr>
          <p:cNvPr id="7" name="Picture 6">
            <a:extLst>
              <a:ext uri="{FF2B5EF4-FFF2-40B4-BE49-F238E27FC236}">
                <a16:creationId xmlns:a16="http://schemas.microsoft.com/office/drawing/2014/main" id="{0CD59F87-21F3-9ACD-EE4E-B45D8469BB1B}"/>
              </a:ext>
            </a:extLst>
          </p:cNvPr>
          <p:cNvPicPr>
            <a:picLocks noChangeAspect="1"/>
          </p:cNvPicPr>
          <p:nvPr/>
        </p:nvPicPr>
        <p:blipFill>
          <a:blip r:embed="rId4"/>
          <a:stretch>
            <a:fillRect/>
          </a:stretch>
        </p:blipFill>
        <p:spPr>
          <a:xfrm>
            <a:off x="3937247" y="1066800"/>
            <a:ext cx="7103236" cy="4075797"/>
          </a:xfrm>
          <a:prstGeom prst="rect">
            <a:avLst/>
          </a:prstGeom>
        </p:spPr>
      </p:pic>
      <p:pic>
        <p:nvPicPr>
          <p:cNvPr id="3" name="Picture 4" descr="A picture containing text&#10;&#10;Description automatically generated">
            <a:extLst>
              <a:ext uri="{FF2B5EF4-FFF2-40B4-BE49-F238E27FC236}">
                <a16:creationId xmlns:a16="http://schemas.microsoft.com/office/drawing/2014/main" id="{3EAA6FE0-AFAF-D2B4-74A2-BF294D0ADD2B}"/>
              </a:ext>
            </a:extLst>
          </p:cNvPr>
          <p:cNvPicPr>
            <a:picLocks noChangeAspect="1"/>
          </p:cNvPicPr>
          <p:nvPr/>
        </p:nvPicPr>
        <p:blipFill>
          <a:blip r:embed="rId5"/>
          <a:stretch>
            <a:fillRect/>
          </a:stretch>
        </p:blipFill>
        <p:spPr>
          <a:xfrm>
            <a:off x="10056145" y="993358"/>
            <a:ext cx="862766" cy="640181"/>
          </a:xfrm>
          <a:prstGeom prst="rect">
            <a:avLst/>
          </a:prstGeom>
        </p:spPr>
      </p:pic>
      <p:sp>
        <p:nvSpPr>
          <p:cNvPr id="5" name="Rectangle 4">
            <a:extLst>
              <a:ext uri="{FF2B5EF4-FFF2-40B4-BE49-F238E27FC236}">
                <a16:creationId xmlns:a16="http://schemas.microsoft.com/office/drawing/2014/main" id="{6259EAF9-6931-8047-11E2-E42CB75AD53A}"/>
              </a:ext>
            </a:extLst>
          </p:cNvPr>
          <p:cNvSpPr/>
          <p:nvPr/>
        </p:nvSpPr>
        <p:spPr>
          <a:xfrm>
            <a:off x="10151644" y="4872789"/>
            <a:ext cx="872289" cy="2406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875696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41491274-089A-1ED9-1EE6-6C40C21AB696}"/>
              </a:ext>
            </a:extLst>
          </p:cNvPr>
          <p:cNvPicPr>
            <a:picLocks noChangeAspect="1"/>
          </p:cNvPicPr>
          <p:nvPr/>
        </p:nvPicPr>
        <p:blipFill>
          <a:blip r:embed="rId3"/>
          <a:stretch>
            <a:fillRect/>
          </a:stretch>
        </p:blipFill>
        <p:spPr>
          <a:xfrm>
            <a:off x="1275347" y="453937"/>
            <a:ext cx="10102515" cy="5749598"/>
          </a:xfrm>
          <a:prstGeom prst="rect">
            <a:avLst/>
          </a:prstGeom>
        </p:spPr>
      </p:pic>
      <p:pic>
        <p:nvPicPr>
          <p:cNvPr id="4" name="Picture 4" descr="A picture containing text&#10;&#10;Description automatically generated">
            <a:extLst>
              <a:ext uri="{FF2B5EF4-FFF2-40B4-BE49-F238E27FC236}">
                <a16:creationId xmlns:a16="http://schemas.microsoft.com/office/drawing/2014/main" id="{D0867AA7-994D-4E5C-3633-2D9B824059B7}"/>
              </a:ext>
            </a:extLst>
          </p:cNvPr>
          <p:cNvPicPr>
            <a:picLocks noChangeAspect="1"/>
          </p:cNvPicPr>
          <p:nvPr/>
        </p:nvPicPr>
        <p:blipFill>
          <a:blip r:embed="rId4"/>
          <a:stretch>
            <a:fillRect/>
          </a:stretch>
        </p:blipFill>
        <p:spPr>
          <a:xfrm>
            <a:off x="9965908" y="441911"/>
            <a:ext cx="1143502" cy="850733"/>
          </a:xfrm>
          <a:prstGeom prst="rect">
            <a:avLst/>
          </a:prstGeom>
        </p:spPr>
      </p:pic>
      <p:sp>
        <p:nvSpPr>
          <p:cNvPr id="6" name="Rectangle 5">
            <a:extLst>
              <a:ext uri="{FF2B5EF4-FFF2-40B4-BE49-F238E27FC236}">
                <a16:creationId xmlns:a16="http://schemas.microsoft.com/office/drawing/2014/main" id="{02BE406E-28BC-06FC-078C-0725EB9C2A12}"/>
              </a:ext>
            </a:extLst>
          </p:cNvPr>
          <p:cNvSpPr/>
          <p:nvPr/>
        </p:nvSpPr>
        <p:spPr>
          <a:xfrm>
            <a:off x="10101512" y="5855368"/>
            <a:ext cx="1082841" cy="260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047641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hart, bar chart&#10;&#10;Description automatically generated">
            <a:extLst>
              <a:ext uri="{FF2B5EF4-FFF2-40B4-BE49-F238E27FC236}">
                <a16:creationId xmlns:a16="http://schemas.microsoft.com/office/drawing/2014/main" id="{951FBAC6-11A1-1F81-443B-F3E37B3BC8B7}"/>
              </a:ext>
            </a:extLst>
          </p:cNvPr>
          <p:cNvPicPr>
            <a:picLocks noChangeAspect="1"/>
          </p:cNvPicPr>
          <p:nvPr/>
        </p:nvPicPr>
        <p:blipFill>
          <a:blip r:embed="rId3"/>
          <a:stretch>
            <a:fillRect/>
          </a:stretch>
        </p:blipFill>
        <p:spPr>
          <a:xfrm>
            <a:off x="1295400" y="421764"/>
            <a:ext cx="9992225" cy="5613421"/>
          </a:xfrm>
          <a:prstGeom prst="rect">
            <a:avLst/>
          </a:prstGeom>
        </p:spPr>
      </p:pic>
      <p:pic>
        <p:nvPicPr>
          <p:cNvPr id="4" name="Picture 4" descr="A picture containing text&#10;&#10;Description automatically generated">
            <a:extLst>
              <a:ext uri="{FF2B5EF4-FFF2-40B4-BE49-F238E27FC236}">
                <a16:creationId xmlns:a16="http://schemas.microsoft.com/office/drawing/2014/main" id="{94D66C69-FF70-E92F-295D-D35B66220558}"/>
              </a:ext>
            </a:extLst>
          </p:cNvPr>
          <p:cNvPicPr>
            <a:picLocks noChangeAspect="1"/>
          </p:cNvPicPr>
          <p:nvPr/>
        </p:nvPicPr>
        <p:blipFill>
          <a:blip r:embed="rId4"/>
          <a:stretch>
            <a:fillRect/>
          </a:stretch>
        </p:blipFill>
        <p:spPr>
          <a:xfrm>
            <a:off x="9965908" y="361700"/>
            <a:ext cx="1143502" cy="850733"/>
          </a:xfrm>
          <a:prstGeom prst="rect">
            <a:avLst/>
          </a:prstGeom>
        </p:spPr>
      </p:pic>
      <p:sp>
        <p:nvSpPr>
          <p:cNvPr id="6" name="Rectangle 5">
            <a:extLst>
              <a:ext uri="{FF2B5EF4-FFF2-40B4-BE49-F238E27FC236}">
                <a16:creationId xmlns:a16="http://schemas.microsoft.com/office/drawing/2014/main" id="{05C57B31-8BF5-82FA-34C0-BE4DCCF2E4C4}"/>
              </a:ext>
            </a:extLst>
          </p:cNvPr>
          <p:cNvSpPr/>
          <p:nvPr/>
        </p:nvSpPr>
        <p:spPr>
          <a:xfrm>
            <a:off x="10021301" y="5735052"/>
            <a:ext cx="1082841" cy="260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15167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2EF51-A59B-49D8-B145-C6D2C372DEBA}"/>
              </a:ext>
            </a:extLst>
          </p:cNvPr>
          <p:cNvSpPr>
            <a:spLocks noGrp="1"/>
          </p:cNvSpPr>
          <p:nvPr>
            <p:ph type="title"/>
          </p:nvPr>
        </p:nvSpPr>
        <p:spPr>
          <a:xfrm>
            <a:off x="389954" y="562028"/>
            <a:ext cx="7886700" cy="641932"/>
          </a:xfrm>
        </p:spPr>
        <p:txBody>
          <a:bodyPr>
            <a:normAutofit fontScale="90000"/>
          </a:bodyPr>
          <a:lstStyle/>
          <a:p>
            <a:r>
              <a:rPr lang="en-GB" b="1"/>
              <a:t>Aims of todays webinar</a:t>
            </a:r>
            <a:br>
              <a:rPr lang="en-GB" b="1"/>
            </a:br>
            <a:br>
              <a:rPr lang="en-GB" b="1">
                <a:solidFill>
                  <a:schemeClr val="bg2"/>
                </a:solidFill>
              </a:rPr>
            </a:br>
            <a:br>
              <a:rPr lang="en-GB" sz="2000" b="1">
                <a:solidFill>
                  <a:schemeClr val="bg2"/>
                </a:solidFill>
              </a:rPr>
            </a:br>
            <a:br>
              <a:rPr lang="en-GB" sz="2000">
                <a:solidFill>
                  <a:prstClr val="black"/>
                </a:solidFill>
                <a:latin typeface="Arial"/>
              </a:rPr>
            </a:br>
            <a:br>
              <a:rPr lang="en-GB" sz="2000">
                <a:solidFill>
                  <a:prstClr val="black"/>
                </a:solidFill>
                <a:latin typeface="Arial"/>
              </a:rPr>
            </a:br>
            <a:br>
              <a:rPr lang="en-GB" sz="2000"/>
            </a:br>
            <a:br>
              <a:rPr lang="en-GB" sz="2000">
                <a:solidFill>
                  <a:srgbClr val="000000"/>
                </a:solidFill>
              </a:rPr>
            </a:br>
            <a:br>
              <a:rPr lang="en-GB" sz="2000"/>
            </a:br>
            <a:r>
              <a:rPr lang="en-GB" sz="4000" b="1"/>
              <a:t>Agenda</a:t>
            </a:r>
            <a:br>
              <a:rPr lang="en-GB" sz="2000"/>
            </a:br>
            <a:br>
              <a:rPr lang="en-GB" sz="2000"/>
            </a:br>
            <a:endParaRPr lang="en-GB" sz="2000"/>
          </a:p>
        </p:txBody>
      </p:sp>
      <p:sp>
        <p:nvSpPr>
          <p:cNvPr id="3" name="Content Placeholder 4">
            <a:extLst>
              <a:ext uri="{FF2B5EF4-FFF2-40B4-BE49-F238E27FC236}">
                <a16:creationId xmlns:a16="http://schemas.microsoft.com/office/drawing/2014/main" id="{34A2A0BE-C2A4-4B67-8B87-9467F6C9E072}"/>
              </a:ext>
            </a:extLst>
          </p:cNvPr>
          <p:cNvSpPr txBox="1">
            <a:spLocks/>
          </p:cNvSpPr>
          <p:nvPr/>
        </p:nvSpPr>
        <p:spPr>
          <a:xfrm>
            <a:off x="389954" y="1300064"/>
            <a:ext cx="11282642" cy="49959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7000"/>
              </a:lnSpc>
              <a:spcBef>
                <a:spcPts val="1000"/>
              </a:spcBef>
              <a:spcAft>
                <a:spcPts val="800"/>
              </a:spcAft>
              <a:buClrTx/>
              <a:buSzTx/>
              <a:buFont typeface="Arial" panose="020B0604020202020204" pitchFamily="34" charset="0"/>
              <a:buNone/>
              <a:tabLst/>
              <a:defRPr/>
            </a:pPr>
            <a:endParaRPr kumimoji="0" lang="en-GB" sz="16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7000"/>
              </a:lnSpc>
              <a:spcBef>
                <a:spcPts val="1000"/>
              </a:spcBef>
              <a:spcAft>
                <a:spcPts val="800"/>
              </a:spcAft>
              <a:buClrTx/>
              <a:buSzTx/>
              <a:buFont typeface="Arial" panose="020B0604020202020204" pitchFamily="34" charset="0"/>
              <a:buNone/>
              <a:tabLst/>
              <a:defRPr/>
            </a:pPr>
            <a:endParaRPr kumimoji="0" lang="en-GB"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7000"/>
              </a:lnSpc>
              <a:spcBef>
                <a:spcPts val="1000"/>
              </a:spcBef>
              <a:spcAft>
                <a:spcPts val="800"/>
              </a:spcAft>
              <a:buClrTx/>
              <a:buSzTx/>
              <a:buFont typeface="Arial" panose="020B0604020202020204" pitchFamily="34" charset="0"/>
              <a:buNone/>
              <a:tabLst/>
              <a:defRPr/>
            </a:pPr>
            <a:endParaRPr kumimoji="0" lang="en-GB" sz="14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aphicFrame>
        <p:nvGraphicFramePr>
          <p:cNvPr id="4" name="Table 4">
            <a:extLst>
              <a:ext uri="{FF2B5EF4-FFF2-40B4-BE49-F238E27FC236}">
                <a16:creationId xmlns:a16="http://schemas.microsoft.com/office/drawing/2014/main" id="{F5401B08-28AA-4143-A3F6-01E272EEA85B}"/>
              </a:ext>
            </a:extLst>
          </p:cNvPr>
          <p:cNvGraphicFramePr>
            <a:graphicFrameLocks noGrp="1"/>
          </p:cNvGraphicFramePr>
          <p:nvPr>
            <p:extLst>
              <p:ext uri="{D42A27DB-BD31-4B8C-83A1-F6EECF244321}">
                <p14:modId xmlns:p14="http://schemas.microsoft.com/office/powerpoint/2010/main" val="1924507635"/>
              </p:ext>
            </p:extLst>
          </p:nvPr>
        </p:nvGraphicFramePr>
        <p:xfrm>
          <a:off x="610471" y="1060704"/>
          <a:ext cx="10974876" cy="4429798"/>
        </p:xfrm>
        <a:graphic>
          <a:graphicData uri="http://schemas.openxmlformats.org/drawingml/2006/table">
            <a:tbl>
              <a:tblPr firstRow="1" bandRow="1">
                <a:tableStyleId>{5C22544A-7EE6-4342-B048-85BDC9FD1C3A}</a:tableStyleId>
              </a:tblPr>
              <a:tblGrid>
                <a:gridCol w="533345">
                  <a:extLst>
                    <a:ext uri="{9D8B030D-6E8A-4147-A177-3AD203B41FA5}">
                      <a16:colId xmlns:a16="http://schemas.microsoft.com/office/drawing/2014/main" val="706695236"/>
                    </a:ext>
                  </a:extLst>
                </a:gridCol>
                <a:gridCol w="4954093">
                  <a:extLst>
                    <a:ext uri="{9D8B030D-6E8A-4147-A177-3AD203B41FA5}">
                      <a16:colId xmlns:a16="http://schemas.microsoft.com/office/drawing/2014/main" val="2222133106"/>
                    </a:ext>
                  </a:extLst>
                </a:gridCol>
                <a:gridCol w="4657775">
                  <a:extLst>
                    <a:ext uri="{9D8B030D-6E8A-4147-A177-3AD203B41FA5}">
                      <a16:colId xmlns:a16="http://schemas.microsoft.com/office/drawing/2014/main" val="1499995020"/>
                    </a:ext>
                  </a:extLst>
                </a:gridCol>
                <a:gridCol w="829663">
                  <a:extLst>
                    <a:ext uri="{9D8B030D-6E8A-4147-A177-3AD203B41FA5}">
                      <a16:colId xmlns:a16="http://schemas.microsoft.com/office/drawing/2014/main" val="1899481021"/>
                    </a:ext>
                  </a:extLst>
                </a:gridCol>
              </a:tblGrid>
              <a:tr h="509265">
                <a:tc>
                  <a:txBody>
                    <a:bodyPr/>
                    <a:lstStyle/>
                    <a:p>
                      <a:endParaRPr lang="en-GB"/>
                    </a:p>
                  </a:txBody>
                  <a:tcPr/>
                </a:tc>
                <a:tc>
                  <a:txBody>
                    <a:bodyPr/>
                    <a:lstStyle/>
                    <a:p>
                      <a:r>
                        <a:rPr lang="en-GB">
                          <a:solidFill>
                            <a:schemeClr val="bg1"/>
                          </a:solidFill>
                        </a:rPr>
                        <a:t>Agenda item</a:t>
                      </a:r>
                    </a:p>
                  </a:txBody>
                  <a:tcPr/>
                </a:tc>
                <a:tc>
                  <a:txBody>
                    <a:bodyPr/>
                    <a:lstStyle/>
                    <a:p>
                      <a:r>
                        <a:rPr lang="en-GB">
                          <a:solidFill>
                            <a:schemeClr val="bg1"/>
                          </a:solidFill>
                        </a:rPr>
                        <a:t>Presenter</a:t>
                      </a:r>
                    </a:p>
                  </a:txBody>
                  <a:tcPr/>
                </a:tc>
                <a:tc>
                  <a:txBody>
                    <a:bodyPr/>
                    <a:lstStyle/>
                    <a:p>
                      <a:r>
                        <a:rPr lang="en-GB">
                          <a:solidFill>
                            <a:schemeClr val="bg1"/>
                          </a:solidFill>
                        </a:rPr>
                        <a:t>Time</a:t>
                      </a:r>
                    </a:p>
                  </a:txBody>
                  <a:tcPr/>
                </a:tc>
                <a:extLst>
                  <a:ext uri="{0D108BD9-81ED-4DB2-BD59-A6C34878D82A}">
                    <a16:rowId xmlns:a16="http://schemas.microsoft.com/office/drawing/2014/main" val="288104165"/>
                  </a:ext>
                </a:extLst>
              </a:tr>
              <a:tr h="509265">
                <a:tc>
                  <a:txBody>
                    <a:bodyPr/>
                    <a:lstStyle/>
                    <a:p>
                      <a:r>
                        <a:rPr lang="en-GB" sz="1400">
                          <a:solidFill>
                            <a:schemeClr val="tx1"/>
                          </a:solidFill>
                          <a:effectLst/>
                          <a:latin typeface="Arial"/>
                          <a:ea typeface="Calibri"/>
                          <a:cs typeface="Arial"/>
                        </a:rPr>
                        <a:t>1</a:t>
                      </a:r>
                    </a:p>
                  </a:txBody>
                  <a:tcPr marL="68580" marR="68580" marT="0" marB="0" anchor="ctr"/>
                </a:tc>
                <a:tc>
                  <a:txBody>
                    <a:bodyPr/>
                    <a:lstStyle/>
                    <a:p>
                      <a:r>
                        <a:rPr lang="en-GB" sz="1400">
                          <a:solidFill>
                            <a:schemeClr val="tx1"/>
                          </a:solidFill>
                          <a:effectLst/>
                          <a:latin typeface="Arial"/>
                          <a:ea typeface="Calibri"/>
                          <a:cs typeface="Arial"/>
                        </a:rPr>
                        <a:t>Welcome, Introductions &amp; Housekeeping</a:t>
                      </a:r>
                    </a:p>
                  </a:txBody>
                  <a:tcPr marL="68580" marR="68580" marT="0" marB="0" anchor="ctr"/>
                </a:tc>
                <a:tc rowSpan="2">
                  <a:txBody>
                    <a:bodyPr/>
                    <a:lstStyle/>
                    <a:p>
                      <a:r>
                        <a:rPr lang="en-GB" sz="1400">
                          <a:solidFill>
                            <a:schemeClr val="tx1"/>
                          </a:solidFill>
                          <a:effectLst/>
                          <a:latin typeface="Arial"/>
                          <a:ea typeface="Calibri"/>
                          <a:cs typeface="Arial"/>
                        </a:rPr>
                        <a:t>Lindsey Johnson, Workforce, Training and Education Data &amp; Analysis (NHSE)</a:t>
                      </a:r>
                    </a:p>
                  </a:txBody>
                  <a:tcPr marL="68580" marR="68580" marT="0" marB="0" anchor="ctr"/>
                </a:tc>
                <a:tc rowSpan="2">
                  <a:txBody>
                    <a:bodyPr/>
                    <a:lstStyle/>
                    <a:p>
                      <a:r>
                        <a:rPr lang="en-GB" sz="1400">
                          <a:solidFill>
                            <a:schemeClr val="tx1"/>
                          </a:solidFill>
                          <a:effectLst/>
                          <a:latin typeface="Arial"/>
                          <a:ea typeface="Calibri"/>
                          <a:cs typeface="Arial"/>
                        </a:rPr>
                        <a:t>5 mins</a:t>
                      </a:r>
                    </a:p>
                  </a:txBody>
                  <a:tcPr marL="68580" marR="68580" marT="0" marB="0" anchor="ctr"/>
                </a:tc>
                <a:extLst>
                  <a:ext uri="{0D108BD9-81ED-4DB2-BD59-A6C34878D82A}">
                    <a16:rowId xmlns:a16="http://schemas.microsoft.com/office/drawing/2014/main" val="3912762474"/>
                  </a:ext>
                </a:extLst>
              </a:tr>
              <a:tr h="509265">
                <a:tc>
                  <a:txBody>
                    <a:bodyPr/>
                    <a:lstStyle/>
                    <a:p>
                      <a:r>
                        <a:rPr lang="en-GB" sz="1400">
                          <a:solidFill>
                            <a:schemeClr val="tx1"/>
                          </a:solidFill>
                          <a:effectLst/>
                          <a:latin typeface="Arial"/>
                          <a:ea typeface="Calibri"/>
                          <a:cs typeface="Arial"/>
                        </a:rPr>
                        <a:t>2</a:t>
                      </a:r>
                    </a:p>
                  </a:txBody>
                  <a:tcPr marL="68580" marR="68580" marT="0" marB="0" anchor="ctr"/>
                </a:tc>
                <a:tc>
                  <a:txBody>
                    <a:bodyPr/>
                    <a:lstStyle/>
                    <a:p>
                      <a:r>
                        <a:rPr lang="en-GB" sz="1400">
                          <a:solidFill>
                            <a:schemeClr val="tx1"/>
                          </a:solidFill>
                          <a:effectLst/>
                          <a:latin typeface="Arial"/>
                          <a:ea typeface="Calibri"/>
                          <a:cs typeface="Arial"/>
                        </a:rPr>
                        <a:t>The importance of keeping NWRS up to date</a:t>
                      </a:r>
                    </a:p>
                  </a:txBody>
                  <a:tcPr marL="68580" marR="68580" marT="0" marB="0" anchor="ctr"/>
                </a:tc>
                <a:tc vMerge="1">
                  <a:txBody>
                    <a:bodyPr/>
                    <a:lstStyle/>
                    <a:p>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vMerge="1">
                  <a:txBody>
                    <a:bodyPr/>
                    <a:lstStyle/>
                    <a:p>
                      <a:endParaRPr lang="en-GB"/>
                    </a:p>
                  </a:txBody>
                  <a:tcPr/>
                </a:tc>
                <a:extLst>
                  <a:ext uri="{0D108BD9-81ED-4DB2-BD59-A6C34878D82A}">
                    <a16:rowId xmlns:a16="http://schemas.microsoft.com/office/drawing/2014/main" val="1834033663"/>
                  </a:ext>
                </a:extLst>
              </a:tr>
              <a:tr h="509265">
                <a:tc>
                  <a:txBody>
                    <a:bodyPr/>
                    <a:lstStyle/>
                    <a:p>
                      <a:r>
                        <a:rPr lang="en-GB" sz="1400">
                          <a:solidFill>
                            <a:schemeClr val="tx1"/>
                          </a:solidFill>
                          <a:effectLst/>
                          <a:latin typeface="Arial"/>
                          <a:ea typeface="Calibri"/>
                          <a:cs typeface="Arial"/>
                        </a:rPr>
                        <a:t>3</a:t>
                      </a:r>
                    </a:p>
                  </a:txBody>
                  <a:tcPr marL="68580" marR="68580" marT="0" marB="0" anchor="ctr"/>
                </a:tc>
                <a:tc>
                  <a:txBody>
                    <a:bodyPr/>
                    <a:lstStyle/>
                    <a:p>
                      <a:pPr lvl="0">
                        <a:buNone/>
                      </a:pPr>
                      <a:r>
                        <a:rPr lang="en-GB" sz="1400" b="0" i="0" u="none" strike="noStrike" noProof="0">
                          <a:solidFill>
                            <a:schemeClr val="tx1"/>
                          </a:solidFill>
                          <a:effectLst/>
                          <a:latin typeface="Arial"/>
                        </a:rPr>
                        <a:t>NWRS demonstration</a:t>
                      </a:r>
                      <a:endParaRPr lang="en-US"/>
                    </a:p>
                  </a:txBody>
                  <a:tcPr marL="68580" marR="68580" marT="0" marB="0" anchor="ctr"/>
                </a:tc>
                <a:tc>
                  <a:txBody>
                    <a:bodyPr/>
                    <a:lstStyle/>
                    <a:p>
                      <a:pPr lvl="0">
                        <a:buNone/>
                      </a:pPr>
                      <a:r>
                        <a:rPr lang="en-GB" sz="1400" b="0" i="0" u="none" strike="noStrike" noProof="0">
                          <a:solidFill>
                            <a:schemeClr val="tx1"/>
                          </a:solidFill>
                          <a:effectLst/>
                          <a:latin typeface="Arial"/>
                        </a:rPr>
                        <a:t>Mohammad </a:t>
                      </a:r>
                      <a:r>
                        <a:rPr lang="en-GB" sz="1400" b="0" i="0" u="none" strike="noStrike" noProof="0" err="1">
                          <a:solidFill>
                            <a:schemeClr val="tx1"/>
                          </a:solidFill>
                          <a:effectLst/>
                          <a:latin typeface="Arial"/>
                        </a:rPr>
                        <a:t>Moghees</a:t>
                      </a:r>
                      <a:r>
                        <a:rPr lang="en-GB" sz="1400" b="0" i="0" u="none" strike="noStrike" noProof="0">
                          <a:solidFill>
                            <a:schemeClr val="tx1"/>
                          </a:solidFill>
                          <a:effectLst/>
                          <a:latin typeface="Arial"/>
                        </a:rPr>
                        <a:t>, Workforce, Training and Education Data &amp; Analysis (NHSE)</a:t>
                      </a:r>
                      <a:endParaRPr lang="en-US"/>
                    </a:p>
                  </a:txBody>
                  <a:tcPr marL="68580" marR="68580" marT="0" marB="0" anchor="ctr"/>
                </a:tc>
                <a:tc>
                  <a:txBody>
                    <a:bodyPr/>
                    <a:lstStyle/>
                    <a:p>
                      <a:pPr lvl="0">
                        <a:buNone/>
                      </a:pPr>
                      <a:r>
                        <a:rPr lang="en-GB" sz="1400" b="0" i="0" u="none" strike="noStrike" noProof="0">
                          <a:solidFill>
                            <a:schemeClr val="tx1"/>
                          </a:solidFill>
                          <a:effectLst/>
                          <a:latin typeface="Arial"/>
                        </a:rPr>
                        <a:t>30 mins</a:t>
                      </a:r>
                      <a:endParaRPr lang="en-US"/>
                    </a:p>
                  </a:txBody>
                  <a:tcPr marL="68580" marR="68580" marT="0" marB="0" anchor="ctr"/>
                </a:tc>
                <a:extLst>
                  <a:ext uri="{0D108BD9-81ED-4DB2-BD59-A6C34878D82A}">
                    <a16:rowId xmlns:a16="http://schemas.microsoft.com/office/drawing/2014/main" val="3866060870"/>
                  </a:ext>
                </a:extLst>
              </a:tr>
              <a:tr h="509265">
                <a:tc>
                  <a:txBody>
                    <a:bodyPr/>
                    <a:lstStyle/>
                    <a:p>
                      <a:r>
                        <a:rPr lang="en-GB" sz="1400">
                          <a:solidFill>
                            <a:schemeClr val="tx1"/>
                          </a:solidFill>
                          <a:effectLst/>
                          <a:latin typeface="Arial"/>
                          <a:ea typeface="Calibri"/>
                          <a:cs typeface="Arial"/>
                        </a:rPr>
                        <a:t>4</a:t>
                      </a:r>
                    </a:p>
                  </a:txBody>
                  <a:tcPr marL="68580" marR="68580" marT="0" marB="0" anchor="ctr"/>
                </a:tc>
                <a:tc>
                  <a:txBody>
                    <a:bodyPr/>
                    <a:lstStyle/>
                    <a:p>
                      <a:pPr lvl="0">
                        <a:buNone/>
                      </a:pPr>
                      <a:r>
                        <a:rPr lang="en-GB" sz="1400" b="0" i="0" u="none" strike="noStrike" noProof="0">
                          <a:solidFill>
                            <a:schemeClr val="tx1"/>
                          </a:solidFill>
                          <a:effectLst/>
                          <a:latin typeface="Arial"/>
                        </a:rPr>
                        <a:t>NWRS Data Quality &amp; User Support </a:t>
                      </a:r>
                      <a:endParaRPr lang="en-GB" sz="1400">
                        <a:solidFill>
                          <a:schemeClr val="tx1"/>
                        </a:solidFill>
                        <a:effectLst/>
                        <a:latin typeface="Arial"/>
                        <a:ea typeface="Calibri" panose="020F0502020204030204" pitchFamily="34" charset="0"/>
                        <a:cs typeface="Arial"/>
                      </a:endParaRPr>
                    </a:p>
                  </a:txBody>
                  <a:tcPr marL="68580" marR="68580" marT="0" marB="0" anchor="ctr"/>
                </a:tc>
                <a:tc>
                  <a:txBody>
                    <a:bodyPr/>
                    <a:lstStyle/>
                    <a:p>
                      <a:pPr lvl="0">
                        <a:buNone/>
                      </a:pPr>
                      <a:r>
                        <a:rPr lang="en-GB" sz="1400" b="0" i="0" u="none" strike="noStrike" noProof="0">
                          <a:solidFill>
                            <a:schemeClr val="tx1"/>
                          </a:solidFill>
                          <a:effectLst/>
                          <a:latin typeface="Arial"/>
                        </a:rPr>
                        <a:t>Lindsey Johnson, Workforce, Training and Education Data &amp; Analysis (NHSE)</a:t>
                      </a:r>
                      <a:endParaRPr lang="en-US" b="0" i="0" u="none" strike="noStrike" noProof="0">
                        <a:latin typeface="Arial"/>
                      </a:endParaRPr>
                    </a:p>
                  </a:txBody>
                  <a:tcPr marL="68580" marR="68580" marT="0" marB="0" anchor="ctr"/>
                </a:tc>
                <a:tc>
                  <a:txBody>
                    <a:bodyPr/>
                    <a:lstStyle/>
                    <a:p>
                      <a:pPr lvl="0">
                        <a:buNone/>
                      </a:pPr>
                      <a:r>
                        <a:rPr lang="en-GB" sz="1400" b="0" i="0" u="none" strike="noStrike" noProof="0">
                          <a:solidFill>
                            <a:schemeClr val="tx1"/>
                          </a:solidFill>
                          <a:effectLst/>
                          <a:latin typeface="Arial"/>
                        </a:rPr>
                        <a:t>10 mins</a:t>
                      </a:r>
                    </a:p>
                  </a:txBody>
                  <a:tcPr marL="68580" marR="68580" marT="0" marB="0" anchor="ctr"/>
                </a:tc>
                <a:extLst>
                  <a:ext uri="{0D108BD9-81ED-4DB2-BD59-A6C34878D82A}">
                    <a16:rowId xmlns:a16="http://schemas.microsoft.com/office/drawing/2014/main" val="1062421795"/>
                  </a:ext>
                </a:extLst>
              </a:tr>
              <a:tr h="509265">
                <a:tc>
                  <a:txBody>
                    <a:bodyPr/>
                    <a:lstStyle/>
                    <a:p>
                      <a:r>
                        <a:rPr lang="en-GB" sz="1400">
                          <a:solidFill>
                            <a:schemeClr val="tx1"/>
                          </a:solidFill>
                          <a:effectLst/>
                          <a:latin typeface="Arial"/>
                          <a:ea typeface="Calibri"/>
                          <a:cs typeface="Arial"/>
                        </a:rPr>
                        <a:t>5</a:t>
                      </a:r>
                    </a:p>
                  </a:txBody>
                  <a:tcPr marL="68580" marR="68580" marT="0" marB="0" anchor="ctr"/>
                </a:tc>
                <a:tc>
                  <a:txBody>
                    <a:bodyPr/>
                    <a:lstStyle/>
                    <a:p>
                      <a:pPr lvl="0">
                        <a:buNone/>
                      </a:pPr>
                      <a:r>
                        <a:rPr lang="en-GB" sz="1400" b="0" i="0" u="none" strike="noStrike" noProof="0">
                          <a:solidFill>
                            <a:schemeClr val="tx1"/>
                          </a:solidFill>
                          <a:effectLst/>
                          <a:latin typeface="Arial"/>
                        </a:rPr>
                        <a:t>NWRS Data Quality Dashboard</a:t>
                      </a:r>
                      <a:endParaRPr lang="en-GB" sz="1400">
                        <a:solidFill>
                          <a:schemeClr val="tx1"/>
                        </a:solidFill>
                        <a:effectLst/>
                        <a:latin typeface="Arial"/>
                        <a:ea typeface="Calibri" panose="020F0502020204030204" pitchFamily="34" charset="0"/>
                        <a:cs typeface="Arial"/>
                      </a:endParaRPr>
                    </a:p>
                  </a:txBody>
                  <a:tcPr marL="68580" marR="68580" marT="0" marB="0" anchor="ctr"/>
                </a:tc>
                <a:tc>
                  <a:txBody>
                    <a:bodyPr/>
                    <a:lstStyle/>
                    <a:p>
                      <a:pPr lvl="0">
                        <a:buNone/>
                      </a:pPr>
                      <a:r>
                        <a:rPr lang="en-GB" sz="1400" b="0" i="0" u="none" strike="noStrike" noProof="0">
                          <a:solidFill>
                            <a:schemeClr val="tx1"/>
                          </a:solidFill>
                          <a:effectLst/>
                          <a:latin typeface="Arial"/>
                        </a:rPr>
                        <a:t>Achilles </a:t>
                      </a:r>
                      <a:r>
                        <a:rPr lang="en-GB" sz="1400" b="0" i="0" u="none" strike="noStrike" noProof="0" err="1">
                          <a:solidFill>
                            <a:schemeClr val="tx1"/>
                          </a:solidFill>
                          <a:effectLst/>
                          <a:latin typeface="Arial"/>
                        </a:rPr>
                        <a:t>Sebukangaga</a:t>
                      </a:r>
                      <a:r>
                        <a:rPr lang="en-GB" sz="1400" b="0" i="0" u="none" strike="noStrike" noProof="0">
                          <a:solidFill>
                            <a:schemeClr val="tx1"/>
                          </a:solidFill>
                          <a:effectLst/>
                          <a:latin typeface="Arial"/>
                        </a:rPr>
                        <a:t>, Workforce, Training and Education Data &amp; Analysis (NHSE)</a:t>
                      </a:r>
                      <a:endParaRPr lang="en-US" b="0" i="0" u="none" strike="noStrike" noProof="0">
                        <a:latin typeface="Arial"/>
                      </a:endParaRPr>
                    </a:p>
                  </a:txBody>
                  <a:tcPr marL="68580" marR="68580" marT="0" marB="0" anchor="ctr"/>
                </a:tc>
                <a:tc>
                  <a:txBody>
                    <a:bodyPr/>
                    <a:lstStyle/>
                    <a:p>
                      <a:r>
                        <a:rPr lang="en-GB" sz="1400">
                          <a:solidFill>
                            <a:schemeClr val="tx1"/>
                          </a:solidFill>
                          <a:effectLst/>
                          <a:latin typeface="Arial"/>
                          <a:ea typeface="Calibri"/>
                          <a:cs typeface="Arial"/>
                        </a:rPr>
                        <a:t>15 mins</a:t>
                      </a:r>
                    </a:p>
                  </a:txBody>
                  <a:tcPr marL="68580" marR="68580" marT="0" marB="0" anchor="ctr"/>
                </a:tc>
                <a:extLst>
                  <a:ext uri="{0D108BD9-81ED-4DB2-BD59-A6C34878D82A}">
                    <a16:rowId xmlns:a16="http://schemas.microsoft.com/office/drawing/2014/main" val="3666547989"/>
                  </a:ext>
                </a:extLst>
              </a:tr>
              <a:tr h="687104">
                <a:tc>
                  <a:txBody>
                    <a:bodyPr/>
                    <a:lstStyle/>
                    <a:p>
                      <a:r>
                        <a:rPr lang="en-GB" sz="1400">
                          <a:solidFill>
                            <a:schemeClr val="tx1"/>
                          </a:solidFill>
                          <a:effectLst/>
                          <a:latin typeface="Arial"/>
                          <a:ea typeface="Calibri"/>
                          <a:cs typeface="Arial"/>
                        </a:rPr>
                        <a:t>6</a:t>
                      </a:r>
                    </a:p>
                  </a:txBody>
                  <a:tcPr marL="68580" marR="68580" marT="0" marB="0" anchor="ctr"/>
                </a:tc>
                <a:tc>
                  <a:txBody>
                    <a:bodyPr/>
                    <a:lstStyle/>
                    <a:p>
                      <a:pPr lvl="0">
                        <a:buNone/>
                      </a:pPr>
                      <a:r>
                        <a:rPr lang="en-GB" sz="1400" b="0" i="0" u="none" strike="noStrike" noProof="0">
                          <a:solidFill>
                            <a:schemeClr val="tx1"/>
                          </a:solidFill>
                          <a:effectLst/>
                          <a:latin typeface="Arial"/>
                        </a:rPr>
                        <a:t>Primary Care Publications</a:t>
                      </a:r>
                      <a:endParaRPr lang="en-GB" sz="1400">
                        <a:solidFill>
                          <a:schemeClr val="tx1"/>
                        </a:solidFill>
                        <a:effectLst/>
                        <a:latin typeface="Arial"/>
                        <a:ea typeface="Calibri" panose="020F0502020204030204" pitchFamily="34" charset="0"/>
                        <a:cs typeface="Arial"/>
                      </a:endParaRPr>
                    </a:p>
                  </a:txBody>
                  <a:tcPr marL="68580" marR="68580" marT="0" marB="0" anchor="ctr"/>
                </a:tc>
                <a:tc>
                  <a:txBody>
                    <a:bodyPr/>
                    <a:lstStyle/>
                    <a:p>
                      <a:pPr lvl="0">
                        <a:buNone/>
                      </a:pPr>
                      <a:r>
                        <a:rPr lang="en-GB" sz="1400" b="0" i="0" u="none" strike="noStrike" noProof="0">
                          <a:solidFill>
                            <a:schemeClr val="tx1"/>
                          </a:solidFill>
                          <a:effectLst/>
                          <a:latin typeface="Arial"/>
                        </a:rPr>
                        <a:t>Sarah Brigg &amp; Hattie Taylor, </a:t>
                      </a:r>
                      <a:r>
                        <a:rPr lang="en-GB" sz="1400" b="0" i="0" u="none" strike="noStrike" kern="1200" noProof="0">
                          <a:solidFill>
                            <a:schemeClr val="tx1"/>
                          </a:solidFill>
                          <a:effectLst/>
                          <a:latin typeface="Arial"/>
                          <a:ea typeface="+mn-ea"/>
                          <a:cs typeface="+mn-cs"/>
                        </a:rPr>
                        <a:t>Workforce, Training and Education Data &amp; Analysis (NHSE)</a:t>
                      </a:r>
                      <a:endParaRPr lang="en-US" sz="1400" b="0" i="0" u="none" strike="noStrike" kern="1200" noProof="0">
                        <a:solidFill>
                          <a:schemeClr val="tx1"/>
                        </a:solidFill>
                        <a:effectLst/>
                        <a:latin typeface="Arial"/>
                        <a:ea typeface="+mn-ea"/>
                        <a:cs typeface="+mn-cs"/>
                      </a:endParaRPr>
                    </a:p>
                  </a:txBody>
                  <a:tcPr marL="68580" marR="68580" marT="0" marB="0" anchor="ctr"/>
                </a:tc>
                <a:tc>
                  <a:txBody>
                    <a:bodyPr/>
                    <a:lstStyle/>
                    <a:p>
                      <a:pPr lvl="0">
                        <a:buNone/>
                      </a:pPr>
                      <a:r>
                        <a:rPr lang="en-GB" sz="1400" b="0" i="0" u="none" strike="noStrike" noProof="0">
                          <a:solidFill>
                            <a:schemeClr val="tx1"/>
                          </a:solidFill>
                          <a:effectLst/>
                          <a:latin typeface="Arial"/>
                        </a:rPr>
                        <a:t>15 mins</a:t>
                      </a:r>
                    </a:p>
                  </a:txBody>
                  <a:tcPr marL="68580" marR="68580" marT="0" marB="0" anchor="ctr"/>
                </a:tc>
                <a:extLst>
                  <a:ext uri="{0D108BD9-81ED-4DB2-BD59-A6C34878D82A}">
                    <a16:rowId xmlns:a16="http://schemas.microsoft.com/office/drawing/2014/main" val="484718035"/>
                  </a:ext>
                </a:extLst>
              </a:tr>
              <a:tr h="687104">
                <a:tc>
                  <a:txBody>
                    <a:bodyPr/>
                    <a:lstStyle/>
                    <a:p>
                      <a:r>
                        <a:rPr lang="en-GB" sz="1400">
                          <a:solidFill>
                            <a:schemeClr val="tx1"/>
                          </a:solidFill>
                          <a:effectLst/>
                          <a:latin typeface="Arial"/>
                          <a:ea typeface="Calibri"/>
                          <a:cs typeface="Arial"/>
                        </a:rPr>
                        <a:t>7</a:t>
                      </a:r>
                    </a:p>
                  </a:txBody>
                  <a:tcPr marL="68580" marR="68580" marT="0" marB="0" anchor="ctr"/>
                </a:tc>
                <a:tc>
                  <a:txBody>
                    <a:bodyPr/>
                    <a:lstStyle/>
                    <a:p>
                      <a:pPr lvl="0">
                        <a:buNone/>
                      </a:pPr>
                      <a:r>
                        <a:rPr lang="en-GB" sz="1400">
                          <a:solidFill>
                            <a:schemeClr val="tx1"/>
                          </a:solidFill>
                          <a:effectLst/>
                          <a:latin typeface="Arial"/>
                          <a:ea typeface="Calibri"/>
                          <a:cs typeface="Arial"/>
                        </a:rPr>
                        <a:t>Final comments and close </a:t>
                      </a: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noProof="0">
                          <a:solidFill>
                            <a:schemeClr val="tx1"/>
                          </a:solidFill>
                          <a:effectLst/>
                          <a:latin typeface="+mn-lt"/>
                        </a:rPr>
                        <a:t>Lindsey Johnson, Workforce, Training and Education Data &amp; Analysis (NHSE)</a:t>
                      </a:r>
                    </a:p>
                    <a:p>
                      <a:pPr lvl="0">
                        <a:buNone/>
                      </a:pPr>
                      <a:endParaRPr lang="en-US" sz="1400" b="0" i="0" u="none" strike="noStrike" kern="1200" noProof="0">
                        <a:solidFill>
                          <a:schemeClr val="tx1"/>
                        </a:solidFill>
                        <a:effectLst/>
                        <a:latin typeface="Arial"/>
                        <a:ea typeface="+mn-ea"/>
                        <a:cs typeface="+mn-cs"/>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noProof="0">
                          <a:solidFill>
                            <a:schemeClr val="tx1"/>
                          </a:solidFill>
                          <a:effectLst/>
                          <a:latin typeface="Arial"/>
                          <a:ea typeface="+mn-ea"/>
                          <a:cs typeface="+mn-cs"/>
                        </a:rPr>
                        <a:t>5 mins</a:t>
                      </a:r>
                    </a:p>
                    <a:p>
                      <a:pPr lvl="0">
                        <a:buNone/>
                      </a:pPr>
                      <a:endParaRPr lang="en-GB" sz="1400" b="0" i="0" u="none" strike="noStrike" noProof="0">
                        <a:solidFill>
                          <a:schemeClr val="tx1"/>
                        </a:solidFill>
                        <a:effectLst/>
                        <a:latin typeface="Arial"/>
                      </a:endParaRPr>
                    </a:p>
                  </a:txBody>
                  <a:tcPr marL="68580" marR="68580" marT="0" marB="0" anchor="ctr"/>
                </a:tc>
                <a:extLst>
                  <a:ext uri="{0D108BD9-81ED-4DB2-BD59-A6C34878D82A}">
                    <a16:rowId xmlns:a16="http://schemas.microsoft.com/office/drawing/2014/main" val="828884240"/>
                  </a:ext>
                </a:extLst>
              </a:tr>
            </a:tbl>
          </a:graphicData>
        </a:graphic>
      </p:graphicFrame>
      <p:pic>
        <p:nvPicPr>
          <p:cNvPr id="5" name="Picture 4" descr="Logo&#10;&#10;Description automatically generated">
            <a:extLst>
              <a:ext uri="{FF2B5EF4-FFF2-40B4-BE49-F238E27FC236}">
                <a16:creationId xmlns:a16="http://schemas.microsoft.com/office/drawing/2014/main" id="{4EA229B2-5376-0445-80BB-FF289C2ADD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3258" y="53975"/>
            <a:ext cx="2048741" cy="1077241"/>
          </a:xfrm>
          <a:prstGeom prst="rect">
            <a:avLst/>
          </a:prstGeom>
        </p:spPr>
      </p:pic>
      <p:pic>
        <p:nvPicPr>
          <p:cNvPr id="7" name="Picture 3" descr="A picture containing text&#10;&#10;Description automatically generated">
            <a:extLst>
              <a:ext uri="{FF2B5EF4-FFF2-40B4-BE49-F238E27FC236}">
                <a16:creationId xmlns:a16="http://schemas.microsoft.com/office/drawing/2014/main" id="{DFDB8DF3-7A4A-4DA2-13A3-AC6FCF505DFB}"/>
              </a:ext>
            </a:extLst>
          </p:cNvPr>
          <p:cNvPicPr>
            <a:picLocks noChangeAspect="1"/>
          </p:cNvPicPr>
          <p:nvPr/>
        </p:nvPicPr>
        <p:blipFill>
          <a:blip r:embed="rId3"/>
          <a:stretch>
            <a:fillRect/>
          </a:stretch>
        </p:blipFill>
        <p:spPr>
          <a:xfrm>
            <a:off x="10497303" y="752"/>
            <a:ext cx="1514475" cy="1141497"/>
          </a:xfrm>
          <a:prstGeom prst="rect">
            <a:avLst/>
          </a:prstGeom>
        </p:spPr>
      </p:pic>
    </p:spTree>
    <p:extLst>
      <p:ext uri="{BB962C8B-B14F-4D97-AF65-F5344CB8AC3E}">
        <p14:creationId xmlns:p14="http://schemas.microsoft.com/office/powerpoint/2010/main" val="32368390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48695C5-38DB-7E48-EA06-EF3C803FF659}"/>
              </a:ext>
            </a:extLst>
          </p:cNvPr>
          <p:cNvSpPr>
            <a:spLocks noGrp="1"/>
          </p:cNvSpPr>
          <p:nvPr>
            <p:ph idx="1"/>
          </p:nvPr>
        </p:nvSpPr>
        <p:spPr>
          <a:xfrm>
            <a:off x="432000" y="599440"/>
            <a:ext cx="11140240" cy="5592552"/>
          </a:xfrm>
        </p:spPr>
        <p:txBody>
          <a:bodyPr vert="horz" lIns="0" tIns="0" rIns="0" bIns="0" rtlCol="0" anchor="t">
            <a:normAutofit lnSpcReduction="10000"/>
          </a:bodyPr>
          <a:lstStyle/>
          <a:p>
            <a:pPr algn="l"/>
            <a:r>
              <a:rPr lang="en-GB" sz="4000" b="1" i="0">
                <a:solidFill>
                  <a:srgbClr val="231F20"/>
                </a:solidFill>
                <a:effectLst/>
                <a:latin typeface="+mj-lt"/>
              </a:rPr>
              <a:t>Quarterly and biannual outputs</a:t>
            </a:r>
          </a:p>
          <a:p>
            <a:pPr algn="l"/>
            <a:r>
              <a:rPr lang="en-GB" b="1" i="0">
                <a:solidFill>
                  <a:srgbClr val="231F20"/>
                </a:solidFill>
                <a:effectLst/>
                <a:latin typeface="+mj-lt"/>
              </a:rPr>
              <a:t>Every quarter, for March, June, September and December data:</a:t>
            </a:r>
            <a:endParaRPr lang="en-GB" b="1" i="0">
              <a:solidFill>
                <a:srgbClr val="231F20"/>
              </a:solidFill>
              <a:effectLst/>
              <a:latin typeface="+mj-lt"/>
              <a:cs typeface="Arial"/>
            </a:endParaRPr>
          </a:p>
          <a:p>
            <a:pPr marL="285750" indent="-285750" algn="l">
              <a:buFont typeface="Arial" panose="020B0604020202020204" pitchFamily="34" charset="0"/>
              <a:buChar char="•"/>
            </a:pPr>
            <a:r>
              <a:rPr lang="en-GB" sz="1800" b="0" i="0">
                <a:solidFill>
                  <a:srgbClr val="3F525F"/>
                </a:solidFill>
                <a:effectLst/>
                <a:latin typeface="+mj-lt"/>
              </a:rPr>
              <a:t>GP joiners and leavers: annual counts of joiners to and leavers from the Qualified Permanent GP workforce (excluding GPs in training and locums) – FTE and headcount</a:t>
            </a:r>
            <a:endParaRPr lang="en-GB" sz="1800" b="0" i="0">
              <a:solidFill>
                <a:srgbClr val="3F525F"/>
              </a:solidFill>
              <a:effectLst/>
              <a:latin typeface="+mj-lt"/>
              <a:cs typeface="Arial"/>
            </a:endParaRPr>
          </a:p>
          <a:p>
            <a:pPr marL="285750" indent="-285750" algn="l">
              <a:buFont typeface="Arial" panose="020B0604020202020204" pitchFamily="34" charset="0"/>
              <a:buChar char="•"/>
            </a:pPr>
            <a:r>
              <a:rPr lang="en-GB" sz="1800" b="0" i="0">
                <a:solidFill>
                  <a:srgbClr val="3F525F"/>
                </a:solidFill>
                <a:effectLst/>
                <a:latin typeface="+mj-lt"/>
              </a:rPr>
              <a:t>GP joiners and leavers: annual counts of joiners to and leavers from the Qualified GP workforce (excluding GPs in training) – FTE and headcount</a:t>
            </a:r>
            <a:endParaRPr lang="en-GB" sz="1800" b="0" i="0">
              <a:solidFill>
                <a:srgbClr val="3F525F"/>
              </a:solidFill>
              <a:effectLst/>
              <a:latin typeface="+mj-lt"/>
              <a:cs typeface="Arial" panose="020B0604020202020204"/>
            </a:endParaRPr>
          </a:p>
          <a:p>
            <a:pPr marL="285750" indent="-285750">
              <a:buFont typeface="Arial" panose="020B0604020202020204" pitchFamily="34" charset="0"/>
              <a:buChar char="•"/>
            </a:pPr>
            <a:r>
              <a:rPr lang="en-GB" sz="1800">
                <a:solidFill>
                  <a:srgbClr val="3F525F"/>
                </a:solidFill>
                <a:latin typeface="+mj-lt"/>
                <a:cs typeface="Arial"/>
              </a:rPr>
              <a:t>GP</a:t>
            </a:r>
            <a:r>
              <a:rPr lang="en-GB" sz="1800">
                <a:solidFill>
                  <a:srgbClr val="3F525F"/>
                </a:solidFill>
                <a:latin typeface="+mj-lt"/>
                <a:ea typeface="+mn-lt"/>
                <a:cs typeface="+mn-lt"/>
              </a:rPr>
              <a:t> joiners and leavers at region and ICB level  – 4 CSV files, introduced from 31 December 2022 publication</a:t>
            </a:r>
            <a:endParaRPr lang="en-GB" sz="1800" b="0" i="0">
              <a:solidFill>
                <a:srgbClr val="3F525F"/>
              </a:solidFill>
              <a:effectLst/>
              <a:latin typeface="+mj-lt"/>
            </a:endParaRPr>
          </a:p>
          <a:p>
            <a:pPr marL="285750" indent="-285750">
              <a:buFont typeface="Arial,Sans-Serif" panose="020B0604020202020204" pitchFamily="34" charset="0"/>
              <a:buChar char="•"/>
            </a:pPr>
            <a:r>
              <a:rPr lang="en-GB" sz="1800">
                <a:solidFill>
                  <a:srgbClr val="3F525F"/>
                </a:solidFill>
                <a:latin typeface="+mj-lt"/>
                <a:ea typeface="+mn-lt"/>
                <a:cs typeface="+mn-lt"/>
              </a:rPr>
              <a:t>Tracking</a:t>
            </a:r>
            <a:r>
              <a:rPr lang="en-GB" sz="1800">
                <a:solidFill>
                  <a:srgbClr val="3F525F"/>
                </a:solidFill>
                <a:latin typeface="+mj-lt"/>
                <a:cs typeface="Arial"/>
              </a:rPr>
              <a:t> GPs into and out of partner and salaried roles – headcounts by previous and next role presented in Excel tables, introduced from 31 December 2022 publication</a:t>
            </a:r>
            <a:endParaRPr lang="en-GB" sz="1800">
              <a:latin typeface="+mj-lt"/>
              <a:ea typeface="+mn-lt"/>
              <a:cs typeface="+mn-lt"/>
            </a:endParaRPr>
          </a:p>
          <a:p>
            <a:pPr marL="285750" indent="-285750">
              <a:buFont typeface="Arial,Sans-Serif" panose="020B0604020202020204" pitchFamily="34" charset="0"/>
              <a:buChar char="•"/>
            </a:pPr>
            <a:r>
              <a:rPr lang="en-GB" sz="1800">
                <a:solidFill>
                  <a:srgbClr val="3F525F"/>
                </a:solidFill>
                <a:latin typeface="+mj-lt"/>
                <a:cs typeface="Arial"/>
              </a:rPr>
              <a:t>Ethnicity by job role tables, to be introduced from 31 March 2023 publication</a:t>
            </a:r>
          </a:p>
          <a:p>
            <a:endParaRPr lang="en-GB" b="1">
              <a:solidFill>
                <a:srgbClr val="231F20"/>
              </a:solidFill>
              <a:latin typeface="+mj-lt"/>
            </a:endParaRPr>
          </a:p>
          <a:p>
            <a:pPr algn="l"/>
            <a:r>
              <a:rPr lang="en-GB" b="1" i="0">
                <a:solidFill>
                  <a:srgbClr val="231F20"/>
                </a:solidFill>
                <a:effectLst/>
                <a:latin typeface="+mj-lt"/>
              </a:rPr>
              <a:t>Every six months, for March and September data, regional tables presenting:</a:t>
            </a:r>
            <a:endParaRPr lang="en-GB">
              <a:latin typeface="+mj-lt"/>
              <a:cs typeface="Arial"/>
            </a:endParaRPr>
          </a:p>
          <a:p>
            <a:pPr marL="285750" indent="-285750" algn="l">
              <a:buFont typeface="Arial" panose="020B0604020202020204" pitchFamily="34" charset="0"/>
              <a:buChar char="•"/>
            </a:pPr>
            <a:r>
              <a:rPr lang="en-GB" sz="1800" b="0" i="0">
                <a:solidFill>
                  <a:srgbClr val="3F525F"/>
                </a:solidFill>
                <a:effectLst/>
                <a:latin typeface="+mj-lt"/>
              </a:rPr>
              <a:t>FTE work commitment (FTE bandings) by staff group</a:t>
            </a:r>
            <a:endParaRPr lang="en-GB" sz="1800" b="0" i="0">
              <a:solidFill>
                <a:srgbClr val="3F525F"/>
              </a:solidFill>
              <a:effectLst/>
              <a:latin typeface="+mj-lt"/>
              <a:cs typeface="Arial"/>
            </a:endParaRPr>
          </a:p>
          <a:p>
            <a:pPr marL="285750" indent="-285750">
              <a:buFont typeface="Arial" panose="020B0604020202020204" pitchFamily="34" charset="0"/>
              <a:buChar char="•"/>
            </a:pPr>
            <a:r>
              <a:rPr lang="en-GB" sz="1800" b="0" i="0">
                <a:solidFill>
                  <a:srgbClr val="3F525F"/>
                </a:solidFill>
                <a:effectLst/>
                <a:latin typeface="+mj-lt"/>
              </a:rPr>
              <a:t>FTE by staff group per 100,000 registered patients and patient counts by age bands</a:t>
            </a:r>
            <a:r>
              <a:rPr lang="en-GB" sz="1800">
                <a:solidFill>
                  <a:srgbClr val="3F525F"/>
                </a:solidFill>
                <a:latin typeface="+mj-lt"/>
              </a:rPr>
              <a:t> </a:t>
            </a:r>
            <a:endParaRPr lang="en-GB" sz="1800" b="0" i="0">
              <a:solidFill>
                <a:srgbClr val="3F525F"/>
              </a:solidFill>
              <a:effectLst/>
              <a:latin typeface="+mj-lt"/>
              <a:cs typeface="Arial"/>
            </a:endParaRPr>
          </a:p>
          <a:p>
            <a:pPr marL="285750" indent="-285750" algn="l">
              <a:buFont typeface="Arial" panose="020B0604020202020204" pitchFamily="34" charset="0"/>
              <a:buChar char="•"/>
            </a:pPr>
            <a:r>
              <a:rPr lang="en-GB" sz="1800" b="0" i="0">
                <a:solidFill>
                  <a:srgbClr val="3F525F"/>
                </a:solidFill>
                <a:effectLst/>
                <a:latin typeface="+mj-lt"/>
              </a:rPr>
              <a:t>Interactive pre-set pivoted tables for the current reporting period and guidance in how to use the files</a:t>
            </a:r>
            <a:endParaRPr lang="en-GB" sz="1800" b="0" i="0">
              <a:solidFill>
                <a:srgbClr val="3F525F"/>
              </a:solidFill>
              <a:effectLst/>
              <a:latin typeface="+mj-lt"/>
              <a:cs typeface="Arial"/>
            </a:endParaRPr>
          </a:p>
          <a:p>
            <a:pPr marL="285750" indent="-285750" algn="l">
              <a:buFont typeface="Arial" panose="020B0604020202020204" pitchFamily="34" charset="0"/>
              <a:buChar char="•"/>
            </a:pPr>
            <a:endParaRPr lang="en-GB" sz="1800">
              <a:solidFill>
                <a:srgbClr val="3F525F"/>
              </a:solidFill>
              <a:latin typeface="+mj-lt"/>
            </a:endParaRPr>
          </a:p>
          <a:p>
            <a:pPr marL="285750" indent="-285750" algn="l">
              <a:buFont typeface="Arial" panose="020B0604020202020204" pitchFamily="34" charset="0"/>
              <a:buChar char="•"/>
            </a:pPr>
            <a:endParaRPr lang="en-GB" sz="1800">
              <a:solidFill>
                <a:srgbClr val="3F525F"/>
              </a:solidFill>
              <a:latin typeface="+mj-lt"/>
            </a:endParaRPr>
          </a:p>
          <a:p>
            <a:pPr algn="l"/>
            <a:endParaRPr lang="en-GB" sz="2400" b="1">
              <a:solidFill>
                <a:srgbClr val="0356B5"/>
              </a:solidFill>
              <a:latin typeface="+mj-lt"/>
              <a:cs typeface="Arial"/>
            </a:endParaRPr>
          </a:p>
        </p:txBody>
      </p:sp>
    </p:spTree>
    <p:extLst>
      <p:ext uri="{BB962C8B-B14F-4D97-AF65-F5344CB8AC3E}">
        <p14:creationId xmlns:p14="http://schemas.microsoft.com/office/powerpoint/2010/main" val="41874332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48695C5-38DB-7E48-EA06-EF3C803FF659}"/>
              </a:ext>
            </a:extLst>
          </p:cNvPr>
          <p:cNvSpPr>
            <a:spLocks noGrp="1"/>
          </p:cNvSpPr>
          <p:nvPr>
            <p:ph idx="1"/>
          </p:nvPr>
        </p:nvSpPr>
        <p:spPr>
          <a:xfrm>
            <a:off x="432000" y="599440"/>
            <a:ext cx="11140240" cy="5592552"/>
          </a:xfrm>
        </p:spPr>
        <p:txBody>
          <a:bodyPr vert="horz" lIns="0" tIns="0" rIns="0" bIns="0" rtlCol="0" anchor="t">
            <a:normAutofit/>
          </a:bodyPr>
          <a:lstStyle/>
          <a:p>
            <a:pPr algn="l"/>
            <a:r>
              <a:rPr lang="en-GB" sz="4000" b="1" i="0">
                <a:solidFill>
                  <a:srgbClr val="231F20"/>
                </a:solidFill>
                <a:effectLst/>
                <a:latin typeface="+mj-lt"/>
              </a:rPr>
              <a:t>Supplementary analysis</a:t>
            </a:r>
          </a:p>
          <a:p>
            <a:pPr algn="l"/>
            <a:r>
              <a:rPr lang="en-GB" b="1" i="0">
                <a:solidFill>
                  <a:srgbClr val="231F20"/>
                </a:solidFill>
                <a:effectLst/>
                <a:latin typeface="+mj-lt"/>
              </a:rPr>
              <a:t>Tracking GPs in training into fully-qualified general practice roles (TIS to NWRS)</a:t>
            </a:r>
          </a:p>
          <a:p>
            <a:pPr algn="l"/>
            <a:endParaRPr lang="en-GB" b="1">
              <a:solidFill>
                <a:srgbClr val="231F20"/>
              </a:solidFill>
              <a:latin typeface="+mj-lt"/>
            </a:endParaRPr>
          </a:p>
          <a:p>
            <a:pPr algn="l"/>
            <a:endParaRPr lang="en-GB" b="1" i="0">
              <a:solidFill>
                <a:srgbClr val="231F20"/>
              </a:solidFill>
              <a:effectLst/>
              <a:latin typeface="+mj-lt"/>
            </a:endParaRPr>
          </a:p>
          <a:p>
            <a:pPr algn="l"/>
            <a:endParaRPr lang="en-GB" b="1">
              <a:solidFill>
                <a:srgbClr val="231F20"/>
              </a:solidFill>
              <a:latin typeface="+mj-lt"/>
            </a:endParaRPr>
          </a:p>
          <a:p>
            <a:pPr algn="l"/>
            <a:endParaRPr lang="en-GB" b="1" i="0">
              <a:solidFill>
                <a:srgbClr val="231F20"/>
              </a:solidFill>
              <a:effectLst/>
              <a:latin typeface="+mj-lt"/>
            </a:endParaRPr>
          </a:p>
          <a:p>
            <a:pPr algn="l"/>
            <a:endParaRPr lang="en-GB" b="1">
              <a:solidFill>
                <a:srgbClr val="231F20"/>
              </a:solidFill>
              <a:latin typeface="+mj-lt"/>
            </a:endParaRPr>
          </a:p>
          <a:p>
            <a:pPr algn="l"/>
            <a:endParaRPr lang="en-GB" b="1" i="0">
              <a:solidFill>
                <a:srgbClr val="231F20"/>
              </a:solidFill>
              <a:effectLst/>
              <a:latin typeface="+mj-lt"/>
            </a:endParaRPr>
          </a:p>
          <a:p>
            <a:pPr algn="l"/>
            <a:endParaRPr lang="en-GB" b="1">
              <a:solidFill>
                <a:srgbClr val="231F20"/>
              </a:solidFill>
              <a:latin typeface="+mj-lt"/>
            </a:endParaRPr>
          </a:p>
          <a:p>
            <a:pPr algn="l"/>
            <a:endParaRPr lang="en-GB" b="1" i="0">
              <a:solidFill>
                <a:srgbClr val="231F20"/>
              </a:solidFill>
              <a:effectLst/>
              <a:latin typeface="+mj-lt"/>
            </a:endParaRPr>
          </a:p>
          <a:p>
            <a:pPr algn="l"/>
            <a:r>
              <a:rPr lang="en-GB" sz="1800">
                <a:solidFill>
                  <a:srgbClr val="3F525F"/>
                </a:solidFill>
                <a:latin typeface="+mj-lt"/>
              </a:rPr>
              <a:t>Breakdowns by gender and country of qualification also provided</a:t>
            </a:r>
          </a:p>
          <a:p>
            <a:r>
              <a:rPr lang="en-GB" sz="1800" b="0" i="0">
                <a:solidFill>
                  <a:srgbClr val="3F525F"/>
                </a:solidFill>
                <a:effectLst/>
                <a:latin typeface="+mj-lt"/>
              </a:rPr>
              <a:t>Available at </a:t>
            </a:r>
            <a:r>
              <a:rPr lang="en-GB" sz="1800">
                <a:solidFill>
                  <a:srgbClr val="3F525F"/>
                </a:solidFill>
                <a:ea typeface="+mn-lt"/>
                <a:cs typeface="+mn-lt"/>
                <a:hlinkClick r:id="rId2"/>
              </a:rPr>
              <a:t>https://digital.nhs.uk/supplementary-information/2024/tracking-gps-in-training-into-fully-qualified-general-practice-roles---september-2024</a:t>
            </a:r>
            <a:endParaRPr lang="en-GB" b="1">
              <a:solidFill>
                <a:srgbClr val="231F20"/>
              </a:solidFill>
              <a:latin typeface="+mj-lt"/>
              <a:cs typeface="Arial"/>
              <a:hlinkClick r:id="rId2">
                <a:extLst>
                  <a:ext uri="{A12FA001-AC4F-418D-AE19-62706E023703}">
                    <ahyp:hlinkClr xmlns:ahyp="http://schemas.microsoft.com/office/drawing/2018/hyperlinkcolor" val="tx"/>
                  </a:ext>
                </a:extLst>
              </a:hlinkClick>
            </a:endParaRPr>
          </a:p>
          <a:p>
            <a:pPr marL="285750" indent="-285750" algn="l">
              <a:buFont typeface="Arial" panose="020B0604020202020204" pitchFamily="34" charset="0"/>
              <a:buChar char="•"/>
            </a:pPr>
            <a:endParaRPr lang="en-GB" sz="1800">
              <a:solidFill>
                <a:srgbClr val="3F525F"/>
              </a:solidFill>
              <a:latin typeface="+mj-lt"/>
            </a:endParaRPr>
          </a:p>
          <a:p>
            <a:pPr marL="285750" indent="-285750" algn="l">
              <a:buFont typeface="Arial" panose="020B0604020202020204" pitchFamily="34" charset="0"/>
              <a:buChar char="•"/>
            </a:pPr>
            <a:endParaRPr lang="en-GB" sz="1800">
              <a:solidFill>
                <a:srgbClr val="3F525F"/>
              </a:solidFill>
              <a:latin typeface="+mj-lt"/>
            </a:endParaRPr>
          </a:p>
          <a:p>
            <a:pPr algn="l"/>
            <a:endParaRPr lang="en-GB" sz="2400" b="1">
              <a:solidFill>
                <a:srgbClr val="0356B5"/>
              </a:solidFill>
              <a:latin typeface="+mj-lt"/>
              <a:cs typeface="Arial"/>
            </a:endParaRPr>
          </a:p>
        </p:txBody>
      </p:sp>
      <p:pic>
        <p:nvPicPr>
          <p:cNvPr id="2" name="Picture 1">
            <a:extLst>
              <a:ext uri="{FF2B5EF4-FFF2-40B4-BE49-F238E27FC236}">
                <a16:creationId xmlns:a16="http://schemas.microsoft.com/office/drawing/2014/main" id="{26D7A99C-9418-7095-101D-51998698EBAE}"/>
              </a:ext>
            </a:extLst>
          </p:cNvPr>
          <p:cNvPicPr>
            <a:picLocks noChangeAspect="1"/>
          </p:cNvPicPr>
          <p:nvPr/>
        </p:nvPicPr>
        <p:blipFill>
          <a:blip r:embed="rId3"/>
          <a:stretch>
            <a:fillRect/>
          </a:stretch>
        </p:blipFill>
        <p:spPr>
          <a:xfrm>
            <a:off x="432000" y="1738506"/>
            <a:ext cx="10504224" cy="3086267"/>
          </a:xfrm>
          <a:prstGeom prst="rect">
            <a:avLst/>
          </a:prstGeom>
        </p:spPr>
      </p:pic>
    </p:spTree>
    <p:extLst>
      <p:ext uri="{BB962C8B-B14F-4D97-AF65-F5344CB8AC3E}">
        <p14:creationId xmlns:p14="http://schemas.microsoft.com/office/powerpoint/2010/main" val="15635331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2100649"/>
            <a:ext cx="11016305" cy="844236"/>
          </a:xfrm>
        </p:spPr>
        <p:txBody>
          <a:bodyPr/>
          <a:lstStyle/>
          <a:p>
            <a:r>
              <a:rPr lang="en-GB" sz="5100"/>
              <a:t>Primary Care Network Workforce</a:t>
            </a:r>
            <a:endParaRPr lang="en-GB" sz="5100">
              <a:cs typeface="Arial"/>
            </a:endParaRPr>
          </a:p>
        </p:txBody>
      </p:sp>
      <p:pic>
        <p:nvPicPr>
          <p:cNvPr id="4" name="Picture 3" descr="A picture containing text&#10;&#10;Description automatically generated">
            <a:extLst>
              <a:ext uri="{FF2B5EF4-FFF2-40B4-BE49-F238E27FC236}">
                <a16:creationId xmlns:a16="http://schemas.microsoft.com/office/drawing/2014/main" id="{284784F2-B265-7852-D6B1-6945B619B189}"/>
              </a:ext>
            </a:extLst>
          </p:cNvPr>
          <p:cNvPicPr>
            <a:picLocks noChangeAspect="1"/>
          </p:cNvPicPr>
          <p:nvPr/>
        </p:nvPicPr>
        <p:blipFill>
          <a:blip r:embed="rId3"/>
          <a:stretch>
            <a:fillRect/>
          </a:stretch>
        </p:blipFill>
        <p:spPr>
          <a:xfrm>
            <a:off x="69935" y="111042"/>
            <a:ext cx="1781919" cy="1347092"/>
          </a:xfrm>
          <a:prstGeom prst="rect">
            <a:avLst/>
          </a:prstGeom>
        </p:spPr>
      </p:pic>
      <p:sp>
        <p:nvSpPr>
          <p:cNvPr id="5" name="Text Placeholder 2">
            <a:extLst>
              <a:ext uri="{FF2B5EF4-FFF2-40B4-BE49-F238E27FC236}">
                <a16:creationId xmlns:a16="http://schemas.microsoft.com/office/drawing/2014/main" id="{1E37CC28-8011-A556-3ED3-5861035E0327}"/>
              </a:ext>
            </a:extLst>
          </p:cNvPr>
          <p:cNvSpPr txBox="1">
            <a:spLocks/>
          </p:cNvSpPr>
          <p:nvPr/>
        </p:nvSpPr>
        <p:spPr>
          <a:xfrm>
            <a:off x="432977" y="4003269"/>
            <a:ext cx="6799574" cy="2562717"/>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ea typeface="+mn-lt"/>
                <a:cs typeface="+mn-lt"/>
              </a:rPr>
              <a:t>Quarterly publications from March 2020 to December 2022  </a:t>
            </a:r>
            <a:br>
              <a:rPr lang="en-GB">
                <a:ea typeface="+mn-lt"/>
                <a:cs typeface="+mn-lt"/>
              </a:rPr>
            </a:br>
            <a:endParaRPr lang="en-US">
              <a:ea typeface="+mn-lt"/>
              <a:cs typeface="+mn-lt"/>
            </a:endParaRPr>
          </a:p>
          <a:p>
            <a:r>
              <a:rPr lang="en-GB">
                <a:ea typeface="+mn-lt"/>
                <a:cs typeface="+mn-lt"/>
              </a:rPr>
              <a:t>Monthly from January 2023</a:t>
            </a:r>
            <a:endParaRPr lang="en-GB"/>
          </a:p>
          <a:p>
            <a:endParaRPr lang="en-GB">
              <a:cs typeface="Arial"/>
            </a:endParaRPr>
          </a:p>
        </p:txBody>
      </p:sp>
      <p:sp>
        <p:nvSpPr>
          <p:cNvPr id="7" name="Text Placeholder 1">
            <a:extLst>
              <a:ext uri="{FF2B5EF4-FFF2-40B4-BE49-F238E27FC236}">
                <a16:creationId xmlns:a16="http://schemas.microsoft.com/office/drawing/2014/main" id="{C688C863-1E02-A250-19B8-4223A9C8A257}"/>
              </a:ext>
            </a:extLst>
          </p:cNvPr>
          <p:cNvSpPr>
            <a:spLocks noGrp="1"/>
          </p:cNvSpPr>
          <p:nvPr>
            <p:ph type="body" sz="quarter" idx="13"/>
          </p:nvPr>
        </p:nvSpPr>
        <p:spPr>
          <a:xfrm>
            <a:off x="458662" y="3076434"/>
            <a:ext cx="10515599" cy="326139"/>
          </a:xfrm>
        </p:spPr>
        <p:txBody>
          <a:bodyPr vert="horz" lIns="0" tIns="0" rIns="0" bIns="0" rtlCol="0" anchor="t">
            <a:normAutofit/>
          </a:bodyPr>
          <a:lstStyle/>
          <a:p>
            <a:r>
              <a:rPr lang="en-GB" sz="1700" b="1">
                <a:solidFill>
                  <a:schemeClr val="bg2"/>
                </a:solidFill>
                <a:ea typeface="+mn-lt"/>
                <a:cs typeface="+mn-lt"/>
                <a:hlinkClick r:id="rId4">
                  <a:extLst>
                    <a:ext uri="{A12FA001-AC4F-418D-AE19-62706E023703}">
                      <ahyp:hlinkClr xmlns:ahyp="http://schemas.microsoft.com/office/drawing/2018/hyperlinkcolor" val="tx"/>
                    </a:ext>
                  </a:extLst>
                </a:hlinkClick>
              </a:rPr>
              <a:t>https://digital.nhs.uk/data-and-information/publications/statistical/primary-care-network-workforce</a:t>
            </a:r>
            <a:endParaRPr lang="en-US" b="1">
              <a:solidFill>
                <a:schemeClr val="bg2"/>
              </a:solidFill>
              <a:ea typeface="+mn-lt"/>
              <a:cs typeface="+mn-lt"/>
            </a:endParaRPr>
          </a:p>
        </p:txBody>
      </p:sp>
    </p:spTree>
    <p:extLst>
      <p:ext uri="{BB962C8B-B14F-4D97-AF65-F5344CB8AC3E}">
        <p14:creationId xmlns:p14="http://schemas.microsoft.com/office/powerpoint/2010/main" val="24713243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3785B9-91FC-EF9F-55DD-40DCD69934F5}"/>
              </a:ext>
            </a:extLst>
          </p:cNvPr>
          <p:cNvSpPr>
            <a:spLocks noGrp="1"/>
          </p:cNvSpPr>
          <p:nvPr>
            <p:ph idx="1"/>
          </p:nvPr>
        </p:nvSpPr>
        <p:spPr>
          <a:xfrm>
            <a:off x="432000" y="599440"/>
            <a:ext cx="8206183" cy="721450"/>
          </a:xfrm>
        </p:spPr>
        <p:txBody>
          <a:bodyPr vert="horz" lIns="0" tIns="0" rIns="0" bIns="0" numCol="2" spcCol="432000" rtlCol="0" anchor="t">
            <a:noAutofit/>
          </a:bodyPr>
          <a:lstStyle/>
          <a:p>
            <a:r>
              <a:rPr lang="en-GB" sz="4000" b="1">
                <a:solidFill>
                  <a:srgbClr val="231F20"/>
                </a:solidFill>
                <a:latin typeface="+mj-lt"/>
              </a:rPr>
              <a:t>Monthly files</a:t>
            </a:r>
            <a:endParaRPr lang="en-GB" sz="4000" b="1" i="0">
              <a:solidFill>
                <a:srgbClr val="231F20"/>
              </a:solidFill>
              <a:effectLst/>
              <a:latin typeface="+mj-lt"/>
            </a:endParaRPr>
          </a:p>
          <a:p>
            <a:endParaRPr lang="en-GB" sz="1800">
              <a:solidFill>
                <a:srgbClr val="3F525F"/>
              </a:solidFill>
              <a:latin typeface="Arial"/>
              <a:cs typeface="Arial"/>
            </a:endParaRPr>
          </a:p>
          <a:p>
            <a:pPr marL="285750" indent="-285750">
              <a:buFont typeface="Arial,Sans-Serif" panose="020B0604020202020204" pitchFamily="34" charset="0"/>
              <a:buChar char="•"/>
            </a:pPr>
            <a:endParaRPr lang="en-GB" sz="1800">
              <a:solidFill>
                <a:srgbClr val="3F525F"/>
              </a:solidFill>
              <a:latin typeface="Arial"/>
              <a:cs typeface="Arial"/>
            </a:endParaRPr>
          </a:p>
          <a:p>
            <a:endParaRPr lang="en-GB" sz="1800">
              <a:solidFill>
                <a:srgbClr val="3F525F"/>
              </a:solidFill>
              <a:latin typeface="Segoe UI"/>
              <a:cs typeface="Segoe UI"/>
            </a:endParaRPr>
          </a:p>
          <a:p>
            <a:pPr marL="285750" indent="-285750">
              <a:buFont typeface="Arial,Sans-Serif" panose="020B0604020202020204" pitchFamily="34" charset="0"/>
              <a:buChar char="•"/>
            </a:pPr>
            <a:endParaRPr lang="en-GB" sz="1800" b="0" i="0">
              <a:solidFill>
                <a:srgbClr val="3F525F"/>
              </a:solidFill>
              <a:effectLst/>
              <a:latin typeface="Arial"/>
              <a:cs typeface="Arial"/>
            </a:endParaRPr>
          </a:p>
          <a:p>
            <a:pPr marL="285750" indent="-285750">
              <a:buFont typeface="Arial" panose="020B0604020202020204" pitchFamily="34" charset="0"/>
              <a:buChar char="•"/>
            </a:pPr>
            <a:endParaRPr lang="en-GB" sz="1800">
              <a:solidFill>
                <a:srgbClr val="3F525F"/>
              </a:solidFill>
              <a:latin typeface="Frutiger W01"/>
              <a:cs typeface="Arial"/>
            </a:endParaRPr>
          </a:p>
          <a:p>
            <a:pPr marL="342900" indent="-342900">
              <a:buChar char="•"/>
            </a:pPr>
            <a:endParaRPr lang="en-GB" sz="2400">
              <a:solidFill>
                <a:srgbClr val="425563"/>
              </a:solidFill>
              <a:latin typeface="Arial" panose="020B0604020202020204"/>
              <a:cs typeface="Arial"/>
            </a:endParaRPr>
          </a:p>
          <a:p>
            <a:endParaRPr lang="en-GB">
              <a:solidFill>
                <a:srgbClr val="425563"/>
              </a:solidFill>
              <a:latin typeface="Arial"/>
              <a:cs typeface="Arial"/>
            </a:endParaRPr>
          </a:p>
        </p:txBody>
      </p:sp>
      <p:sp>
        <p:nvSpPr>
          <p:cNvPr id="2" name="TextBox 1">
            <a:extLst>
              <a:ext uri="{FF2B5EF4-FFF2-40B4-BE49-F238E27FC236}">
                <a16:creationId xmlns:a16="http://schemas.microsoft.com/office/drawing/2014/main" id="{D5BB8336-1BCF-A6C0-3222-C46DF91F9CDA}"/>
              </a:ext>
            </a:extLst>
          </p:cNvPr>
          <p:cNvSpPr txBox="1"/>
          <p:nvPr/>
        </p:nvSpPr>
        <p:spPr>
          <a:xfrm>
            <a:off x="5939327" y="1912121"/>
            <a:ext cx="4892466"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GB" sz="2200" b="1">
                <a:latin typeface="+mj-lt"/>
                <a:cs typeface="Segoe UI"/>
              </a:rPr>
              <a:t>Individual-level CSV</a:t>
            </a:r>
            <a:endParaRPr lang="en-US" sz="2200">
              <a:latin typeface="+mj-lt"/>
              <a:cs typeface="Segoe UI"/>
            </a:endParaRPr>
          </a:p>
          <a:p>
            <a:pPr marL="285750" indent="-285750">
              <a:spcAft>
                <a:spcPts val="600"/>
              </a:spcAft>
              <a:buFont typeface="Arial,Sans-Serif"/>
              <a:buChar char="•"/>
            </a:pPr>
            <a:r>
              <a:rPr lang="en-GB">
                <a:solidFill>
                  <a:srgbClr val="3F525F"/>
                </a:solidFill>
                <a:latin typeface="+mj-lt"/>
                <a:cs typeface="Arial"/>
              </a:rPr>
              <a:t>A row for each role held by a staff member working in PCNs</a:t>
            </a:r>
            <a:endParaRPr lang="en-US">
              <a:solidFill>
                <a:srgbClr val="3F525F"/>
              </a:solidFill>
              <a:latin typeface="+mj-lt"/>
              <a:cs typeface="Arial"/>
            </a:endParaRPr>
          </a:p>
          <a:p>
            <a:pPr marL="285750" indent="-285750">
              <a:spcAft>
                <a:spcPts val="600"/>
              </a:spcAft>
              <a:buFont typeface="Arial,Sans-Serif"/>
              <a:buChar char="•"/>
            </a:pPr>
            <a:r>
              <a:rPr lang="en-GB">
                <a:solidFill>
                  <a:srgbClr val="3F525F"/>
                </a:solidFill>
                <a:latin typeface="+mj-lt"/>
                <a:cs typeface="Arial"/>
              </a:rPr>
              <a:t>Can be used to calculate headcount and FTE for all job roles</a:t>
            </a:r>
            <a:endParaRPr lang="en-US">
              <a:solidFill>
                <a:srgbClr val="3F525F"/>
              </a:solidFill>
              <a:latin typeface="+mj-lt"/>
              <a:cs typeface="Arial"/>
            </a:endParaRPr>
          </a:p>
          <a:p>
            <a:pPr marL="285750" indent="-285750">
              <a:spcAft>
                <a:spcPts val="600"/>
              </a:spcAft>
              <a:buFont typeface="Arial,Sans-Serif"/>
              <a:buChar char="•"/>
            </a:pPr>
            <a:r>
              <a:rPr lang="en-GB">
                <a:solidFill>
                  <a:srgbClr val="3F525F"/>
                </a:solidFill>
                <a:latin typeface="+mj-lt"/>
                <a:cs typeface="Arial"/>
              </a:rPr>
              <a:t>All geographical levels down to PCN level</a:t>
            </a:r>
            <a:endParaRPr lang="en-US">
              <a:solidFill>
                <a:srgbClr val="3F525F"/>
              </a:solidFill>
              <a:latin typeface="+mj-lt"/>
              <a:cs typeface="Arial"/>
            </a:endParaRPr>
          </a:p>
          <a:p>
            <a:pPr marL="285750" indent="-285750">
              <a:spcAft>
                <a:spcPts val="600"/>
              </a:spcAft>
              <a:buFont typeface="Arial,Sans-Serif"/>
              <a:buChar char="•"/>
            </a:pPr>
            <a:r>
              <a:rPr lang="en-GB">
                <a:solidFill>
                  <a:srgbClr val="3F525F"/>
                </a:solidFill>
                <a:latin typeface="+mj-lt"/>
                <a:cs typeface="Arial"/>
              </a:rPr>
              <a:t>Comes with step-by-step guidance on how to pivot the data </a:t>
            </a:r>
            <a:endParaRPr lang="en-GB">
              <a:latin typeface="+mj-lt"/>
            </a:endParaRPr>
          </a:p>
        </p:txBody>
      </p:sp>
      <p:sp>
        <p:nvSpPr>
          <p:cNvPr id="4" name="TextBox 3">
            <a:extLst>
              <a:ext uri="{FF2B5EF4-FFF2-40B4-BE49-F238E27FC236}">
                <a16:creationId xmlns:a16="http://schemas.microsoft.com/office/drawing/2014/main" id="{47876BB7-10DE-68EA-9571-82B57EC5D69D}"/>
              </a:ext>
            </a:extLst>
          </p:cNvPr>
          <p:cNvSpPr txBox="1"/>
          <p:nvPr/>
        </p:nvSpPr>
        <p:spPr>
          <a:xfrm>
            <a:off x="672981" y="1915682"/>
            <a:ext cx="4447374"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GB" sz="2200" b="1">
                <a:latin typeface="+mj-lt"/>
                <a:cs typeface="Segoe UI"/>
              </a:rPr>
              <a:t>Excel bulletin tables</a:t>
            </a:r>
            <a:endParaRPr lang="en-GB" sz="2200">
              <a:latin typeface="+mj-lt"/>
              <a:cs typeface="Segoe UI"/>
            </a:endParaRPr>
          </a:p>
          <a:p>
            <a:pPr marL="285750" indent="-285750">
              <a:spcAft>
                <a:spcPts val="600"/>
              </a:spcAft>
              <a:buFont typeface="Arial,Sans-Serif"/>
              <a:buChar char="•"/>
            </a:pPr>
            <a:r>
              <a:rPr lang="en-GB">
                <a:solidFill>
                  <a:srgbClr val="3F525F"/>
                </a:solidFill>
                <a:latin typeface="+mj-lt"/>
                <a:cs typeface="Arial"/>
              </a:rPr>
              <a:t>FTE and headcount by gender and job role</a:t>
            </a:r>
            <a:endParaRPr lang="en-US">
              <a:solidFill>
                <a:srgbClr val="3F525F"/>
              </a:solidFill>
              <a:latin typeface="+mj-lt"/>
              <a:cs typeface="Arial"/>
            </a:endParaRPr>
          </a:p>
          <a:p>
            <a:pPr marL="285750" indent="-285750">
              <a:spcAft>
                <a:spcPts val="600"/>
              </a:spcAft>
              <a:buFont typeface="Arial,Sans-Serif"/>
              <a:buChar char="•"/>
            </a:pPr>
            <a:r>
              <a:rPr lang="en-GB">
                <a:solidFill>
                  <a:srgbClr val="3F525F"/>
                </a:solidFill>
                <a:latin typeface="+mj-lt"/>
                <a:cs typeface="Arial"/>
              </a:rPr>
              <a:t>FTE and headcount by age band and staff group</a:t>
            </a:r>
            <a:endParaRPr lang="en-US">
              <a:solidFill>
                <a:srgbClr val="3F525F"/>
              </a:solidFill>
              <a:latin typeface="+mj-lt"/>
              <a:cs typeface="Arial"/>
            </a:endParaRPr>
          </a:p>
          <a:p>
            <a:pPr marL="285750" indent="-285750">
              <a:spcAft>
                <a:spcPts val="600"/>
              </a:spcAft>
              <a:buFont typeface="Arial,Sans-Serif"/>
              <a:buChar char="•"/>
            </a:pPr>
            <a:r>
              <a:rPr lang="en-GB">
                <a:solidFill>
                  <a:srgbClr val="3F525F"/>
                </a:solidFill>
                <a:latin typeface="+mj-lt"/>
                <a:cs typeface="Arial"/>
              </a:rPr>
              <a:t>Contracted services FTE by job role</a:t>
            </a:r>
            <a:endParaRPr lang="en-US">
              <a:solidFill>
                <a:srgbClr val="3F525F"/>
              </a:solidFill>
              <a:latin typeface="+mj-lt"/>
              <a:cs typeface="Arial"/>
            </a:endParaRPr>
          </a:p>
          <a:p>
            <a:pPr marL="285750" indent="-285750">
              <a:spcAft>
                <a:spcPts val="600"/>
              </a:spcAft>
              <a:buFont typeface="Arial,Sans-Serif"/>
              <a:buChar char="•"/>
            </a:pPr>
            <a:r>
              <a:rPr lang="en-GB">
                <a:solidFill>
                  <a:srgbClr val="3F525F"/>
                </a:solidFill>
                <a:latin typeface="+mj-lt"/>
                <a:cs typeface="Arial"/>
              </a:rPr>
              <a:t>Regional (down to Sub-ICB) FTE and headcount by job role</a:t>
            </a:r>
            <a:endParaRPr lang="en-GB">
              <a:latin typeface="+mj-lt"/>
            </a:endParaRPr>
          </a:p>
        </p:txBody>
      </p:sp>
    </p:spTree>
    <p:extLst>
      <p:ext uri="{BB962C8B-B14F-4D97-AF65-F5344CB8AC3E}">
        <p14:creationId xmlns:p14="http://schemas.microsoft.com/office/powerpoint/2010/main" val="21449176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5C7882-20EE-A3B0-57EE-87ACBBBC7632}"/>
              </a:ext>
            </a:extLst>
          </p:cNvPr>
          <p:cNvSpPr txBox="1"/>
          <p:nvPr/>
        </p:nvSpPr>
        <p:spPr>
          <a:xfrm>
            <a:off x="1282760" y="555549"/>
            <a:ext cx="963346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a:ea typeface="+mn-lt"/>
                <a:cs typeface="+mn-lt"/>
              </a:rPr>
              <a:t>Interactive dashboard</a:t>
            </a:r>
          </a:p>
          <a:p>
            <a:endParaRPr lang="en-GB" sz="2800" b="1">
              <a:ea typeface="+mn-lt"/>
              <a:cs typeface="+mn-lt"/>
            </a:endParaRPr>
          </a:p>
        </p:txBody>
      </p:sp>
      <p:pic>
        <p:nvPicPr>
          <p:cNvPr id="3" name="Picture 3" descr="Graphical user interface, application&#10;&#10;Description automatically generated">
            <a:extLst>
              <a:ext uri="{FF2B5EF4-FFF2-40B4-BE49-F238E27FC236}">
                <a16:creationId xmlns:a16="http://schemas.microsoft.com/office/drawing/2014/main" id="{CF56749E-0FB7-C8E9-6D68-8C80569B618F}"/>
              </a:ext>
            </a:extLst>
          </p:cNvPr>
          <p:cNvPicPr>
            <a:picLocks noChangeAspect="1"/>
          </p:cNvPicPr>
          <p:nvPr/>
        </p:nvPicPr>
        <p:blipFill>
          <a:blip r:embed="rId3"/>
          <a:stretch>
            <a:fillRect/>
          </a:stretch>
        </p:blipFill>
        <p:spPr>
          <a:xfrm>
            <a:off x="1275348" y="1185472"/>
            <a:ext cx="8839199" cy="4948268"/>
          </a:xfrm>
          <a:prstGeom prst="rect">
            <a:avLst/>
          </a:prstGeom>
        </p:spPr>
      </p:pic>
    </p:spTree>
    <p:extLst>
      <p:ext uri="{BB962C8B-B14F-4D97-AF65-F5344CB8AC3E}">
        <p14:creationId xmlns:p14="http://schemas.microsoft.com/office/powerpoint/2010/main" val="25441424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2100649"/>
            <a:ext cx="10194372" cy="809989"/>
          </a:xfrm>
        </p:spPr>
        <p:txBody>
          <a:bodyPr/>
          <a:lstStyle/>
          <a:p>
            <a:r>
              <a:rPr lang="en-GB" sz="4000">
                <a:ea typeface="+mj-lt"/>
                <a:cs typeface="+mj-lt"/>
              </a:rPr>
              <a:t>Primary Care Workforce, Quarterly Update</a:t>
            </a:r>
            <a:endParaRPr lang="en-US"/>
          </a:p>
        </p:txBody>
      </p:sp>
      <p:pic>
        <p:nvPicPr>
          <p:cNvPr id="4" name="Picture 3" descr="A picture containing text&#10;&#10;Description automatically generated">
            <a:extLst>
              <a:ext uri="{FF2B5EF4-FFF2-40B4-BE49-F238E27FC236}">
                <a16:creationId xmlns:a16="http://schemas.microsoft.com/office/drawing/2014/main" id="{59F583B8-4A66-E885-479E-80538BE0A05F}"/>
              </a:ext>
            </a:extLst>
          </p:cNvPr>
          <p:cNvPicPr>
            <a:picLocks noChangeAspect="1"/>
          </p:cNvPicPr>
          <p:nvPr/>
        </p:nvPicPr>
        <p:blipFill>
          <a:blip r:embed="rId3"/>
          <a:stretch>
            <a:fillRect/>
          </a:stretch>
        </p:blipFill>
        <p:spPr>
          <a:xfrm>
            <a:off x="89987" y="111042"/>
            <a:ext cx="1713425" cy="1295722"/>
          </a:xfrm>
          <a:prstGeom prst="rect">
            <a:avLst/>
          </a:prstGeom>
        </p:spPr>
      </p:pic>
      <p:sp>
        <p:nvSpPr>
          <p:cNvPr id="5" name="Text Placeholder 2">
            <a:extLst>
              <a:ext uri="{FF2B5EF4-FFF2-40B4-BE49-F238E27FC236}">
                <a16:creationId xmlns:a16="http://schemas.microsoft.com/office/drawing/2014/main" id="{313513C2-40B1-E5FC-F6C0-39657786E4DD}"/>
              </a:ext>
            </a:extLst>
          </p:cNvPr>
          <p:cNvSpPr txBox="1">
            <a:spLocks/>
          </p:cNvSpPr>
          <p:nvPr/>
        </p:nvSpPr>
        <p:spPr>
          <a:xfrm>
            <a:off x="432977" y="3808516"/>
            <a:ext cx="6948488" cy="2885897"/>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a:ea typeface="+mn-lt"/>
                <a:cs typeface="+mn-lt"/>
              </a:rPr>
              <a:t>Launched in May 2022</a:t>
            </a:r>
          </a:p>
          <a:p>
            <a:r>
              <a:rPr lang="en-GB" sz="2000">
                <a:ea typeface="+mn-lt"/>
                <a:cs typeface="+mn-lt"/>
              </a:rPr>
              <a:t>Combines the FTE from the General Practice Workforce and PCN Workforce</a:t>
            </a:r>
            <a:endParaRPr lang="en-GB" sz="2000">
              <a:cs typeface="Arial"/>
            </a:endParaRPr>
          </a:p>
          <a:p>
            <a:r>
              <a:rPr lang="en-GB" sz="2000">
                <a:ea typeface="+mn-lt"/>
                <a:cs typeface="+mn-lt"/>
              </a:rPr>
              <a:t>Presents statistics relating to March, June, September and December each year</a:t>
            </a:r>
          </a:p>
          <a:p>
            <a:r>
              <a:rPr lang="en-GB" sz="2000">
                <a:ea typeface="+mn-lt"/>
                <a:cs typeface="+mn-lt"/>
              </a:rPr>
              <a:t>Also includes 'collated FTE figure'</a:t>
            </a:r>
            <a:endParaRPr lang="en-GB" sz="2000">
              <a:cs typeface="Arial"/>
            </a:endParaRPr>
          </a:p>
          <a:p>
            <a:endParaRPr lang="en-GB" sz="2000">
              <a:cs typeface="Arial"/>
            </a:endParaRPr>
          </a:p>
          <a:p>
            <a:endParaRPr lang="en-GB" sz="2000">
              <a:cs typeface="Arial"/>
            </a:endParaRPr>
          </a:p>
        </p:txBody>
      </p:sp>
      <p:sp>
        <p:nvSpPr>
          <p:cNvPr id="7" name="Text Placeholder 1">
            <a:extLst>
              <a:ext uri="{FF2B5EF4-FFF2-40B4-BE49-F238E27FC236}">
                <a16:creationId xmlns:a16="http://schemas.microsoft.com/office/drawing/2014/main" id="{8F8A4093-5B5E-008F-3C4E-45673B695331}"/>
              </a:ext>
            </a:extLst>
          </p:cNvPr>
          <p:cNvSpPr>
            <a:spLocks noGrp="1"/>
          </p:cNvSpPr>
          <p:nvPr>
            <p:ph type="body" sz="quarter" idx="13"/>
          </p:nvPr>
        </p:nvSpPr>
        <p:spPr>
          <a:xfrm>
            <a:off x="467223" y="3050749"/>
            <a:ext cx="10618340" cy="317577"/>
          </a:xfrm>
        </p:spPr>
        <p:txBody>
          <a:bodyPr vert="horz" lIns="0" tIns="0" rIns="0" bIns="0" rtlCol="0" anchor="t">
            <a:normAutofit fontScale="85000" lnSpcReduction="10000"/>
          </a:bodyPr>
          <a:lstStyle/>
          <a:p>
            <a:r>
              <a:rPr lang="en-GB" sz="1800" b="1">
                <a:solidFill>
                  <a:schemeClr val="bg2"/>
                </a:solidFill>
                <a:latin typeface="+mj-lt"/>
                <a:ea typeface="+mj-ea"/>
                <a:cs typeface="+mj-cs"/>
                <a:hlinkClick r:id="rId4">
                  <a:extLst>
                    <a:ext uri="{A12FA001-AC4F-418D-AE19-62706E023703}">
                      <ahyp:hlinkClr xmlns:ahyp="http://schemas.microsoft.com/office/drawing/2018/hyperlinkcolor" val="tx"/>
                    </a:ext>
                  </a:extLst>
                </a:hlinkClick>
              </a:rPr>
              <a:t>https://digital.nhs.uk/data-and-information/publications/statistical/primary-care-workforce-quarterly-update</a:t>
            </a:r>
            <a:endParaRPr lang="en-US" b="1">
              <a:solidFill>
                <a:schemeClr val="bg2"/>
              </a:solidFill>
              <a:ea typeface="+mj-ea"/>
              <a:cs typeface="Arial"/>
            </a:endParaRPr>
          </a:p>
        </p:txBody>
      </p:sp>
    </p:spTree>
    <p:extLst>
      <p:ext uri="{BB962C8B-B14F-4D97-AF65-F5344CB8AC3E}">
        <p14:creationId xmlns:p14="http://schemas.microsoft.com/office/powerpoint/2010/main" val="5541400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1AF01-5E6C-837C-F980-6758C3BD4B47}"/>
              </a:ext>
            </a:extLst>
          </p:cNvPr>
          <p:cNvSpPr>
            <a:spLocks noGrp="1"/>
          </p:cNvSpPr>
          <p:nvPr>
            <p:ph type="title"/>
          </p:nvPr>
        </p:nvSpPr>
        <p:spPr>
          <a:xfrm>
            <a:off x="432246" y="210608"/>
            <a:ext cx="11404154" cy="865186"/>
          </a:xfrm>
        </p:spPr>
        <p:txBody>
          <a:bodyPr>
            <a:normAutofit fontScale="90000"/>
          </a:bodyPr>
          <a:lstStyle/>
          <a:p>
            <a:r>
              <a:rPr lang="en-GB">
                <a:cs typeface="Arial"/>
              </a:rPr>
              <a:t>Primary Care Workforce, Quarterly Update – 'collated' FTE</a:t>
            </a:r>
            <a:endParaRPr lang="en-US"/>
          </a:p>
        </p:txBody>
      </p:sp>
      <p:sp>
        <p:nvSpPr>
          <p:cNvPr id="3" name="Content Placeholder 2">
            <a:extLst>
              <a:ext uri="{FF2B5EF4-FFF2-40B4-BE49-F238E27FC236}">
                <a16:creationId xmlns:a16="http://schemas.microsoft.com/office/drawing/2014/main" id="{2ED588FF-96C3-07C2-FA91-29A84EA0EC74}"/>
              </a:ext>
            </a:extLst>
          </p:cNvPr>
          <p:cNvSpPr>
            <a:spLocks noGrp="1"/>
          </p:cNvSpPr>
          <p:nvPr>
            <p:ph idx="1"/>
          </p:nvPr>
        </p:nvSpPr>
        <p:spPr>
          <a:xfrm>
            <a:off x="432246" y="1384286"/>
            <a:ext cx="4266445" cy="4739596"/>
          </a:xfrm>
        </p:spPr>
        <p:txBody>
          <a:bodyPr vert="horz" lIns="0" tIns="0" rIns="0" bIns="0" rtlCol="0" anchor="t">
            <a:normAutofit/>
          </a:bodyPr>
          <a:lstStyle/>
          <a:p>
            <a:pPr marL="285750" indent="-285750">
              <a:buFont typeface="Arial" panose="020B0604020202020204" pitchFamily="34" charset="0"/>
              <a:buChar char="•"/>
            </a:pPr>
            <a:r>
              <a:rPr lang="en-GB" sz="1800">
                <a:solidFill>
                  <a:srgbClr val="3F525F"/>
                </a:solidFill>
                <a:latin typeface="+mj-lt"/>
              </a:rPr>
              <a:t>Created because of low NWRS completion rates by PCNs</a:t>
            </a:r>
            <a:endParaRPr lang="en-US" sz="1800">
              <a:solidFill>
                <a:srgbClr val="3F525F"/>
              </a:solidFill>
              <a:latin typeface="+mj-lt"/>
            </a:endParaRPr>
          </a:p>
          <a:p>
            <a:endParaRPr lang="en-GB" sz="1800">
              <a:solidFill>
                <a:srgbClr val="3F525F"/>
              </a:solidFill>
              <a:latin typeface="+mj-lt"/>
            </a:endParaRPr>
          </a:p>
          <a:p>
            <a:pPr marL="285750" indent="-285750">
              <a:buFont typeface="Arial" panose="020B0604020202020204" pitchFamily="34" charset="0"/>
              <a:buChar char="•"/>
            </a:pPr>
            <a:r>
              <a:rPr lang="en-GB" sz="1800">
                <a:solidFill>
                  <a:srgbClr val="3F525F"/>
                </a:solidFill>
                <a:latin typeface="+mj-lt"/>
              </a:rPr>
              <a:t>Uses ARRS claims data to supplement NWRS to give a fuller picture of Direct Patient Care staff in post and progress towards 26k</a:t>
            </a:r>
            <a:endParaRPr lang="en-US" sz="1800">
              <a:solidFill>
                <a:srgbClr val="3F525F"/>
              </a:solidFill>
              <a:latin typeface="+mj-lt"/>
            </a:endParaRPr>
          </a:p>
          <a:p>
            <a:pPr marL="285750" indent="-285750">
              <a:buFont typeface="Arial" panose="020B0604020202020204" pitchFamily="34" charset="0"/>
              <a:buChar char="•"/>
            </a:pPr>
            <a:endParaRPr lang="en-GB" sz="1800">
              <a:solidFill>
                <a:srgbClr val="3F525F"/>
              </a:solidFill>
              <a:latin typeface="+mj-lt"/>
            </a:endParaRPr>
          </a:p>
          <a:p>
            <a:pPr marL="285750" indent="-285750">
              <a:buFont typeface="Arial" panose="020B0604020202020204" pitchFamily="34" charset="0"/>
              <a:buChar char="•"/>
            </a:pPr>
            <a:r>
              <a:rPr lang="en-GB" sz="1800">
                <a:solidFill>
                  <a:srgbClr val="3F525F"/>
                </a:solidFill>
                <a:latin typeface="+mj-lt"/>
              </a:rPr>
              <a:t>Primarily presents net change in FTE since March 2019, </a:t>
            </a:r>
            <a:r>
              <a:rPr lang="en-GB" sz="1800">
                <a:latin typeface="+mj-lt"/>
                <a:ea typeface="+mn-lt"/>
                <a:cs typeface="+mn-lt"/>
              </a:rPr>
              <a:t>because ARRS claims can only be made for additional staff recruited since then and monitoring tends to consider changes net of that baseline</a:t>
            </a:r>
            <a:endParaRPr lang="en-GB" sz="1800">
              <a:solidFill>
                <a:srgbClr val="3F525F"/>
              </a:solidFill>
              <a:latin typeface="+mj-lt"/>
            </a:endParaRPr>
          </a:p>
        </p:txBody>
      </p:sp>
      <p:pic>
        <p:nvPicPr>
          <p:cNvPr id="5" name="Picture 6" descr="Table&#10;&#10;Description automatically generated">
            <a:extLst>
              <a:ext uri="{FF2B5EF4-FFF2-40B4-BE49-F238E27FC236}">
                <a16:creationId xmlns:a16="http://schemas.microsoft.com/office/drawing/2014/main" id="{6820F05D-DC06-AE09-A383-942CE8270B80}"/>
              </a:ext>
            </a:extLst>
          </p:cNvPr>
          <p:cNvPicPr>
            <a:picLocks noChangeAspect="1"/>
          </p:cNvPicPr>
          <p:nvPr/>
        </p:nvPicPr>
        <p:blipFill>
          <a:blip r:embed="rId2"/>
          <a:stretch>
            <a:fillRect/>
          </a:stretch>
        </p:blipFill>
        <p:spPr>
          <a:xfrm>
            <a:off x="5338369" y="1384646"/>
            <a:ext cx="5493623" cy="4247927"/>
          </a:xfrm>
          <a:prstGeom prst="rect">
            <a:avLst/>
          </a:prstGeom>
        </p:spPr>
      </p:pic>
      <p:pic>
        <p:nvPicPr>
          <p:cNvPr id="6" name="Picture 3" descr="A picture containing text&#10;&#10;Description automatically generated">
            <a:extLst>
              <a:ext uri="{FF2B5EF4-FFF2-40B4-BE49-F238E27FC236}">
                <a16:creationId xmlns:a16="http://schemas.microsoft.com/office/drawing/2014/main" id="{3F8EF52B-56E2-5E63-ACC7-E2627E314D22}"/>
              </a:ext>
            </a:extLst>
          </p:cNvPr>
          <p:cNvPicPr>
            <a:picLocks noChangeAspect="1"/>
          </p:cNvPicPr>
          <p:nvPr/>
        </p:nvPicPr>
        <p:blipFill>
          <a:blip r:embed="rId3"/>
          <a:stretch>
            <a:fillRect/>
          </a:stretch>
        </p:blipFill>
        <p:spPr>
          <a:xfrm>
            <a:off x="9933237" y="1404210"/>
            <a:ext cx="777599" cy="603458"/>
          </a:xfrm>
          <a:prstGeom prst="rect">
            <a:avLst/>
          </a:prstGeom>
        </p:spPr>
      </p:pic>
      <p:sp>
        <p:nvSpPr>
          <p:cNvPr id="4" name="TextBox 3">
            <a:extLst>
              <a:ext uri="{FF2B5EF4-FFF2-40B4-BE49-F238E27FC236}">
                <a16:creationId xmlns:a16="http://schemas.microsoft.com/office/drawing/2014/main" id="{02A26959-00E0-E215-3FF7-F626A5391154}"/>
              </a:ext>
            </a:extLst>
          </p:cNvPr>
          <p:cNvSpPr txBox="1"/>
          <p:nvPr/>
        </p:nvSpPr>
        <p:spPr>
          <a:xfrm>
            <a:off x="434939" y="5786063"/>
            <a:ext cx="981524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a:solidFill>
                  <a:srgbClr val="0356B5"/>
                </a:solidFill>
              </a:rPr>
              <a:t>Contact us at: </a:t>
            </a:r>
            <a:r>
              <a:rPr lang="en-GB" sz="2400" b="1" u="sng" err="1">
                <a:solidFill>
                  <a:srgbClr val="005EB8"/>
                </a:solidFill>
                <a:cs typeface="Segoe UI"/>
              </a:rPr>
              <a:t>england</a:t>
            </a:r>
            <a:r>
              <a:rPr lang="en-GB" sz="2400" b="1" u="sng">
                <a:solidFill>
                  <a:srgbClr val="005EB8"/>
                </a:solidFill>
                <a:cs typeface="Segoe UI"/>
              </a:rPr>
              <a:t>.</a:t>
            </a:r>
            <a:r>
              <a:rPr lang="en-GB" sz="2400" b="1" u="sng">
                <a:solidFill>
                  <a:srgbClr val="005EB8"/>
                </a:solidFill>
                <a:cs typeface="Segoe UI"/>
                <a:hlinkClick r:id="rId4">
                  <a:extLst>
                    <a:ext uri="{A12FA001-AC4F-418D-AE19-62706E023703}">
                      <ahyp:hlinkClr xmlns:ahyp="http://schemas.microsoft.com/office/drawing/2018/hyperlinkcolor" val="tx"/>
                    </a:ext>
                  </a:extLst>
                </a:hlinkClick>
              </a:rPr>
              <a:t>pr</a:t>
            </a:r>
            <a:r>
              <a:rPr lang="en-GB" sz="2400" b="1" u="sng">
                <a:solidFill>
                  <a:srgbClr val="005EB8"/>
                </a:solidFill>
                <a:cs typeface="Segoe UI"/>
                <a:hlinkClick r:id="rId4"/>
              </a:rPr>
              <a:t>imarycareworkforce1@nhs.net</a:t>
            </a:r>
            <a:endParaRPr lang="en-GB"/>
          </a:p>
        </p:txBody>
      </p:sp>
    </p:spTree>
    <p:extLst>
      <p:ext uri="{BB962C8B-B14F-4D97-AF65-F5344CB8AC3E}">
        <p14:creationId xmlns:p14="http://schemas.microsoft.com/office/powerpoint/2010/main" val="10035469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99BE78-5CB7-CE6B-425C-5D3528EB63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15A972-E1A4-E88C-4474-9A987FE68D48}"/>
              </a:ext>
            </a:extLst>
          </p:cNvPr>
          <p:cNvSpPr>
            <a:spLocks noGrp="1"/>
          </p:cNvSpPr>
          <p:nvPr>
            <p:ph type="ctrTitle"/>
          </p:nvPr>
        </p:nvSpPr>
        <p:spPr>
          <a:xfrm>
            <a:off x="432000" y="2450892"/>
            <a:ext cx="10194372" cy="809989"/>
          </a:xfrm>
        </p:spPr>
        <p:txBody>
          <a:bodyPr/>
          <a:lstStyle/>
          <a:p>
            <a:r>
              <a:rPr lang="en-GB" sz="4000">
                <a:ea typeface="+mj-lt"/>
                <a:cs typeface="+mj-lt"/>
              </a:rPr>
              <a:t>Primary Care Workforce recruited through the Additional Roles Reimbursement Scheme (ARRS)</a:t>
            </a:r>
            <a:endParaRPr lang="en-US"/>
          </a:p>
        </p:txBody>
      </p:sp>
      <p:pic>
        <p:nvPicPr>
          <p:cNvPr id="4" name="Picture 3" descr="A picture containing text&#10;&#10;Description automatically generated">
            <a:extLst>
              <a:ext uri="{FF2B5EF4-FFF2-40B4-BE49-F238E27FC236}">
                <a16:creationId xmlns:a16="http://schemas.microsoft.com/office/drawing/2014/main" id="{9AAE1BDA-6A96-C3FD-A53D-71CB1FD55A59}"/>
              </a:ext>
            </a:extLst>
          </p:cNvPr>
          <p:cNvPicPr>
            <a:picLocks noChangeAspect="1"/>
          </p:cNvPicPr>
          <p:nvPr/>
        </p:nvPicPr>
        <p:blipFill>
          <a:blip r:embed="rId3"/>
          <a:stretch>
            <a:fillRect/>
          </a:stretch>
        </p:blipFill>
        <p:spPr>
          <a:xfrm>
            <a:off x="89987" y="111042"/>
            <a:ext cx="1713425" cy="1295722"/>
          </a:xfrm>
          <a:prstGeom prst="rect">
            <a:avLst/>
          </a:prstGeom>
        </p:spPr>
      </p:pic>
      <p:sp>
        <p:nvSpPr>
          <p:cNvPr id="5" name="Text Placeholder 2">
            <a:extLst>
              <a:ext uri="{FF2B5EF4-FFF2-40B4-BE49-F238E27FC236}">
                <a16:creationId xmlns:a16="http://schemas.microsoft.com/office/drawing/2014/main" id="{D5B0A3AB-68C5-5309-B4BB-6101AD7251CD}"/>
              </a:ext>
            </a:extLst>
          </p:cNvPr>
          <p:cNvSpPr txBox="1">
            <a:spLocks/>
          </p:cNvSpPr>
          <p:nvPr/>
        </p:nvSpPr>
        <p:spPr>
          <a:xfrm>
            <a:off x="432977" y="4743344"/>
            <a:ext cx="6948488" cy="1951069"/>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a:ea typeface="+mn-lt"/>
                <a:cs typeface="+mn-lt"/>
              </a:rPr>
              <a:t>First publication May 2025</a:t>
            </a:r>
          </a:p>
          <a:p>
            <a:r>
              <a:rPr lang="en-GB" sz="2000">
                <a:ea typeface="+mn-lt"/>
                <a:cs typeface="+mn-lt"/>
              </a:rPr>
              <a:t>Initial focus on GPs recruited through the scheme</a:t>
            </a:r>
            <a:endParaRPr lang="en-GB" sz="2000">
              <a:cs typeface="Arial"/>
            </a:endParaRPr>
          </a:p>
          <a:p>
            <a:r>
              <a:rPr lang="en-GB" sz="2000">
                <a:ea typeface="+mn-lt"/>
                <a:cs typeface="+mn-lt"/>
              </a:rPr>
              <a:t>May be expanded to cover other staff groups in the future</a:t>
            </a:r>
          </a:p>
          <a:p>
            <a:endParaRPr lang="en-GB" sz="2000">
              <a:cs typeface="Arial"/>
            </a:endParaRPr>
          </a:p>
          <a:p>
            <a:endParaRPr lang="en-GB" sz="2000">
              <a:cs typeface="Arial"/>
            </a:endParaRPr>
          </a:p>
        </p:txBody>
      </p:sp>
      <p:sp>
        <p:nvSpPr>
          <p:cNvPr id="7" name="Text Placeholder 1">
            <a:extLst>
              <a:ext uri="{FF2B5EF4-FFF2-40B4-BE49-F238E27FC236}">
                <a16:creationId xmlns:a16="http://schemas.microsoft.com/office/drawing/2014/main" id="{06EE0792-7F32-04C8-EE24-8C3F6E55DD1E}"/>
              </a:ext>
            </a:extLst>
          </p:cNvPr>
          <p:cNvSpPr>
            <a:spLocks noGrp="1"/>
          </p:cNvSpPr>
          <p:nvPr>
            <p:ph type="body" sz="quarter" idx="13"/>
          </p:nvPr>
        </p:nvSpPr>
        <p:spPr>
          <a:xfrm>
            <a:off x="432000" y="3597118"/>
            <a:ext cx="7722649" cy="809989"/>
          </a:xfrm>
        </p:spPr>
        <p:txBody>
          <a:bodyPr vert="horz" lIns="0" tIns="0" rIns="0" bIns="0" rtlCol="0" anchor="t">
            <a:noAutofit/>
          </a:bodyPr>
          <a:lstStyle/>
          <a:p>
            <a:r>
              <a:rPr lang="en-GB" sz="1500" b="1">
                <a:solidFill>
                  <a:schemeClr val="bg2"/>
                </a:solidFill>
                <a:latin typeface="+mj-lt"/>
                <a:ea typeface="+mj-ea"/>
                <a:cs typeface="+mj-cs"/>
              </a:rPr>
              <a:t>https://digital.nhs.uk/data-and-information/publications/statistical/mi-primary-care-workforce-recruited-through-the-additional-roles-reimbursement-scheme-arrs</a:t>
            </a:r>
            <a:endParaRPr lang="en-US" sz="1500" b="1">
              <a:solidFill>
                <a:schemeClr val="bg2"/>
              </a:solidFill>
              <a:ea typeface="+mj-ea"/>
              <a:cs typeface="Arial"/>
            </a:endParaRPr>
          </a:p>
        </p:txBody>
      </p:sp>
    </p:spTree>
    <p:extLst>
      <p:ext uri="{BB962C8B-B14F-4D97-AF65-F5344CB8AC3E}">
        <p14:creationId xmlns:p14="http://schemas.microsoft.com/office/powerpoint/2010/main" val="34813204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5C35DE-6AFC-8F43-5422-9603A8827F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7DAF10-8EED-F73D-01FA-6B58B80676F2}"/>
              </a:ext>
            </a:extLst>
          </p:cNvPr>
          <p:cNvSpPr>
            <a:spLocks noGrp="1"/>
          </p:cNvSpPr>
          <p:nvPr>
            <p:ph type="title"/>
          </p:nvPr>
        </p:nvSpPr>
        <p:spPr>
          <a:xfrm>
            <a:off x="432246" y="210608"/>
            <a:ext cx="11404154" cy="865186"/>
          </a:xfrm>
        </p:spPr>
        <p:txBody>
          <a:bodyPr>
            <a:normAutofit fontScale="90000"/>
          </a:bodyPr>
          <a:lstStyle/>
          <a:p>
            <a:r>
              <a:rPr lang="en-GB">
                <a:cs typeface="Arial"/>
              </a:rPr>
              <a:t>GPs recruited through the Additional Roles Reimbursement Scheme (ARRS)</a:t>
            </a:r>
            <a:endParaRPr lang="en-US"/>
          </a:p>
        </p:txBody>
      </p:sp>
      <p:sp>
        <p:nvSpPr>
          <p:cNvPr id="3" name="Content Placeholder 2">
            <a:extLst>
              <a:ext uri="{FF2B5EF4-FFF2-40B4-BE49-F238E27FC236}">
                <a16:creationId xmlns:a16="http://schemas.microsoft.com/office/drawing/2014/main" id="{A2EAF649-76FD-BC0E-22A8-E9BB5F773B72}"/>
              </a:ext>
            </a:extLst>
          </p:cNvPr>
          <p:cNvSpPr>
            <a:spLocks noGrp="1"/>
          </p:cNvSpPr>
          <p:nvPr>
            <p:ph idx="1"/>
          </p:nvPr>
        </p:nvSpPr>
        <p:spPr>
          <a:xfrm>
            <a:off x="432246" y="2158584"/>
            <a:ext cx="4266445" cy="3965298"/>
          </a:xfrm>
        </p:spPr>
        <p:txBody>
          <a:bodyPr vert="horz" lIns="0" tIns="0" rIns="0" bIns="0" rtlCol="0" anchor="t">
            <a:normAutofit/>
          </a:bodyPr>
          <a:lstStyle/>
          <a:p>
            <a:pPr marL="285750" indent="-285750">
              <a:buFont typeface="Arial" panose="020B0604020202020204" pitchFamily="34" charset="0"/>
              <a:buChar char="•"/>
            </a:pPr>
            <a:r>
              <a:rPr lang="en-GB" sz="1800">
                <a:solidFill>
                  <a:srgbClr val="3F525F"/>
                </a:solidFill>
                <a:latin typeface="+mj-lt"/>
              </a:rPr>
              <a:t>Figures are based on claims that have been submitted and approved</a:t>
            </a:r>
            <a:endParaRPr lang="en-US" sz="1800">
              <a:solidFill>
                <a:srgbClr val="3F525F"/>
              </a:solidFill>
              <a:latin typeface="+mj-lt"/>
            </a:endParaRPr>
          </a:p>
          <a:p>
            <a:endParaRPr lang="en-GB" sz="1800">
              <a:solidFill>
                <a:srgbClr val="3F525F"/>
              </a:solidFill>
              <a:latin typeface="+mj-lt"/>
            </a:endParaRPr>
          </a:p>
          <a:p>
            <a:pPr marL="285750" indent="-285750">
              <a:buFont typeface="Arial" panose="020B0604020202020204" pitchFamily="34" charset="0"/>
              <a:buChar char="•"/>
            </a:pPr>
            <a:r>
              <a:rPr lang="en-GB" sz="1800">
                <a:solidFill>
                  <a:srgbClr val="3F525F"/>
                </a:solidFill>
                <a:latin typeface="+mj-lt"/>
              </a:rPr>
              <a:t>Claims data from October 2024 up to the portal extraction date</a:t>
            </a:r>
            <a:endParaRPr lang="en-US" sz="1800">
              <a:solidFill>
                <a:srgbClr val="3F525F"/>
              </a:solidFill>
              <a:latin typeface="+mj-lt"/>
            </a:endParaRPr>
          </a:p>
          <a:p>
            <a:pPr marL="285750" indent="-285750">
              <a:buFont typeface="Arial" panose="020B0604020202020204" pitchFamily="34" charset="0"/>
              <a:buChar char="•"/>
            </a:pPr>
            <a:endParaRPr lang="en-GB" sz="1800">
              <a:solidFill>
                <a:srgbClr val="3F525F"/>
              </a:solidFill>
              <a:latin typeface="+mj-lt"/>
            </a:endParaRPr>
          </a:p>
          <a:p>
            <a:pPr marL="285750" indent="-285750">
              <a:buFont typeface="Arial" panose="020B0604020202020204" pitchFamily="34" charset="0"/>
              <a:buChar char="•"/>
            </a:pPr>
            <a:r>
              <a:rPr lang="en-GB" sz="1800">
                <a:solidFill>
                  <a:srgbClr val="3F525F"/>
                </a:solidFill>
                <a:latin typeface="+mj-lt"/>
              </a:rPr>
              <a:t>Data available at Region, ICB and PCN level for HC and FTE</a:t>
            </a:r>
          </a:p>
          <a:p>
            <a:pPr marL="285750" indent="-285750">
              <a:buFont typeface="Arial" panose="020B0604020202020204" pitchFamily="34" charset="0"/>
              <a:buChar char="•"/>
            </a:pPr>
            <a:endParaRPr lang="en-GB" sz="1800">
              <a:solidFill>
                <a:srgbClr val="3F525F"/>
              </a:solidFill>
              <a:latin typeface="+mj-lt"/>
            </a:endParaRPr>
          </a:p>
          <a:p>
            <a:pPr marL="285750" indent="-285750">
              <a:buFont typeface="Arial" panose="020B0604020202020204" pitchFamily="34" charset="0"/>
              <a:buChar char="•"/>
            </a:pPr>
            <a:endParaRPr lang="en-GB" sz="1800">
              <a:solidFill>
                <a:srgbClr val="3F525F"/>
              </a:solidFill>
              <a:latin typeface="+mj-lt"/>
            </a:endParaRPr>
          </a:p>
          <a:p>
            <a:pPr marL="285750" indent="-285750">
              <a:buFont typeface="Arial" panose="020B0604020202020204" pitchFamily="34" charset="0"/>
              <a:buChar char="•"/>
            </a:pPr>
            <a:endParaRPr lang="en-GB" sz="1800">
              <a:solidFill>
                <a:srgbClr val="3F525F"/>
              </a:solidFill>
              <a:latin typeface="+mj-lt"/>
            </a:endParaRPr>
          </a:p>
          <a:p>
            <a:pPr marL="285750" indent="-285750">
              <a:buFont typeface="Arial" panose="020B0604020202020204" pitchFamily="34" charset="0"/>
              <a:buChar char="•"/>
            </a:pPr>
            <a:endParaRPr lang="en-GB" sz="1800">
              <a:solidFill>
                <a:srgbClr val="3F525F"/>
              </a:solidFill>
              <a:latin typeface="+mj-lt"/>
            </a:endParaRPr>
          </a:p>
        </p:txBody>
      </p:sp>
      <p:pic>
        <p:nvPicPr>
          <p:cNvPr id="6" name="Picture 3" descr="A picture containing text&#10;&#10;Description automatically generated">
            <a:extLst>
              <a:ext uri="{FF2B5EF4-FFF2-40B4-BE49-F238E27FC236}">
                <a16:creationId xmlns:a16="http://schemas.microsoft.com/office/drawing/2014/main" id="{56797153-325C-F44A-4083-F0CE34B5D901}"/>
              </a:ext>
            </a:extLst>
          </p:cNvPr>
          <p:cNvPicPr>
            <a:picLocks noChangeAspect="1"/>
          </p:cNvPicPr>
          <p:nvPr/>
        </p:nvPicPr>
        <p:blipFill>
          <a:blip r:embed="rId2"/>
          <a:stretch>
            <a:fillRect/>
          </a:stretch>
        </p:blipFill>
        <p:spPr>
          <a:xfrm>
            <a:off x="9933237" y="1404210"/>
            <a:ext cx="777599" cy="603458"/>
          </a:xfrm>
          <a:prstGeom prst="rect">
            <a:avLst/>
          </a:prstGeom>
        </p:spPr>
      </p:pic>
      <p:sp>
        <p:nvSpPr>
          <p:cNvPr id="4" name="TextBox 3">
            <a:extLst>
              <a:ext uri="{FF2B5EF4-FFF2-40B4-BE49-F238E27FC236}">
                <a16:creationId xmlns:a16="http://schemas.microsoft.com/office/drawing/2014/main" id="{F6E89ECD-B1E4-03FD-B0DB-E87EAA0735BB}"/>
              </a:ext>
            </a:extLst>
          </p:cNvPr>
          <p:cNvSpPr txBox="1"/>
          <p:nvPr/>
        </p:nvSpPr>
        <p:spPr>
          <a:xfrm>
            <a:off x="434939" y="5786063"/>
            <a:ext cx="981524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a:solidFill>
                  <a:srgbClr val="0356B5"/>
                </a:solidFill>
              </a:rPr>
              <a:t>Contact us at: </a:t>
            </a:r>
            <a:r>
              <a:rPr lang="en-GB" sz="2400" b="1" u="sng">
                <a:solidFill>
                  <a:srgbClr val="005EB8"/>
                </a:solidFill>
                <a:cs typeface="Segoe UI"/>
              </a:rPr>
              <a:t>england.</a:t>
            </a:r>
            <a:r>
              <a:rPr lang="en-GB" sz="2400" b="1" u="sng">
                <a:solidFill>
                  <a:srgbClr val="005EB8"/>
                </a:solidFill>
                <a:cs typeface="Segoe UI"/>
                <a:hlinkClick r:id="rId3">
                  <a:extLst>
                    <a:ext uri="{A12FA001-AC4F-418D-AE19-62706E023703}">
                      <ahyp:hlinkClr xmlns:ahyp="http://schemas.microsoft.com/office/drawing/2018/hyperlinkcolor" val="tx"/>
                    </a:ext>
                  </a:extLst>
                </a:hlinkClick>
              </a:rPr>
              <a:t>primarycareworkforce1</a:t>
            </a:r>
            <a:r>
              <a:rPr lang="en-GB" sz="2400" b="1" u="sng">
                <a:solidFill>
                  <a:srgbClr val="005EB8"/>
                </a:solidFill>
                <a:cs typeface="Segoe UI"/>
                <a:hlinkClick r:id="rId3"/>
              </a:rPr>
              <a:t>@nhs.net</a:t>
            </a:r>
            <a:endParaRPr lang="en-GB"/>
          </a:p>
        </p:txBody>
      </p:sp>
      <p:pic>
        <p:nvPicPr>
          <p:cNvPr id="10" name="Picture 9">
            <a:extLst>
              <a:ext uri="{FF2B5EF4-FFF2-40B4-BE49-F238E27FC236}">
                <a16:creationId xmlns:a16="http://schemas.microsoft.com/office/drawing/2014/main" id="{FCD076DA-232F-9424-F99C-723C7344ABDE}"/>
              </a:ext>
            </a:extLst>
          </p:cNvPr>
          <p:cNvPicPr>
            <a:picLocks noChangeAspect="1"/>
          </p:cNvPicPr>
          <p:nvPr/>
        </p:nvPicPr>
        <p:blipFill>
          <a:blip r:embed="rId4"/>
          <a:stretch>
            <a:fillRect/>
          </a:stretch>
        </p:blipFill>
        <p:spPr>
          <a:xfrm>
            <a:off x="6096000" y="1241973"/>
            <a:ext cx="5151479" cy="4211817"/>
          </a:xfrm>
          <a:prstGeom prst="rect">
            <a:avLst/>
          </a:prstGeom>
        </p:spPr>
      </p:pic>
    </p:spTree>
    <p:extLst>
      <p:ext uri="{BB962C8B-B14F-4D97-AF65-F5344CB8AC3E}">
        <p14:creationId xmlns:p14="http://schemas.microsoft.com/office/powerpoint/2010/main" val="37792541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B56E7-901A-E911-055C-25A84B999CE5}"/>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a:t>End slide</a:t>
            </a:r>
          </a:p>
        </p:txBody>
      </p:sp>
    </p:spTree>
    <p:extLst>
      <p:ext uri="{BB962C8B-B14F-4D97-AF65-F5344CB8AC3E}">
        <p14:creationId xmlns:p14="http://schemas.microsoft.com/office/powerpoint/2010/main" val="3646829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F048D8C-D712-4A3F-A420-64ECD4BE84DE}"/>
              </a:ext>
            </a:extLst>
          </p:cNvPr>
          <p:cNvSpPr>
            <a:spLocks noGrp="1"/>
          </p:cNvSpPr>
          <p:nvPr>
            <p:ph type="title"/>
          </p:nvPr>
        </p:nvSpPr>
        <p:spPr>
          <a:xfrm>
            <a:off x="335288" y="315752"/>
            <a:ext cx="9821435" cy="611649"/>
          </a:xfrm>
        </p:spPr>
        <p:txBody>
          <a:bodyPr>
            <a:normAutofit fontScale="90000"/>
          </a:bodyPr>
          <a:lstStyle/>
          <a:p>
            <a:r>
              <a:rPr lang="en-GB" b="1">
                <a:ea typeface="Calibri" panose="020F0502020204030204" pitchFamily="34" charset="0"/>
              </a:rPr>
              <a:t>The importance of keeping NWRS up to date</a:t>
            </a:r>
          </a:p>
        </p:txBody>
      </p:sp>
      <p:sp>
        <p:nvSpPr>
          <p:cNvPr id="6" name="Content Placeholder 2">
            <a:extLst>
              <a:ext uri="{FF2B5EF4-FFF2-40B4-BE49-F238E27FC236}">
                <a16:creationId xmlns:a16="http://schemas.microsoft.com/office/drawing/2014/main" id="{1D328810-0C75-458E-B353-B87BD9A8B0EB}"/>
              </a:ext>
            </a:extLst>
          </p:cNvPr>
          <p:cNvSpPr>
            <a:spLocks noGrp="1"/>
          </p:cNvSpPr>
          <p:nvPr>
            <p:ph sz="quarter" idx="10"/>
          </p:nvPr>
        </p:nvSpPr>
        <p:spPr>
          <a:xfrm>
            <a:off x="454090" y="1048154"/>
            <a:ext cx="10674221" cy="5164110"/>
          </a:xfrm>
        </p:spPr>
        <p:txBody>
          <a:bodyPr vert="horz" lIns="91440" tIns="45720" rIns="91440" bIns="45720" rtlCol="0" anchor="t">
            <a:noAutofit/>
          </a:bodyPr>
          <a:lstStyle/>
          <a:p>
            <a:pPr marL="0" indent="0">
              <a:lnSpc>
                <a:spcPts val="2400"/>
              </a:lnSpc>
              <a:buNone/>
            </a:pPr>
            <a:r>
              <a:rPr lang="en-GB" sz="1600"/>
              <a:t>Understanding staff capacity in General Practices (GP) and Primary Care Networks (PCN) is more important than ever:</a:t>
            </a:r>
          </a:p>
          <a:p>
            <a:pPr>
              <a:lnSpc>
                <a:spcPts val="2400"/>
              </a:lnSpc>
            </a:pPr>
            <a:r>
              <a:rPr lang="en-GB" sz="1600">
                <a:latin typeface="Arial"/>
                <a:cs typeface="Arial"/>
              </a:rPr>
              <a:t>It is the </a:t>
            </a:r>
            <a:r>
              <a:rPr lang="en-GB" sz="1600" b="1">
                <a:latin typeface="Arial"/>
                <a:cs typeface="Arial"/>
              </a:rPr>
              <a:t>only national collection </a:t>
            </a:r>
            <a:r>
              <a:rPr lang="en-GB" sz="1600">
                <a:latin typeface="Arial"/>
                <a:cs typeface="Arial"/>
              </a:rPr>
              <a:t>of the workforce in GPs and PCNs at individual staff level and provides a clearer picture about the local, regional and national primary care workforce</a:t>
            </a:r>
          </a:p>
          <a:p>
            <a:pPr>
              <a:lnSpc>
                <a:spcPts val="2400"/>
              </a:lnSpc>
            </a:pPr>
            <a:r>
              <a:rPr lang="en-GB" sz="1600">
                <a:latin typeface="Arial"/>
                <a:cs typeface="Arial"/>
              </a:rPr>
              <a:t>Provision of workforce data is a </a:t>
            </a:r>
            <a:r>
              <a:rPr lang="en-GB" sz="1600" b="1">
                <a:latin typeface="Arial"/>
                <a:cs typeface="Arial"/>
              </a:rPr>
              <a:t>contractual requirement </a:t>
            </a:r>
            <a:r>
              <a:rPr lang="en-GB" sz="1600">
                <a:latin typeface="Arial"/>
                <a:cs typeface="Arial"/>
              </a:rPr>
              <a:t>for practices and PCNs as it is crucial for understanding changing capacity across the primary care workforce</a:t>
            </a:r>
          </a:p>
          <a:p>
            <a:pPr>
              <a:lnSpc>
                <a:spcPts val="2400"/>
              </a:lnSpc>
            </a:pPr>
            <a:r>
              <a:rPr lang="en-GB" sz="1600"/>
              <a:t>The information you provide is used to </a:t>
            </a:r>
            <a:r>
              <a:rPr lang="en-GB" sz="1600" b="1"/>
              <a:t>monitor government targets, develop policy </a:t>
            </a:r>
            <a:r>
              <a:rPr lang="en-GB" sz="1600"/>
              <a:t>and</a:t>
            </a:r>
            <a:r>
              <a:rPr lang="en-GB" sz="1600" b="1"/>
              <a:t> inform workforce planning</a:t>
            </a:r>
            <a:endParaRPr lang="en-GB" sz="1600"/>
          </a:p>
          <a:p>
            <a:pPr>
              <a:lnSpc>
                <a:spcPts val="2400"/>
              </a:lnSpc>
            </a:pPr>
            <a:r>
              <a:rPr lang="en-GB" sz="1600">
                <a:latin typeface="Arial"/>
                <a:cs typeface="Arial"/>
              </a:rPr>
              <a:t>The detail contained in the data is used at both national and local level for workforce planning purposes</a:t>
            </a:r>
          </a:p>
          <a:p>
            <a:pPr>
              <a:lnSpc>
                <a:spcPts val="2400"/>
              </a:lnSpc>
            </a:pPr>
            <a:r>
              <a:rPr lang="en-GB" sz="1600">
                <a:latin typeface="Arial"/>
                <a:cs typeface="Arial"/>
              </a:rPr>
              <a:t>The data helps shape how investment, training and resource is directed across the primary care workforce</a:t>
            </a:r>
          </a:p>
          <a:p>
            <a:pPr marL="0" indent="0">
              <a:lnSpc>
                <a:spcPts val="2400"/>
              </a:lnSpc>
              <a:buNone/>
            </a:pPr>
            <a:r>
              <a:rPr lang="en-GB" sz="1600">
                <a:latin typeface="Arial"/>
                <a:cs typeface="Arial"/>
              </a:rPr>
              <a:t>Therefore, it is critical that the information you submit to NHS England through the NWRS about your staff is </a:t>
            </a:r>
            <a:r>
              <a:rPr lang="en-GB" sz="1600" b="1">
                <a:latin typeface="Arial"/>
                <a:cs typeface="Arial"/>
              </a:rPr>
              <a:t>accurate</a:t>
            </a:r>
            <a:r>
              <a:rPr lang="en-GB" sz="1600">
                <a:latin typeface="Arial"/>
                <a:cs typeface="Arial"/>
              </a:rPr>
              <a:t> and </a:t>
            </a:r>
            <a:r>
              <a:rPr lang="en-GB" sz="1600" b="1">
                <a:latin typeface="Arial"/>
                <a:cs typeface="Arial"/>
              </a:rPr>
              <a:t>complete</a:t>
            </a:r>
            <a:r>
              <a:rPr lang="en-GB" sz="1600">
                <a:latin typeface="Arial"/>
                <a:cs typeface="Arial"/>
              </a:rPr>
              <a:t> and kept </a:t>
            </a:r>
            <a:r>
              <a:rPr lang="en-GB" sz="1600" b="1">
                <a:latin typeface="Arial"/>
                <a:cs typeface="Arial"/>
              </a:rPr>
              <a:t>current</a:t>
            </a:r>
            <a:r>
              <a:rPr lang="en-GB" sz="1600">
                <a:latin typeface="Arial"/>
                <a:cs typeface="Arial"/>
              </a:rPr>
              <a:t> to reflect any staffing changes; the redesigned NWRS system </a:t>
            </a:r>
            <a:r>
              <a:rPr lang="en-GB" sz="1600" b="1">
                <a:latin typeface="Arial"/>
                <a:cs typeface="Arial"/>
              </a:rPr>
              <a:t>simple, straight forward </a:t>
            </a:r>
            <a:r>
              <a:rPr lang="en-GB" sz="1600">
                <a:latin typeface="Arial"/>
                <a:cs typeface="Arial"/>
              </a:rPr>
              <a:t>and </a:t>
            </a:r>
            <a:r>
              <a:rPr lang="en-GB" sz="1600" b="1">
                <a:latin typeface="Arial"/>
                <a:cs typeface="Arial"/>
              </a:rPr>
              <a:t>easy to use. </a:t>
            </a:r>
            <a:r>
              <a:rPr lang="en-GB" sz="1600" b="1">
                <a:solidFill>
                  <a:srgbClr val="425563"/>
                </a:solidFill>
                <a:latin typeface="Arial"/>
                <a:cs typeface="Arial"/>
              </a:rPr>
              <a:t>NWRS</a:t>
            </a:r>
            <a:r>
              <a:rPr lang="en-GB" sz="1600">
                <a:solidFill>
                  <a:srgbClr val="231F20"/>
                </a:solidFill>
                <a:latin typeface="Arial"/>
                <a:cs typeface="Arial"/>
              </a:rPr>
              <a:t> is a “live” collection so providers can log in at any time to review and update their information. </a:t>
            </a:r>
            <a:endParaRPr lang="en-GB" sz="1600" b="1"/>
          </a:p>
          <a:p>
            <a:endParaRPr lang="en-GB" sz="1600"/>
          </a:p>
        </p:txBody>
      </p:sp>
      <p:pic>
        <p:nvPicPr>
          <p:cNvPr id="2" name="Picture 3" descr="A picture containing text&#10;&#10;Description automatically generated">
            <a:extLst>
              <a:ext uri="{FF2B5EF4-FFF2-40B4-BE49-F238E27FC236}">
                <a16:creationId xmlns:a16="http://schemas.microsoft.com/office/drawing/2014/main" id="{2F181F61-4C35-34E9-07D6-0DB057A1F372}"/>
              </a:ext>
            </a:extLst>
          </p:cNvPr>
          <p:cNvPicPr>
            <a:picLocks noChangeAspect="1"/>
          </p:cNvPicPr>
          <p:nvPr/>
        </p:nvPicPr>
        <p:blipFill>
          <a:blip r:embed="rId2"/>
          <a:stretch>
            <a:fillRect/>
          </a:stretch>
        </p:blipFill>
        <p:spPr>
          <a:xfrm>
            <a:off x="10223435" y="0"/>
            <a:ext cx="1514475" cy="1141497"/>
          </a:xfrm>
          <a:prstGeom prst="rect">
            <a:avLst/>
          </a:prstGeom>
        </p:spPr>
      </p:pic>
    </p:spTree>
    <p:extLst>
      <p:ext uri="{BB962C8B-B14F-4D97-AF65-F5344CB8AC3E}">
        <p14:creationId xmlns:p14="http://schemas.microsoft.com/office/powerpoint/2010/main" val="2526797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4B7728E-DD0E-9341-9E7C-5FAC41DEB71A}"/>
              </a:ext>
            </a:extLst>
          </p:cNvPr>
          <p:cNvSpPr>
            <a:spLocks noGrp="1"/>
          </p:cNvSpPr>
          <p:nvPr>
            <p:ph type="body" sz="quarter" idx="14"/>
          </p:nvPr>
        </p:nvSpPr>
        <p:spPr>
          <a:xfrm>
            <a:off x="612775" y="2520000"/>
            <a:ext cx="7900987" cy="963612"/>
          </a:xfrm>
        </p:spPr>
        <p:txBody>
          <a:bodyPr vert="horz" lIns="0" tIns="0" rIns="0" bIns="0" rtlCol="0" anchor="t">
            <a:noAutofit/>
          </a:bodyPr>
          <a:lstStyle/>
          <a:p>
            <a:r>
              <a:rPr lang="en-US" sz="4400">
                <a:cs typeface="Arial"/>
              </a:rPr>
              <a:t>NWRS demonstration</a:t>
            </a:r>
          </a:p>
          <a:p>
            <a:endParaRPr lang="en-US" sz="4400">
              <a:cs typeface="Arial"/>
            </a:endParaRPr>
          </a:p>
        </p:txBody>
      </p:sp>
    </p:spTree>
    <p:extLst>
      <p:ext uri="{BB962C8B-B14F-4D97-AF65-F5344CB8AC3E}">
        <p14:creationId xmlns:p14="http://schemas.microsoft.com/office/powerpoint/2010/main" val="31426880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C927B-E991-6A61-70DA-31236BD6FF3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128CE04-E1AE-2E52-AA05-0DAB1F66111D}"/>
              </a:ext>
            </a:extLst>
          </p:cNvPr>
          <p:cNvSpPr>
            <a:spLocks noGrp="1"/>
          </p:cNvSpPr>
          <p:nvPr>
            <p:ph type="title"/>
          </p:nvPr>
        </p:nvSpPr>
        <p:spPr/>
        <p:txBody>
          <a:bodyPr/>
          <a:lstStyle/>
          <a:p>
            <a:r>
              <a:rPr lang="en-GB" b="1">
                <a:solidFill>
                  <a:schemeClr val="accent1"/>
                </a:solidFill>
                <a:latin typeface="+mj-lt"/>
                <a:cs typeface="Arial"/>
              </a:rPr>
              <a:t>Key Points</a:t>
            </a:r>
            <a:endParaRPr lang="en-GB" b="1">
              <a:solidFill>
                <a:schemeClr val="accent1"/>
              </a:solidFill>
              <a:latin typeface="+mj-lt"/>
            </a:endParaRPr>
          </a:p>
        </p:txBody>
      </p:sp>
      <p:pic>
        <p:nvPicPr>
          <p:cNvPr id="6" name="Picture 5" descr="Logo&#10;&#10;Description automatically generated">
            <a:extLst>
              <a:ext uri="{FF2B5EF4-FFF2-40B4-BE49-F238E27FC236}">
                <a16:creationId xmlns:a16="http://schemas.microsoft.com/office/drawing/2014/main" id="{7D52945C-4116-D230-7F4D-9B8EB35734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663" y="78177"/>
            <a:ext cx="2952750" cy="1552575"/>
          </a:xfrm>
          <a:prstGeom prst="rect">
            <a:avLst/>
          </a:prstGeom>
        </p:spPr>
      </p:pic>
      <p:sp>
        <p:nvSpPr>
          <p:cNvPr id="7" name="TextBox 6">
            <a:extLst>
              <a:ext uri="{FF2B5EF4-FFF2-40B4-BE49-F238E27FC236}">
                <a16:creationId xmlns:a16="http://schemas.microsoft.com/office/drawing/2014/main" id="{2E18E23D-068C-5D8C-E74E-D60DAF44582E}"/>
              </a:ext>
            </a:extLst>
          </p:cNvPr>
          <p:cNvSpPr txBox="1"/>
          <p:nvPr/>
        </p:nvSpPr>
        <p:spPr>
          <a:xfrm>
            <a:off x="962816" y="1515820"/>
            <a:ext cx="9665036" cy="5078313"/>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cs typeface="Arial"/>
              </a:rPr>
              <a:t>New User Request / Changes in Users Permissions / Mergers / Closures / Name Changes / General Questions and Support etc</a:t>
            </a:r>
          </a:p>
          <a:p>
            <a:pPr marL="742950" lvl="1" indent="-285750">
              <a:buFont typeface="Courier New" panose="020B0604020202020204" pitchFamily="34" charset="0"/>
              <a:buChar char="o"/>
            </a:pPr>
            <a:r>
              <a:rPr lang="en-GB">
                <a:cs typeface="Arial"/>
              </a:rPr>
              <a:t>Contact email </a:t>
            </a:r>
            <a:r>
              <a:rPr lang="en-GB">
                <a:cs typeface="Arial"/>
                <a:hlinkClick r:id="rId3"/>
              </a:rPr>
              <a:t>ssd.nationalservicedesk@nhs.net</a:t>
            </a:r>
            <a:r>
              <a:rPr lang="en-GB">
                <a:cs typeface="Arial"/>
              </a:rPr>
              <a:t> (please quote “NWRS” in the subject line)</a:t>
            </a:r>
          </a:p>
          <a:p>
            <a:pPr marL="742950" lvl="1" indent="-285750">
              <a:buFont typeface="Courier New" panose="020B0604020202020204" pitchFamily="34" charset="0"/>
              <a:buChar char="o"/>
            </a:pPr>
            <a:endParaRPr lang="en-GB">
              <a:cs typeface="Arial"/>
            </a:endParaRPr>
          </a:p>
          <a:p>
            <a:pPr marL="285750" indent="-285750">
              <a:buFont typeface="Arial" panose="020B0604020202020204" pitchFamily="34" charset="0"/>
              <a:buChar char="•"/>
            </a:pPr>
            <a:r>
              <a:rPr lang="en-GB">
                <a:cs typeface="Arial"/>
              </a:rPr>
              <a:t>NWRS is a monthly collection so login at least once a month to update and review your workforce data - </a:t>
            </a:r>
          </a:p>
          <a:p>
            <a:pPr marL="285750" indent="-285750">
              <a:buFont typeface="Arial" panose="020B0604020202020204" pitchFamily="34" charset="0"/>
              <a:buChar char="•"/>
            </a:pPr>
            <a:endParaRPr lang="en-GB">
              <a:cs typeface="Arial"/>
            </a:endParaRPr>
          </a:p>
          <a:p>
            <a:pPr marL="285750" indent="-285750">
              <a:buFont typeface="Arial" panose="020B0604020202020204" pitchFamily="34" charset="0"/>
              <a:buChar char="•"/>
            </a:pPr>
            <a:r>
              <a:rPr lang="en-GB">
                <a:cs typeface="Arial"/>
              </a:rPr>
              <a:t>Check the NWRS DQ Dashboard for confirmation of your Last Login and which fields are yet to complete</a:t>
            </a:r>
          </a:p>
          <a:p>
            <a:pPr marL="742950" lvl="1" indent="-285750">
              <a:buFont typeface="Courier New" panose="020B0604020202020204" pitchFamily="34" charset="0"/>
              <a:buChar char="o"/>
            </a:pPr>
            <a:r>
              <a:rPr lang="en-GB">
                <a:cs typeface="Arial"/>
              </a:rPr>
              <a:t>(</a:t>
            </a:r>
            <a:r>
              <a:rPr lang="en-GB">
                <a:ea typeface="+mn-lt"/>
                <a:cs typeface="+mn-lt"/>
                <a:hlinkClick r:id="rId4"/>
              </a:rPr>
              <a:t>https://digital.nhs.uk/data-and-information/areas-of-interest/workforce/national-workforce-reporting-service-nwrs#nwrs-dashboard</a:t>
            </a:r>
            <a:r>
              <a:rPr lang="en-GB">
                <a:ea typeface="+mn-lt"/>
                <a:cs typeface="+mn-lt"/>
              </a:rPr>
              <a:t>) </a:t>
            </a:r>
          </a:p>
          <a:p>
            <a:pPr marL="285750" indent="-285750">
              <a:buFont typeface="Arial" panose="020B0604020202020204" pitchFamily="34" charset="0"/>
              <a:buChar char="•"/>
            </a:pPr>
            <a:r>
              <a:rPr lang="en-GB">
                <a:cs typeface="Arial"/>
              </a:rPr>
              <a:t>Only records which have the status "Submitted" will be extracted, not “In progress”</a:t>
            </a:r>
          </a:p>
          <a:p>
            <a:pPr marL="285750" indent="-285750">
              <a:buFont typeface="Arial" panose="020B0604020202020204" pitchFamily="34" charset="0"/>
              <a:buChar char="•"/>
            </a:pPr>
            <a:r>
              <a:rPr lang="en-GB">
                <a:cs typeface="Arial"/>
              </a:rPr>
              <a:t>Check the monthly NWRS extraction reminder letter for changes and updates.</a:t>
            </a:r>
          </a:p>
          <a:p>
            <a:pPr marL="285750" indent="-285750">
              <a:buFont typeface="Arial" panose="020B0604020202020204" pitchFamily="34" charset="0"/>
              <a:buChar char="•"/>
            </a:pPr>
            <a:r>
              <a:rPr lang="en-GB">
                <a:cs typeface="Arial"/>
              </a:rPr>
              <a:t>All staff undertaking funded PCN roles (regardless of how many practices they work across) should be recorded against the PCN. This includes the Clinical Director and any staff funded through the Additional Roles Reimbursement Scheme (ARRS)</a:t>
            </a:r>
          </a:p>
          <a:p>
            <a:endParaRPr lang="en-GB">
              <a:cs typeface="Arial"/>
            </a:endParaRPr>
          </a:p>
        </p:txBody>
      </p:sp>
      <p:pic>
        <p:nvPicPr>
          <p:cNvPr id="4" name="Picture 3" descr="A picture containing text&#10;&#10;Description automatically generated">
            <a:extLst>
              <a:ext uri="{FF2B5EF4-FFF2-40B4-BE49-F238E27FC236}">
                <a16:creationId xmlns:a16="http://schemas.microsoft.com/office/drawing/2014/main" id="{D2A9B042-E522-FCBE-6A82-57AC63B1048F}"/>
              </a:ext>
            </a:extLst>
          </p:cNvPr>
          <p:cNvPicPr>
            <a:picLocks noChangeAspect="1"/>
          </p:cNvPicPr>
          <p:nvPr/>
        </p:nvPicPr>
        <p:blipFill>
          <a:blip r:embed="rId5"/>
          <a:stretch>
            <a:fillRect/>
          </a:stretch>
        </p:blipFill>
        <p:spPr>
          <a:xfrm>
            <a:off x="9514724" y="80963"/>
            <a:ext cx="2055896" cy="1552575"/>
          </a:xfrm>
          <a:prstGeom prst="rect">
            <a:avLst/>
          </a:prstGeom>
        </p:spPr>
      </p:pic>
    </p:spTree>
    <p:extLst>
      <p:ext uri="{BB962C8B-B14F-4D97-AF65-F5344CB8AC3E}">
        <p14:creationId xmlns:p14="http://schemas.microsoft.com/office/powerpoint/2010/main" val="3937439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5E4556-134D-EE47-7A10-EB0718B47B04}"/>
              </a:ext>
            </a:extLst>
          </p:cNvPr>
          <p:cNvSpPr>
            <a:spLocks noGrp="1"/>
          </p:cNvSpPr>
          <p:nvPr>
            <p:ph idx="1"/>
          </p:nvPr>
        </p:nvSpPr>
        <p:spPr>
          <a:xfrm>
            <a:off x="578136" y="1441637"/>
            <a:ext cx="11098439" cy="4656410"/>
          </a:xfrm>
        </p:spPr>
        <p:txBody>
          <a:bodyPr vert="horz" lIns="91440" tIns="45720" rIns="91440" bIns="45720" numCol="2" spcCol="432000" rtlCol="0" anchor="t">
            <a:normAutofit/>
          </a:bodyPr>
          <a:lstStyle/>
          <a:p>
            <a:pPr>
              <a:lnSpc>
                <a:spcPct val="90000"/>
              </a:lnSpc>
            </a:pPr>
            <a:r>
              <a:rPr lang="en-GB" sz="1200" b="1"/>
              <a:t>Contact Email </a:t>
            </a:r>
            <a:r>
              <a:rPr lang="en-GB" sz="1200"/>
              <a:t>- </a:t>
            </a:r>
            <a:r>
              <a:rPr lang="en-GB" sz="1200">
                <a:hlinkClick r:id="rId2"/>
              </a:rPr>
              <a:t>ssd.nationalservicedesk@nhs.net</a:t>
            </a:r>
            <a:endParaRPr lang="en-GB" sz="1200"/>
          </a:p>
          <a:p>
            <a:pPr>
              <a:lnSpc>
                <a:spcPct val="90000"/>
              </a:lnSpc>
            </a:pPr>
            <a:endParaRPr lang="en-GB" sz="1200" b="1">
              <a:cs typeface="Arial"/>
            </a:endParaRPr>
          </a:p>
          <a:p>
            <a:pPr>
              <a:lnSpc>
                <a:spcPct val="90000"/>
              </a:lnSpc>
            </a:pPr>
            <a:r>
              <a:rPr lang="en-GB" sz="1200" b="1"/>
              <a:t>SDCS Collection Page -</a:t>
            </a:r>
            <a:r>
              <a:rPr lang="en-GB" sz="1200"/>
              <a:t> </a:t>
            </a:r>
            <a:r>
              <a:rPr lang="en-GB" sz="1200">
                <a:hlinkClick r:id="rId3"/>
              </a:rPr>
              <a:t>https://datacollection.sdcs.digital.nhs.uk/</a:t>
            </a:r>
            <a:endParaRPr lang="en-GB" sz="1200"/>
          </a:p>
          <a:p>
            <a:pPr>
              <a:lnSpc>
                <a:spcPct val="90000"/>
              </a:lnSpc>
            </a:pPr>
            <a:endParaRPr lang="en-GB" sz="1200" b="1">
              <a:cs typeface="Arial"/>
            </a:endParaRPr>
          </a:p>
          <a:p>
            <a:pPr>
              <a:lnSpc>
                <a:spcPct val="90000"/>
              </a:lnSpc>
            </a:pPr>
            <a:r>
              <a:rPr lang="en-GB" sz="1200" b="1"/>
              <a:t>NWRS DQ Dashboard -</a:t>
            </a:r>
            <a:r>
              <a:rPr lang="en-GB" sz="1200"/>
              <a:t> </a:t>
            </a:r>
            <a:r>
              <a:rPr lang="en-GB" sz="1200">
                <a:hlinkClick r:id="rId4"/>
              </a:rPr>
              <a:t>https://digital.nhs.uk/data-and-information/areas-of-interest/workforce/national-workforce-reporting-service-nwrs#nwrs-dashboard</a:t>
            </a:r>
            <a:endParaRPr lang="en-GB" sz="1200"/>
          </a:p>
          <a:p>
            <a:pPr>
              <a:lnSpc>
                <a:spcPct val="90000"/>
              </a:lnSpc>
            </a:pPr>
            <a:endParaRPr lang="en-GB" sz="1200" b="1">
              <a:cs typeface="Arial"/>
            </a:endParaRPr>
          </a:p>
          <a:p>
            <a:pPr>
              <a:lnSpc>
                <a:spcPct val="90000"/>
              </a:lnSpc>
            </a:pPr>
            <a:r>
              <a:rPr lang="en-GB" sz="1200" b="1"/>
              <a:t>NWRS Support Page -</a:t>
            </a:r>
            <a:r>
              <a:rPr lang="en-GB" sz="1200"/>
              <a:t> </a:t>
            </a:r>
            <a:r>
              <a:rPr lang="en-GB" sz="1200">
                <a:hlinkClick r:id="rId5"/>
              </a:rPr>
              <a:t>https://digital.nhs.uk/data-and-information/areas-of-interest/workforce/national-workforce-reporting-service-nwrs/support</a:t>
            </a:r>
            <a:endParaRPr lang="en-GB" sz="1200"/>
          </a:p>
          <a:p>
            <a:pPr>
              <a:lnSpc>
                <a:spcPct val="90000"/>
              </a:lnSpc>
            </a:pPr>
            <a:endParaRPr lang="en-GB" sz="1200" b="1">
              <a:cs typeface="Arial"/>
            </a:endParaRPr>
          </a:p>
          <a:p>
            <a:pPr>
              <a:lnSpc>
                <a:spcPct val="90000"/>
              </a:lnSpc>
            </a:pPr>
            <a:r>
              <a:rPr lang="en-GB" sz="1200" b="1"/>
              <a:t>NWRS How to Videos -</a:t>
            </a:r>
            <a:r>
              <a:rPr lang="en-GB" sz="1200"/>
              <a:t> </a:t>
            </a:r>
            <a:r>
              <a:rPr lang="en-GB" sz="1200">
                <a:hlinkClick r:id="rId6"/>
              </a:rPr>
              <a:t>https://digital.nhs.uk/data-and-information/areas-of-interest/workforce/national-workforce-reporting-service-nwrs/support#how-to-videos</a:t>
            </a:r>
            <a:endParaRPr lang="en-GB" sz="1200"/>
          </a:p>
          <a:p>
            <a:pPr>
              <a:lnSpc>
                <a:spcPct val="90000"/>
              </a:lnSpc>
            </a:pPr>
            <a:endParaRPr lang="en-GB" sz="1200" b="1">
              <a:cs typeface="Arial"/>
            </a:endParaRPr>
          </a:p>
          <a:p>
            <a:pPr>
              <a:lnSpc>
                <a:spcPct val="90000"/>
              </a:lnSpc>
            </a:pPr>
            <a:r>
              <a:rPr lang="en-GB" sz="1200" b="1"/>
              <a:t>NWRS Guidance and Support - </a:t>
            </a:r>
            <a:r>
              <a:rPr lang="en-GB" sz="1200">
                <a:hlinkClick r:id="rId7"/>
              </a:rPr>
              <a:t>https://digital.nhs.uk/data-and-information/areas-of-interest/workforce/national-workforce-reporting-service-nwrs/guidance</a:t>
            </a:r>
            <a:endParaRPr lang="en-GB" sz="1200"/>
          </a:p>
          <a:p>
            <a:pPr>
              <a:lnSpc>
                <a:spcPct val="90000"/>
              </a:lnSpc>
            </a:pPr>
            <a:endParaRPr lang="en-GB" sz="1200" b="1">
              <a:cs typeface="Arial"/>
            </a:endParaRPr>
          </a:p>
          <a:p>
            <a:pPr>
              <a:lnSpc>
                <a:spcPct val="90000"/>
              </a:lnSpc>
            </a:pPr>
            <a:r>
              <a:rPr lang="en-GB" sz="1200" b="1"/>
              <a:t>NWRS How we use your data -</a:t>
            </a:r>
            <a:r>
              <a:rPr lang="en-GB" sz="1200"/>
              <a:t> </a:t>
            </a:r>
            <a:r>
              <a:rPr lang="en-GB" sz="1200">
                <a:hlinkClick r:id="rId8"/>
              </a:rPr>
              <a:t>https://digital.nhs.uk/data-and-information/areas-of-interest/workforce/national-workforce-reporting-service-nwrs/how-we-use-the-workforce-data-you-provide</a:t>
            </a:r>
            <a:endParaRPr lang="en-GB" sz="1200"/>
          </a:p>
          <a:p>
            <a:pPr>
              <a:lnSpc>
                <a:spcPct val="90000"/>
              </a:lnSpc>
            </a:pPr>
            <a:endParaRPr lang="en-GB" sz="1200"/>
          </a:p>
          <a:p>
            <a:pPr>
              <a:lnSpc>
                <a:spcPct val="90000"/>
              </a:lnSpc>
            </a:pPr>
            <a:r>
              <a:rPr lang="en-GB" sz="1200" b="1"/>
              <a:t>ODS (Searching Organisation Code) -</a:t>
            </a:r>
            <a:r>
              <a:rPr lang="en-GB" sz="1200"/>
              <a:t> </a:t>
            </a:r>
            <a:r>
              <a:rPr lang="en-GB" sz="1200">
                <a:hlinkClick r:id="rId9"/>
              </a:rPr>
              <a:t>https://odsportal.digital.nhs.uk/Organisation/Search</a:t>
            </a:r>
            <a:endParaRPr lang="en-GB" sz="1200"/>
          </a:p>
          <a:p>
            <a:pPr>
              <a:lnSpc>
                <a:spcPct val="90000"/>
              </a:lnSpc>
            </a:pPr>
            <a:endParaRPr lang="en-GB" sz="1200"/>
          </a:p>
          <a:p>
            <a:pPr>
              <a:lnSpc>
                <a:spcPct val="90000"/>
              </a:lnSpc>
            </a:pPr>
            <a:r>
              <a:rPr lang="en-GB" sz="1200" b="1"/>
              <a:t>GP Publication - </a:t>
            </a:r>
            <a:r>
              <a:rPr lang="en-GB" sz="1200">
                <a:hlinkClick r:id="rId10"/>
              </a:rPr>
              <a:t>https://digital.nhs.uk/data-and-information/publications/statistical/general-and-personal-medical-services</a:t>
            </a:r>
            <a:endParaRPr lang="en-GB" sz="1200"/>
          </a:p>
          <a:p>
            <a:pPr>
              <a:lnSpc>
                <a:spcPct val="90000"/>
              </a:lnSpc>
            </a:pPr>
            <a:endParaRPr lang="en-GB" sz="1200" b="1">
              <a:cs typeface="Arial"/>
            </a:endParaRPr>
          </a:p>
          <a:p>
            <a:pPr>
              <a:lnSpc>
                <a:spcPct val="90000"/>
              </a:lnSpc>
            </a:pPr>
            <a:r>
              <a:rPr lang="en-GB" sz="1200" b="1"/>
              <a:t>PCN Publication -</a:t>
            </a:r>
            <a:r>
              <a:rPr lang="en-GB" sz="1200"/>
              <a:t> </a:t>
            </a:r>
            <a:r>
              <a:rPr lang="en-GB" sz="1200">
                <a:hlinkClick r:id="rId11"/>
              </a:rPr>
              <a:t>https://digital.nhs.uk/data-and-information/publications/statistical/primary-care-network-workforce</a:t>
            </a:r>
            <a:r>
              <a:rPr lang="en-GB" sz="1200"/>
              <a:t> </a:t>
            </a:r>
          </a:p>
          <a:p>
            <a:pPr>
              <a:lnSpc>
                <a:spcPct val="90000"/>
              </a:lnSpc>
            </a:pPr>
            <a:endParaRPr lang="en-GB" sz="1200">
              <a:solidFill>
                <a:srgbClr val="231F20"/>
              </a:solidFill>
              <a:cs typeface="Arial"/>
            </a:endParaRPr>
          </a:p>
          <a:p>
            <a:pPr>
              <a:lnSpc>
                <a:spcPct val="90000"/>
              </a:lnSpc>
            </a:pPr>
            <a:r>
              <a:rPr lang="en-GB" sz="1200" b="1">
                <a:cs typeface="Arial"/>
              </a:rPr>
              <a:t>Primary Care Workforce Quarterly Update Publication -</a:t>
            </a:r>
            <a:r>
              <a:rPr lang="en-GB" sz="1200">
                <a:cs typeface="Arial"/>
              </a:rPr>
              <a:t> </a:t>
            </a:r>
            <a:r>
              <a:rPr lang="en-GB" sz="1200">
                <a:ea typeface="+mn-lt"/>
                <a:cs typeface="+mn-lt"/>
                <a:hlinkClick r:id="rId12"/>
              </a:rPr>
              <a:t>https://digital.nhs.uk/data-and-information/publications/statistical/primary-care-workforce-quarterly-update</a:t>
            </a:r>
            <a:r>
              <a:rPr lang="en-GB" sz="1200">
                <a:cs typeface="Arial"/>
              </a:rPr>
              <a:t> </a:t>
            </a:r>
            <a:endParaRPr lang="en-GB"/>
          </a:p>
        </p:txBody>
      </p:sp>
      <p:sp>
        <p:nvSpPr>
          <p:cNvPr id="3" name="Title 2">
            <a:extLst>
              <a:ext uri="{FF2B5EF4-FFF2-40B4-BE49-F238E27FC236}">
                <a16:creationId xmlns:a16="http://schemas.microsoft.com/office/drawing/2014/main" id="{75E6B9B4-38B9-68C9-546C-370A19138A0C}"/>
              </a:ext>
            </a:extLst>
          </p:cNvPr>
          <p:cNvSpPr>
            <a:spLocks noGrp="1"/>
          </p:cNvSpPr>
          <p:nvPr>
            <p:ph type="title"/>
          </p:nvPr>
        </p:nvSpPr>
        <p:spPr>
          <a:xfrm>
            <a:off x="432000" y="432000"/>
            <a:ext cx="11404154" cy="865186"/>
          </a:xfrm>
        </p:spPr>
        <p:txBody>
          <a:bodyPr anchor="ctr">
            <a:normAutofit/>
          </a:bodyPr>
          <a:lstStyle/>
          <a:p>
            <a:r>
              <a:rPr lang="en-GB"/>
              <a:t>Useful Links</a:t>
            </a:r>
          </a:p>
        </p:txBody>
      </p:sp>
    </p:spTree>
    <p:extLst>
      <p:ext uri="{BB962C8B-B14F-4D97-AF65-F5344CB8AC3E}">
        <p14:creationId xmlns:p14="http://schemas.microsoft.com/office/powerpoint/2010/main" val="42558461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4B7728E-DD0E-9341-9E7C-5FAC41DEB71A}"/>
              </a:ext>
            </a:extLst>
          </p:cNvPr>
          <p:cNvSpPr>
            <a:spLocks noGrp="1"/>
          </p:cNvSpPr>
          <p:nvPr>
            <p:ph type="body" sz="quarter" idx="14"/>
          </p:nvPr>
        </p:nvSpPr>
        <p:spPr>
          <a:xfrm>
            <a:off x="612775" y="2519999"/>
            <a:ext cx="7900987" cy="1336383"/>
          </a:xfrm>
        </p:spPr>
        <p:txBody>
          <a:bodyPr vert="horz" lIns="0" tIns="0" rIns="0" bIns="0" rtlCol="0" anchor="t">
            <a:noAutofit/>
          </a:bodyPr>
          <a:lstStyle/>
          <a:p>
            <a:r>
              <a:rPr lang="en-US" sz="4400">
                <a:cs typeface="Arial"/>
              </a:rPr>
              <a:t>Data Quality</a:t>
            </a:r>
          </a:p>
        </p:txBody>
      </p:sp>
    </p:spTree>
    <p:extLst>
      <p:ext uri="{BB962C8B-B14F-4D97-AF65-F5344CB8AC3E}">
        <p14:creationId xmlns:p14="http://schemas.microsoft.com/office/powerpoint/2010/main" val="19801640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C927B-E991-6A61-70DA-31236BD6FF3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128CE04-E1AE-2E52-AA05-0DAB1F66111D}"/>
              </a:ext>
            </a:extLst>
          </p:cNvPr>
          <p:cNvSpPr>
            <a:spLocks noGrp="1"/>
          </p:cNvSpPr>
          <p:nvPr>
            <p:ph type="title"/>
          </p:nvPr>
        </p:nvSpPr>
        <p:spPr/>
        <p:txBody>
          <a:bodyPr/>
          <a:lstStyle/>
          <a:p>
            <a:r>
              <a:rPr lang="en-GB" b="1">
                <a:solidFill>
                  <a:schemeClr val="accent1"/>
                </a:solidFill>
                <a:latin typeface="+mj-lt"/>
                <a:cs typeface="Arial"/>
              </a:rPr>
              <a:t>Data quality- key points</a:t>
            </a:r>
            <a:endParaRPr lang="en-GB" b="1">
              <a:solidFill>
                <a:schemeClr val="accent1"/>
              </a:solidFill>
              <a:latin typeface="+mj-lt"/>
            </a:endParaRPr>
          </a:p>
        </p:txBody>
      </p:sp>
      <p:pic>
        <p:nvPicPr>
          <p:cNvPr id="6" name="Picture 5" descr="Logo&#10;&#10;Description automatically generated">
            <a:extLst>
              <a:ext uri="{FF2B5EF4-FFF2-40B4-BE49-F238E27FC236}">
                <a16:creationId xmlns:a16="http://schemas.microsoft.com/office/drawing/2014/main" id="{7D52945C-4116-D230-7F4D-9B8EB35734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7663" y="78177"/>
            <a:ext cx="2952750" cy="1552575"/>
          </a:xfrm>
          <a:prstGeom prst="rect">
            <a:avLst/>
          </a:prstGeom>
        </p:spPr>
      </p:pic>
      <p:sp>
        <p:nvSpPr>
          <p:cNvPr id="7" name="TextBox 6">
            <a:extLst>
              <a:ext uri="{FF2B5EF4-FFF2-40B4-BE49-F238E27FC236}">
                <a16:creationId xmlns:a16="http://schemas.microsoft.com/office/drawing/2014/main" id="{2E18E23D-068C-5D8C-E74E-D60DAF44582E}"/>
              </a:ext>
            </a:extLst>
          </p:cNvPr>
          <p:cNvSpPr txBox="1"/>
          <p:nvPr/>
        </p:nvSpPr>
        <p:spPr>
          <a:xfrm>
            <a:off x="962816" y="1515820"/>
            <a:ext cx="9665036" cy="5078313"/>
          </a:xfrm>
          <a:prstGeom prst="rect">
            <a:avLst/>
          </a:prstGeom>
          <a:noFill/>
        </p:spPr>
        <p:txBody>
          <a:bodyPr wrap="square" lIns="91440" tIns="45720" rIns="91440" bIns="45720" rtlCol="0" anchor="t">
            <a:spAutoFit/>
          </a:bodyPr>
          <a:lstStyle/>
          <a:p>
            <a:r>
              <a:rPr lang="en-GB">
                <a:solidFill>
                  <a:srgbClr val="FF0000"/>
                </a:solidFill>
                <a:cs typeface="Arial"/>
              </a:rPr>
              <a:t>High numbers of “in progress” records</a:t>
            </a:r>
          </a:p>
          <a:p>
            <a:pPr marL="285750" indent="-285750">
              <a:buFont typeface="Arial" panose="020B0604020202020204" pitchFamily="34" charset="0"/>
              <a:buChar char="•"/>
            </a:pPr>
            <a:r>
              <a:rPr lang="en-GB">
                <a:cs typeface="Arial"/>
              </a:rPr>
              <a:t>Records should be completed unless you are provisionally entering details for a member of staff who has not started yet. Ensure all records are marked as “submitted” rather than “in progress”, otherwise we won’t receive complete information in the data extract used for publication of staff numbers. You can check these either in your staff table or on the data quality dashboard. Go into "in progress" records and click through to the end of the form (filling out any missing details) and click “submit”. If you exit the form before the last page, they remain “in progress” and this often happens if people edit records. </a:t>
            </a:r>
          </a:p>
          <a:p>
            <a:r>
              <a:rPr lang="en-GB">
                <a:solidFill>
                  <a:srgbClr val="FF0000"/>
                </a:solidFill>
                <a:cs typeface="Arial"/>
              </a:rPr>
              <a:t>Missing staff records</a:t>
            </a:r>
          </a:p>
          <a:p>
            <a:pPr marL="285750" indent="-285750">
              <a:buFont typeface="Arial" panose="020B0604020202020204" pitchFamily="34" charset="0"/>
              <a:buChar char="•"/>
            </a:pPr>
            <a:r>
              <a:rPr lang="en-GB">
                <a:cs typeface="Arial"/>
              </a:rPr>
              <a:t>All staff in roles for which funding is received should be recorded in NWRS, as well as staff paid by the organisation. This includes ARRS staff at PCNs (which now include GPs). These need to be added to NWRS if not already recorded.</a:t>
            </a:r>
          </a:p>
          <a:p>
            <a:pPr marL="285750" indent="-285750">
              <a:buFont typeface="Arial" panose="020B0604020202020204" pitchFamily="34" charset="0"/>
              <a:buChar char="•"/>
            </a:pPr>
            <a:r>
              <a:rPr lang="en-GB">
                <a:cs typeface="Arial"/>
              </a:rPr>
              <a:t>Many GP practices do not currently have nurses recorded; we've been working with data providers to investigate and get this information completed. </a:t>
            </a:r>
          </a:p>
          <a:p>
            <a:r>
              <a:rPr lang="en-GB">
                <a:solidFill>
                  <a:srgbClr val="FF0000"/>
                </a:solidFill>
                <a:cs typeface="Arial"/>
              </a:rPr>
              <a:t>Missing data</a:t>
            </a:r>
          </a:p>
          <a:p>
            <a:pPr marL="285750" indent="-285750">
              <a:buFont typeface="Arial" panose="020B0604020202020204" pitchFamily="34" charset="0"/>
              <a:buChar char="•"/>
            </a:pPr>
            <a:r>
              <a:rPr lang="en-GB">
                <a:cs typeface="Arial"/>
              </a:rPr>
              <a:t>Particularly for GPs, quite a few records still have blank name values or “Doctor 1”, “Doctor 2”, etc. There is an automatic lookup on the system for GMC number and name, so please check your records and add these details. </a:t>
            </a:r>
          </a:p>
        </p:txBody>
      </p:sp>
      <p:pic>
        <p:nvPicPr>
          <p:cNvPr id="4" name="Picture 3" descr="A picture containing text&#10;&#10;Description automatically generated">
            <a:extLst>
              <a:ext uri="{FF2B5EF4-FFF2-40B4-BE49-F238E27FC236}">
                <a16:creationId xmlns:a16="http://schemas.microsoft.com/office/drawing/2014/main" id="{D2A9B042-E522-FCBE-6A82-57AC63B1048F}"/>
              </a:ext>
            </a:extLst>
          </p:cNvPr>
          <p:cNvPicPr>
            <a:picLocks noChangeAspect="1"/>
          </p:cNvPicPr>
          <p:nvPr/>
        </p:nvPicPr>
        <p:blipFill>
          <a:blip r:embed="rId4"/>
          <a:stretch>
            <a:fillRect/>
          </a:stretch>
        </p:blipFill>
        <p:spPr>
          <a:xfrm>
            <a:off x="9514724" y="80963"/>
            <a:ext cx="2055896" cy="1552575"/>
          </a:xfrm>
          <a:prstGeom prst="rect">
            <a:avLst/>
          </a:prstGeom>
        </p:spPr>
      </p:pic>
    </p:spTree>
    <p:extLst>
      <p:ext uri="{BB962C8B-B14F-4D97-AF65-F5344CB8AC3E}">
        <p14:creationId xmlns:p14="http://schemas.microsoft.com/office/powerpoint/2010/main" val="461844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C927B-E991-6A61-70DA-31236BD6FF3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128CE04-E1AE-2E52-AA05-0DAB1F66111D}"/>
              </a:ext>
            </a:extLst>
          </p:cNvPr>
          <p:cNvSpPr>
            <a:spLocks noGrp="1"/>
          </p:cNvSpPr>
          <p:nvPr>
            <p:ph type="title"/>
          </p:nvPr>
        </p:nvSpPr>
        <p:spPr/>
        <p:txBody>
          <a:bodyPr/>
          <a:lstStyle/>
          <a:p>
            <a:r>
              <a:rPr lang="en-GB" b="1">
                <a:solidFill>
                  <a:schemeClr val="accent1"/>
                </a:solidFill>
                <a:latin typeface="+mj-lt"/>
                <a:cs typeface="Arial"/>
              </a:rPr>
              <a:t>Data quality- key points</a:t>
            </a:r>
            <a:endParaRPr lang="en-GB" b="1">
              <a:solidFill>
                <a:schemeClr val="accent1"/>
              </a:solidFill>
              <a:latin typeface="+mj-lt"/>
            </a:endParaRPr>
          </a:p>
        </p:txBody>
      </p:sp>
      <p:pic>
        <p:nvPicPr>
          <p:cNvPr id="6" name="Picture 5" descr="Logo&#10;&#10;Description automatically generated">
            <a:extLst>
              <a:ext uri="{FF2B5EF4-FFF2-40B4-BE49-F238E27FC236}">
                <a16:creationId xmlns:a16="http://schemas.microsoft.com/office/drawing/2014/main" id="{7D52945C-4116-D230-7F4D-9B8EB35734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7663" y="78177"/>
            <a:ext cx="2952750" cy="1552575"/>
          </a:xfrm>
          <a:prstGeom prst="rect">
            <a:avLst/>
          </a:prstGeom>
        </p:spPr>
      </p:pic>
      <p:sp>
        <p:nvSpPr>
          <p:cNvPr id="7" name="TextBox 6">
            <a:extLst>
              <a:ext uri="{FF2B5EF4-FFF2-40B4-BE49-F238E27FC236}">
                <a16:creationId xmlns:a16="http://schemas.microsoft.com/office/drawing/2014/main" id="{2E18E23D-068C-5D8C-E74E-D60DAF44582E}"/>
              </a:ext>
            </a:extLst>
          </p:cNvPr>
          <p:cNvSpPr txBox="1"/>
          <p:nvPr/>
        </p:nvSpPr>
        <p:spPr>
          <a:xfrm>
            <a:off x="962816" y="1515820"/>
            <a:ext cx="9665036" cy="5909310"/>
          </a:xfrm>
          <a:prstGeom prst="rect">
            <a:avLst/>
          </a:prstGeom>
          <a:noFill/>
        </p:spPr>
        <p:txBody>
          <a:bodyPr wrap="square" lIns="91440" tIns="45720" rIns="91440" bIns="45720" rtlCol="0" anchor="t">
            <a:spAutoFit/>
          </a:bodyPr>
          <a:lstStyle/>
          <a:p>
            <a:r>
              <a:rPr lang="en-GB">
                <a:solidFill>
                  <a:srgbClr val="FF0000"/>
                </a:solidFill>
                <a:cs typeface="Arial"/>
              </a:rPr>
              <a:t>“Ghost” records </a:t>
            </a:r>
            <a:endParaRPr lang="en-GB" sz="1400" i="1">
              <a:solidFill>
                <a:srgbClr val="FF0000"/>
              </a:solidFill>
              <a:cs typeface="Arial"/>
            </a:endParaRPr>
          </a:p>
          <a:p>
            <a:pPr marL="285750" indent="-285750">
              <a:buFont typeface="Arial" panose="020B0604020202020204" pitchFamily="34" charset="0"/>
              <a:buChar char="•"/>
            </a:pPr>
            <a:r>
              <a:rPr lang="en-GB">
                <a:cs typeface="Arial"/>
              </a:rPr>
              <a:t>High numbers of duplicate records in the system from old organisation changes during the creation of PCNs, whereby staff records remain in the GP practice module as well as the PCNs they now work for.</a:t>
            </a:r>
          </a:p>
          <a:p>
            <a:pPr marL="742950" lvl="1" indent="-285750">
              <a:buFont typeface="Arial" panose="020B0604020202020204" pitchFamily="34" charset="0"/>
              <a:buChar char="•"/>
            </a:pPr>
            <a:r>
              <a:rPr lang="en-GB">
                <a:cs typeface="Arial"/>
              </a:rPr>
              <a:t>GP practices who have staff records for those working for/paid via the PCN should mark these staff as leavers by going into the contract section of that record, and responding "No" to the "Do they still work here?" question. Some follow up questions on destination on leaving will appear, which need to be completed to indicate that the person now works for the PCN.</a:t>
            </a:r>
          </a:p>
          <a:p>
            <a:r>
              <a:rPr lang="en-GB">
                <a:solidFill>
                  <a:srgbClr val="FF0000"/>
                </a:solidFill>
                <a:cs typeface="Arial"/>
              </a:rPr>
              <a:t>Other requirements/recommendations</a:t>
            </a:r>
          </a:p>
          <a:p>
            <a:pPr marL="285750" indent="-285750">
              <a:buFont typeface="Arial" panose="020B0604020202020204" pitchFamily="34" charset="0"/>
              <a:buChar char="•"/>
            </a:pPr>
            <a:r>
              <a:rPr lang="en-GB">
                <a:cs typeface="Arial"/>
              </a:rPr>
              <a:t>You must </a:t>
            </a:r>
            <a:r>
              <a:rPr lang="en-GB">
                <a:cs typeface="Arial"/>
                <a:hlinkClick r:id="rId4"/>
              </a:rPr>
              <a:t>inform us</a:t>
            </a:r>
            <a:r>
              <a:rPr lang="en-GB">
                <a:cs typeface="Arial"/>
              </a:rPr>
              <a:t> as soon as you/a member of staff no longer works at your organisation (preferably in advance) so we can revoke NWRS access. </a:t>
            </a:r>
          </a:p>
          <a:p>
            <a:pPr marL="285750" indent="-285750">
              <a:buFont typeface="Arial" panose="020B0604020202020204" pitchFamily="34" charset="0"/>
              <a:buChar char="•"/>
            </a:pPr>
            <a:r>
              <a:rPr lang="en-GB">
                <a:cs typeface="Arial"/>
              </a:rPr>
              <a:t>Also please </a:t>
            </a:r>
            <a:r>
              <a:rPr lang="en-GB">
                <a:cs typeface="Arial"/>
                <a:hlinkClick r:id="rId5"/>
              </a:rPr>
              <a:t>inform us</a:t>
            </a:r>
            <a:r>
              <a:rPr lang="en-GB">
                <a:cs typeface="Arial"/>
              </a:rPr>
              <a:t> if your organisation is closing/merging; we do not receive this information automatically so your records (and access) will remain with the old organisation until we are asked to update this.</a:t>
            </a:r>
          </a:p>
          <a:p>
            <a:pPr marL="285750" indent="-285750">
              <a:buFont typeface="Arial" panose="020B0604020202020204" pitchFamily="34" charset="0"/>
              <a:buChar char="•"/>
            </a:pPr>
            <a:r>
              <a:rPr lang="en-GB">
                <a:cs typeface="Arial"/>
              </a:rPr>
              <a:t>Log onto NWRS at least once per month to check records – this is monitored and reflected in our user statistics on the NWRS dashboard.</a:t>
            </a:r>
          </a:p>
          <a:p>
            <a:pPr marL="285750" indent="-285750">
              <a:buFont typeface="Arial" panose="020B0604020202020204" pitchFamily="34" charset="0"/>
              <a:buChar char="•"/>
            </a:pPr>
            <a:r>
              <a:rPr lang="en-GB">
                <a:cs typeface="Arial"/>
              </a:rPr>
              <a:t>Each organisation should have a minimum of two NWRS users (more is fine!) to cover planned and unplanned absence, and to ensure Comms are received.</a:t>
            </a:r>
          </a:p>
          <a:p>
            <a:pPr marL="285750" indent="-285750">
              <a:buFont typeface="Arial" panose="020B0604020202020204" pitchFamily="34" charset="0"/>
              <a:buChar char="•"/>
            </a:pPr>
            <a:endParaRPr lang="en-GB">
              <a:cs typeface="Arial"/>
            </a:endParaRPr>
          </a:p>
          <a:p>
            <a:endParaRPr lang="en-GB">
              <a:cs typeface="Arial"/>
            </a:endParaRPr>
          </a:p>
        </p:txBody>
      </p:sp>
      <p:pic>
        <p:nvPicPr>
          <p:cNvPr id="4" name="Picture 3" descr="A picture containing text&#10;&#10;Description automatically generated">
            <a:extLst>
              <a:ext uri="{FF2B5EF4-FFF2-40B4-BE49-F238E27FC236}">
                <a16:creationId xmlns:a16="http://schemas.microsoft.com/office/drawing/2014/main" id="{D2A9B042-E522-FCBE-6A82-57AC63B1048F}"/>
              </a:ext>
            </a:extLst>
          </p:cNvPr>
          <p:cNvPicPr>
            <a:picLocks noChangeAspect="1"/>
          </p:cNvPicPr>
          <p:nvPr/>
        </p:nvPicPr>
        <p:blipFill>
          <a:blip r:embed="rId6"/>
          <a:stretch>
            <a:fillRect/>
          </a:stretch>
        </p:blipFill>
        <p:spPr>
          <a:xfrm>
            <a:off x="9514724" y="80963"/>
            <a:ext cx="2055896" cy="1552575"/>
          </a:xfrm>
          <a:prstGeom prst="rect">
            <a:avLst/>
          </a:prstGeom>
        </p:spPr>
      </p:pic>
    </p:spTree>
    <p:extLst>
      <p:ext uri="{BB962C8B-B14F-4D97-AF65-F5344CB8AC3E}">
        <p14:creationId xmlns:p14="http://schemas.microsoft.com/office/powerpoint/2010/main" val="4040161726"/>
      </p:ext>
    </p:extLst>
  </p:cSld>
  <p:clrMapOvr>
    <a:masterClrMapping/>
  </p:clrMapOvr>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7261E02930DF40A9B61B0AB18A45D2" ma:contentTypeVersion="49" ma:contentTypeDescription="Create a new document." ma:contentTypeScope="" ma:versionID="4cbe945b8b93dd8ec61ed822c33c3ad7">
  <xsd:schema xmlns:xsd="http://www.w3.org/2001/XMLSchema" xmlns:xs="http://www.w3.org/2001/XMLSchema" xmlns:p="http://schemas.microsoft.com/office/2006/metadata/properties" xmlns:ns1="http://schemas.microsoft.com/sharepoint/v3" xmlns:ns2="10820b01-01be-460b-80f3-3a9f56841c3b" xmlns:ns3="1a75aaad-3466-4017-a44a-cd72d7792456" targetNamespace="http://schemas.microsoft.com/office/2006/metadata/properties" ma:root="true" ma:fieldsID="8d20edf3950055df597dc56ca7bf78b3" ns1:_="" ns2:_="" ns3:_="">
    <xsd:import namespace="http://schemas.microsoft.com/sharepoint/v3"/>
    <xsd:import namespace="10820b01-01be-460b-80f3-3a9f56841c3b"/>
    <xsd:import namespace="1a75aaad-3466-4017-a44a-cd72d7792456"/>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3:SharedWithUsers" minOccurs="0"/>
                <xsd:element ref="ns3:SharedWithDetails" minOccurs="0"/>
                <xsd:element ref="ns1:_ip_UnifiedCompliancePolicyProperties" minOccurs="0"/>
                <xsd:element ref="ns1:_ip_UnifiedCompliancePolicyUIAction" minOccurs="0"/>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0820b01-01be-460b-80f3-3a9f56841c3b"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igrationWizId" ma:index="22" nillable="true" ma:displayName="MigrationWizId" ma:internalName="MigrationWizId">
      <xsd:simpleType>
        <xsd:restriction base="dms:Text"/>
      </xsd:simpleType>
    </xsd:element>
    <xsd:element name="MigrationWizIdPermissions" ma:index="23" nillable="true" ma:displayName="MigrationWizIdPermissions" ma:internalName="MigrationWizIdPermissions">
      <xsd:simpleType>
        <xsd:restriction base="dms:Text"/>
      </xsd:simpleType>
    </xsd:element>
    <xsd:element name="MigrationWizIdPermissionLevels" ma:index="24" nillable="true" ma:displayName="MigrationWizIdPermissionLevels" ma:internalName="MigrationWizIdPermissionLevels">
      <xsd:simpleType>
        <xsd:restriction base="dms:Text"/>
      </xsd:simpleType>
    </xsd:element>
    <xsd:element name="MigrationWizIdDocumentLibraryPermissions" ma:index="25" nillable="true" ma:displayName="MigrationWizIdDocumentLibraryPermissions" ma:internalName="MigrationWizIdDocumentLibraryPermissions">
      <xsd:simpleType>
        <xsd:restriction base="dms:Text"/>
      </xsd:simpleType>
    </xsd:element>
    <xsd:element name="MigrationWizIdSecurityGroups" ma:index="26" nillable="true" ma:displayName="MigrationWizIdSecurityGroups" ma:internalName="MigrationWizIdSecurityGroups">
      <xsd:simpleType>
        <xsd:restriction base="dms:Text"/>
      </xsd:simpleType>
    </xsd:element>
    <xsd:element name="MediaServiceObjectDetectorVersions" ma:index="27" nillable="true" ma:displayName="MediaServiceObjectDetectorVersions"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a75aaad-3466-4017-a44a-cd72d7792456"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8496a638-e80a-47b0-8c76-cb10dbfe5a46}" ma:internalName="TaxCatchAll" ma:showField="CatchAllData" ma:web="1a75aaad-3466-4017-a44a-cd72d7792456">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a75aaad-3466-4017-a44a-cd72d7792456" xsi:nil="true"/>
    <lcf76f155ced4ddcb4097134ff3c332f xmlns="10820b01-01be-460b-80f3-3a9f56841c3b">
      <Terms xmlns="http://schemas.microsoft.com/office/infopath/2007/PartnerControls"/>
    </lcf76f155ced4ddcb4097134ff3c332f>
    <_ip_UnifiedCompliancePolicyUIAction xmlns="http://schemas.microsoft.com/sharepoint/v3" xsi:nil="true"/>
    <MigrationWizId xmlns="10820b01-01be-460b-80f3-3a9f56841c3b" xsi:nil="true"/>
    <MigrationWizIdSecurityGroups xmlns="10820b01-01be-460b-80f3-3a9f56841c3b" xsi:nil="true"/>
    <MigrationWizIdPermissions xmlns="10820b01-01be-460b-80f3-3a9f56841c3b" xsi:nil="true"/>
    <_ip_UnifiedCompliancePolicyProperties xmlns="http://schemas.microsoft.com/sharepoint/v3" xsi:nil="true"/>
    <MigrationWizIdDocumentLibraryPermissions xmlns="10820b01-01be-460b-80f3-3a9f56841c3b" xsi:nil="true"/>
    <MigrationWizIdPermissionLevels xmlns="10820b01-01be-460b-80f3-3a9f56841c3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024447-F638-4D4A-ABA8-A679824599A1}">
  <ds:schemaRefs>
    <ds:schemaRef ds:uri="10820b01-01be-460b-80f3-3a9f56841c3b"/>
    <ds:schemaRef ds:uri="1a75aaad-3466-4017-a44a-cd72d779245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12B3C52-C4E5-4003-8240-632FDE102EAB}">
  <ds:schemaRefs>
    <ds:schemaRef ds:uri="10820b01-01be-460b-80f3-3a9f56841c3b"/>
    <ds:schemaRef ds:uri="1a75aaad-3466-4017-a44a-cd72d779245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7B6D4F5-ECA0-4A22-A4DD-3335756FD664}">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NHSD-Refresh-Theme-NOV1120B</Template>
  <TotalTime>0</TotalTime>
  <Words>2636</Words>
  <Application>Microsoft Office PowerPoint</Application>
  <PresentationFormat>Widescreen</PresentationFormat>
  <Paragraphs>267</Paragraphs>
  <Slides>29</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Arial,Sans-Serif</vt:lpstr>
      <vt:lpstr>Calibri</vt:lpstr>
      <vt:lpstr>Courier New</vt:lpstr>
      <vt:lpstr>Frutiger W01</vt:lpstr>
      <vt:lpstr>Nubian-Medium</vt:lpstr>
      <vt:lpstr>Segoe UI</vt:lpstr>
      <vt:lpstr>NHSD-Refresh-Theme-NOV1120B</vt:lpstr>
      <vt:lpstr>Welcome &amp; House keeping</vt:lpstr>
      <vt:lpstr>Aims of todays webinar        Agenda  </vt:lpstr>
      <vt:lpstr>The importance of keeping NWRS up to date</vt:lpstr>
      <vt:lpstr>PowerPoint Presentation</vt:lpstr>
      <vt:lpstr>Key Points</vt:lpstr>
      <vt:lpstr>Useful Links</vt:lpstr>
      <vt:lpstr>PowerPoint Presentation</vt:lpstr>
      <vt:lpstr>Data quality- key points</vt:lpstr>
      <vt:lpstr>Data quality- key points</vt:lpstr>
      <vt:lpstr>NWRS User Support</vt:lpstr>
      <vt:lpstr>PowerPoint Presentation</vt:lpstr>
      <vt:lpstr>DQ dashboard - summary</vt:lpstr>
      <vt:lpstr>PowerPoint Presentation</vt:lpstr>
      <vt:lpstr>General Practice Workforce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Primary Care Network Workforce</vt:lpstr>
      <vt:lpstr>PowerPoint Presentation</vt:lpstr>
      <vt:lpstr>PowerPoint Presentation</vt:lpstr>
      <vt:lpstr>Primary Care Workforce, Quarterly Update</vt:lpstr>
      <vt:lpstr>Primary Care Workforce, Quarterly Update – 'collated' FTE</vt:lpstr>
      <vt:lpstr>Primary Care Workforce recruited through the Additional Roles Reimbursement Scheme (ARRS)</vt:lpstr>
      <vt:lpstr>GPs recruited through the Additional Roles Reimbursement Scheme (ARRS)</vt:lpstr>
      <vt:lpstr>End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template</dc:title>
  <dc:creator>Gregory Wye</dc:creator>
  <cp:lastModifiedBy>JOHNSON, Lindsey (NHS ENGLAND)</cp:lastModifiedBy>
  <cp:revision>1</cp:revision>
  <dcterms:created xsi:type="dcterms:W3CDTF">2020-11-30T10:49:03Z</dcterms:created>
  <dcterms:modified xsi:type="dcterms:W3CDTF">2025-08-12T13:41:26Z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0x010100197261E02930DF40A9B61B0AB18A45D2</vt:lpwstr>
  </property>
  <property fmtid="{D5CDD505-2E9C-101B-9397-08002B2CF9AE}" pid="3" name="_dlc_DocIdItemGuid">
    <vt:lpwstr>56579ddb-1cdf-4035-9a3d-2da04fab6c26</vt:lpwstr>
  </property>
  <property fmtid="{D5CDD505-2E9C-101B-9397-08002B2CF9AE}" pid="4" name="MediaServiceImageTags">
    <vt:lpwstr/>
  </property>
</Properties>
</file>