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73"/>
  </p:notesMasterIdLst>
  <p:handoutMasterIdLst>
    <p:handoutMasterId r:id="rId74"/>
  </p:handoutMasterIdLst>
  <p:sldIdLst>
    <p:sldId id="1923" r:id="rId5"/>
    <p:sldId id="2145707296" r:id="rId6"/>
    <p:sldId id="2145707320" r:id="rId7"/>
    <p:sldId id="2145707297" r:id="rId8"/>
    <p:sldId id="2145707283" r:id="rId9"/>
    <p:sldId id="2145707318" r:id="rId10"/>
    <p:sldId id="2145707321" r:id="rId11"/>
    <p:sldId id="2145707322" r:id="rId12"/>
    <p:sldId id="2145707323" r:id="rId13"/>
    <p:sldId id="2145707281" r:id="rId14"/>
    <p:sldId id="2145707288" r:id="rId15"/>
    <p:sldId id="2145707290" r:id="rId16"/>
    <p:sldId id="2145707291" r:id="rId17"/>
    <p:sldId id="2145707292" r:id="rId18"/>
    <p:sldId id="2145707293" r:id="rId19"/>
    <p:sldId id="2145707294" r:id="rId20"/>
    <p:sldId id="2145707298" r:id="rId21"/>
    <p:sldId id="2145707295" r:id="rId22"/>
    <p:sldId id="2145707300" r:id="rId23"/>
    <p:sldId id="2145707301" r:id="rId24"/>
    <p:sldId id="277" r:id="rId25"/>
    <p:sldId id="2145707302" r:id="rId26"/>
    <p:sldId id="271" r:id="rId27"/>
    <p:sldId id="267" r:id="rId28"/>
    <p:sldId id="274" r:id="rId29"/>
    <p:sldId id="275" r:id="rId30"/>
    <p:sldId id="276" r:id="rId31"/>
    <p:sldId id="280" r:id="rId32"/>
    <p:sldId id="2145707303" r:id="rId33"/>
    <p:sldId id="278" r:id="rId34"/>
    <p:sldId id="279" r:id="rId35"/>
    <p:sldId id="281" r:id="rId36"/>
    <p:sldId id="282" r:id="rId37"/>
    <p:sldId id="283" r:id="rId38"/>
    <p:sldId id="284"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265" r:id="rId58"/>
    <p:sldId id="2145707305" r:id="rId59"/>
    <p:sldId id="2145707306" r:id="rId60"/>
    <p:sldId id="2145707307" r:id="rId61"/>
    <p:sldId id="2145707308" r:id="rId62"/>
    <p:sldId id="2145707309" r:id="rId63"/>
    <p:sldId id="270" r:id="rId64"/>
    <p:sldId id="2145707310" r:id="rId65"/>
    <p:sldId id="2145707311" r:id="rId66"/>
    <p:sldId id="2145707312" r:id="rId67"/>
    <p:sldId id="2145707313" r:id="rId68"/>
    <p:sldId id="2145707314" r:id="rId69"/>
    <p:sldId id="2145707316" r:id="rId70"/>
    <p:sldId id="2145707317" r:id="rId71"/>
    <p:sldId id="214570730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A6B071-F51B-6053-3AA8-300D90ECC2F6}" name="BELLAS, Michael (NHS ENGLAND)" initials="MB" userId="S::michael.bellas@nhs.net::d112d6f9-2cf3-4f69-bf41-d89d67664ef1" providerId="AD"/>
  <p188:author id="{6C7236D0-0D66-C29E-FE89-966E909AB507}" name="MORRIS, Hayley (NHS ENGLAND)" initials="HM" userId="S::hayley.morris10@nhs.net::a8024230-4a42-49f4-8ca7-f51fea1d998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99DDEB"/>
    <a:srgbClr val="80D2CC"/>
    <a:srgbClr val="99DBD6"/>
    <a:srgbClr val="80D4E7"/>
    <a:srgbClr val="E8EDEE"/>
    <a:srgbClr val="003087"/>
    <a:srgbClr val="82D1CB"/>
    <a:srgbClr val="00A499"/>
    <a:srgbClr val="00A9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C61DFA-C564-47DC-AF68-1E466A4188F6}" v="1" dt="2026-06-22T12:38:13.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78" autoAdjust="0"/>
    <p:restoredTop sz="86395" autoAdjust="0"/>
  </p:normalViewPr>
  <p:slideViewPr>
    <p:cSldViewPr snapToGrid="0">
      <p:cViewPr varScale="1">
        <p:scale>
          <a:sx n="98" d="100"/>
          <a:sy n="98" d="100"/>
        </p:scale>
        <p:origin x="196" y="68"/>
      </p:cViewPr>
      <p:guideLst/>
    </p:cSldViewPr>
  </p:slideViewPr>
  <p:outlineViewPr>
    <p:cViewPr>
      <p:scale>
        <a:sx n="33" d="100"/>
        <a:sy n="33" d="100"/>
      </p:scale>
      <p:origin x="0" y="-8880"/>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RIS, Hayley (NHS ENGLAND)" userId="a8024230-4a42-49f4-8ca7-f51fea1d998e" providerId="ADAL" clId="{342F70B5-3ECA-46E0-B6FA-8112FB993E7E}"/>
    <pc:docChg chg="custSel addSld delSld modSld sldOrd">
      <pc:chgData name="MORRIS, Hayley (NHS ENGLAND)" userId="a8024230-4a42-49f4-8ca7-f51fea1d998e" providerId="ADAL" clId="{342F70B5-3ECA-46E0-B6FA-8112FB993E7E}" dt="2026-06-18T09:28:44.105" v="1268" actId="255"/>
      <pc:docMkLst>
        <pc:docMk/>
      </pc:docMkLst>
      <pc:sldChg chg="add">
        <pc:chgData name="MORRIS, Hayley (NHS ENGLAND)" userId="a8024230-4a42-49f4-8ca7-f51fea1d998e" providerId="ADAL" clId="{342F70B5-3ECA-46E0-B6FA-8112FB993E7E}" dt="2026-06-17T11:30:11.951" v="1"/>
        <pc:sldMkLst>
          <pc:docMk/>
          <pc:sldMk cId="2002067163" sldId="265"/>
        </pc:sldMkLst>
      </pc:sldChg>
      <pc:sldChg chg="add">
        <pc:chgData name="MORRIS, Hayley (NHS ENGLAND)" userId="a8024230-4a42-49f4-8ca7-f51fea1d998e" providerId="ADAL" clId="{342F70B5-3ECA-46E0-B6FA-8112FB993E7E}" dt="2026-06-17T11:30:11.951" v="1"/>
        <pc:sldMkLst>
          <pc:docMk/>
          <pc:sldMk cId="3058737288" sldId="270"/>
        </pc:sldMkLst>
      </pc:sldChg>
      <pc:sldChg chg="modSp mod">
        <pc:chgData name="MORRIS, Hayley (NHS ENGLAND)" userId="a8024230-4a42-49f4-8ca7-f51fea1d998e" providerId="ADAL" clId="{342F70B5-3ECA-46E0-B6FA-8112FB993E7E}" dt="2026-06-17T11:29:54.129" v="0" actId="13926"/>
        <pc:sldMkLst>
          <pc:docMk/>
          <pc:sldMk cId="2640843472" sldId="278"/>
        </pc:sldMkLst>
        <pc:spChg chg="mod">
          <ac:chgData name="MORRIS, Hayley (NHS ENGLAND)" userId="a8024230-4a42-49f4-8ca7-f51fea1d998e" providerId="ADAL" clId="{342F70B5-3ECA-46E0-B6FA-8112FB993E7E}" dt="2026-06-17T11:29:54.129" v="0" actId="13926"/>
          <ac:spMkLst>
            <pc:docMk/>
            <pc:sldMk cId="2640843472" sldId="278"/>
            <ac:spMk id="5" creationId="{00000000-0000-0000-0000-000000000000}"/>
          </ac:spMkLst>
        </pc:spChg>
      </pc:sldChg>
      <pc:sldChg chg="modSp mod">
        <pc:chgData name="MORRIS, Hayley (NHS ENGLAND)" userId="a8024230-4a42-49f4-8ca7-f51fea1d998e" providerId="ADAL" clId="{342F70B5-3ECA-46E0-B6FA-8112FB993E7E}" dt="2026-06-17T13:24:55.205" v="860" actId="13926"/>
        <pc:sldMkLst>
          <pc:docMk/>
          <pc:sldMk cId="1588283269" sldId="293"/>
        </pc:sldMkLst>
        <pc:spChg chg="mod">
          <ac:chgData name="MORRIS, Hayley (NHS ENGLAND)" userId="a8024230-4a42-49f4-8ca7-f51fea1d998e" providerId="ADAL" clId="{342F70B5-3ECA-46E0-B6FA-8112FB993E7E}" dt="2026-06-17T13:24:55.205" v="860" actId="13926"/>
          <ac:spMkLst>
            <pc:docMk/>
            <pc:sldMk cId="1588283269" sldId="293"/>
            <ac:spMk id="5" creationId="{00000000-0000-0000-0000-000000000000}"/>
          </ac:spMkLst>
        </pc:spChg>
      </pc:sldChg>
      <pc:sldChg chg="modSp mod">
        <pc:chgData name="MORRIS, Hayley (NHS ENGLAND)" userId="a8024230-4a42-49f4-8ca7-f51fea1d998e" providerId="ADAL" clId="{342F70B5-3ECA-46E0-B6FA-8112FB993E7E}" dt="2026-06-17T13:25:14.471" v="861" actId="13926"/>
        <pc:sldMkLst>
          <pc:docMk/>
          <pc:sldMk cId="3184609947" sldId="294"/>
        </pc:sldMkLst>
        <pc:spChg chg="mod">
          <ac:chgData name="MORRIS, Hayley (NHS ENGLAND)" userId="a8024230-4a42-49f4-8ca7-f51fea1d998e" providerId="ADAL" clId="{342F70B5-3ECA-46E0-B6FA-8112FB993E7E}" dt="2026-06-17T13:25:14.471" v="861" actId="13926"/>
          <ac:spMkLst>
            <pc:docMk/>
            <pc:sldMk cId="3184609947" sldId="294"/>
            <ac:spMk id="5" creationId="{00000000-0000-0000-0000-000000000000}"/>
          </ac:spMkLst>
        </pc:spChg>
      </pc:sldChg>
      <pc:sldChg chg="modSp mod">
        <pc:chgData name="MORRIS, Hayley (NHS ENGLAND)" userId="a8024230-4a42-49f4-8ca7-f51fea1d998e" providerId="ADAL" clId="{342F70B5-3ECA-46E0-B6FA-8112FB993E7E}" dt="2026-06-17T13:25:22.904" v="862" actId="13926"/>
        <pc:sldMkLst>
          <pc:docMk/>
          <pc:sldMk cId="3491708476" sldId="295"/>
        </pc:sldMkLst>
        <pc:spChg chg="mod">
          <ac:chgData name="MORRIS, Hayley (NHS ENGLAND)" userId="a8024230-4a42-49f4-8ca7-f51fea1d998e" providerId="ADAL" clId="{342F70B5-3ECA-46E0-B6FA-8112FB993E7E}" dt="2026-06-17T13:25:22.904" v="862" actId="13926"/>
          <ac:spMkLst>
            <pc:docMk/>
            <pc:sldMk cId="3491708476" sldId="295"/>
            <ac:spMk id="5" creationId="{00000000-0000-0000-0000-000000000000}"/>
          </ac:spMkLst>
        </pc:spChg>
      </pc:sldChg>
      <pc:sldChg chg="delSp modSp mod">
        <pc:chgData name="MORRIS, Hayley (NHS ENGLAND)" userId="a8024230-4a42-49f4-8ca7-f51fea1d998e" providerId="ADAL" clId="{342F70B5-3ECA-46E0-B6FA-8112FB993E7E}" dt="2026-06-18T09:28:07.798" v="1263" actId="478"/>
        <pc:sldMkLst>
          <pc:docMk/>
          <pc:sldMk cId="3830231407" sldId="1923"/>
        </pc:sldMkLst>
      </pc:sldChg>
      <pc:sldChg chg="modSp mod">
        <pc:chgData name="MORRIS, Hayley (NHS ENGLAND)" userId="a8024230-4a42-49f4-8ca7-f51fea1d998e" providerId="ADAL" clId="{342F70B5-3ECA-46E0-B6FA-8112FB993E7E}" dt="2026-06-18T09:28:44.105" v="1268" actId="255"/>
        <pc:sldMkLst>
          <pc:docMk/>
          <pc:sldMk cId="1873562895" sldId="2145707296"/>
        </pc:sldMkLst>
        <pc:spChg chg="mod">
          <ac:chgData name="MORRIS, Hayley (NHS ENGLAND)" userId="a8024230-4a42-49f4-8ca7-f51fea1d998e" providerId="ADAL" clId="{342F70B5-3ECA-46E0-B6FA-8112FB993E7E}" dt="2026-06-18T09:28:44.105" v="1268" actId="255"/>
          <ac:spMkLst>
            <pc:docMk/>
            <pc:sldMk cId="1873562895" sldId="2145707296"/>
            <ac:spMk id="2" creationId="{623499A9-ADAE-F54A-B49E-F294E7BCE9E8}"/>
          </ac:spMkLst>
        </pc:spChg>
      </pc:sldChg>
      <pc:sldChg chg="modSp add mod">
        <pc:chgData name="MORRIS, Hayley (NHS ENGLAND)" userId="a8024230-4a42-49f4-8ca7-f51fea1d998e" providerId="ADAL" clId="{342F70B5-3ECA-46E0-B6FA-8112FB993E7E}" dt="2026-06-17T11:30:12.128" v="2" actId="27636"/>
        <pc:sldMkLst>
          <pc:docMk/>
          <pc:sldMk cId="119229848" sldId="2145707305"/>
        </pc:sldMkLst>
        <pc:spChg chg="mod">
          <ac:chgData name="MORRIS, Hayley (NHS ENGLAND)" userId="a8024230-4a42-49f4-8ca7-f51fea1d998e" providerId="ADAL" clId="{342F70B5-3ECA-46E0-B6FA-8112FB993E7E}" dt="2026-06-17T11:30:12.128" v="2" actId="27636"/>
          <ac:spMkLst>
            <pc:docMk/>
            <pc:sldMk cId="119229848" sldId="2145707305"/>
            <ac:spMk id="4" creationId="{6F522BA1-30B5-2113-7D29-7151F8E83718}"/>
          </ac:spMkLst>
        </pc:spChg>
      </pc:sldChg>
      <pc:sldChg chg="add">
        <pc:chgData name="MORRIS, Hayley (NHS ENGLAND)" userId="a8024230-4a42-49f4-8ca7-f51fea1d998e" providerId="ADAL" clId="{342F70B5-3ECA-46E0-B6FA-8112FB993E7E}" dt="2026-06-17T11:30:11.951" v="1"/>
        <pc:sldMkLst>
          <pc:docMk/>
          <pc:sldMk cId="2751644983" sldId="2145707306"/>
        </pc:sldMkLst>
      </pc:sldChg>
      <pc:sldChg chg="add">
        <pc:chgData name="MORRIS, Hayley (NHS ENGLAND)" userId="a8024230-4a42-49f4-8ca7-f51fea1d998e" providerId="ADAL" clId="{342F70B5-3ECA-46E0-B6FA-8112FB993E7E}" dt="2026-06-17T11:30:11.951" v="1"/>
        <pc:sldMkLst>
          <pc:docMk/>
          <pc:sldMk cId="1193657983" sldId="2145707307"/>
        </pc:sldMkLst>
      </pc:sldChg>
      <pc:sldChg chg="add">
        <pc:chgData name="MORRIS, Hayley (NHS ENGLAND)" userId="a8024230-4a42-49f4-8ca7-f51fea1d998e" providerId="ADAL" clId="{342F70B5-3ECA-46E0-B6FA-8112FB993E7E}" dt="2026-06-17T11:30:11.951" v="1"/>
        <pc:sldMkLst>
          <pc:docMk/>
          <pc:sldMk cId="1946387997" sldId="2145707308"/>
        </pc:sldMkLst>
      </pc:sldChg>
      <pc:sldChg chg="add">
        <pc:chgData name="MORRIS, Hayley (NHS ENGLAND)" userId="a8024230-4a42-49f4-8ca7-f51fea1d998e" providerId="ADAL" clId="{342F70B5-3ECA-46E0-B6FA-8112FB993E7E}" dt="2026-06-17T11:30:11.951" v="1"/>
        <pc:sldMkLst>
          <pc:docMk/>
          <pc:sldMk cId="627266070" sldId="2145707309"/>
        </pc:sldMkLst>
      </pc:sldChg>
      <pc:sldChg chg="add">
        <pc:chgData name="MORRIS, Hayley (NHS ENGLAND)" userId="a8024230-4a42-49f4-8ca7-f51fea1d998e" providerId="ADAL" clId="{342F70B5-3ECA-46E0-B6FA-8112FB993E7E}" dt="2026-06-17T11:30:11.951" v="1"/>
        <pc:sldMkLst>
          <pc:docMk/>
          <pc:sldMk cId="432388650" sldId="2145707310"/>
        </pc:sldMkLst>
      </pc:sldChg>
      <pc:sldChg chg="add">
        <pc:chgData name="MORRIS, Hayley (NHS ENGLAND)" userId="a8024230-4a42-49f4-8ca7-f51fea1d998e" providerId="ADAL" clId="{342F70B5-3ECA-46E0-B6FA-8112FB993E7E}" dt="2026-06-17T11:30:11.951" v="1"/>
        <pc:sldMkLst>
          <pc:docMk/>
          <pc:sldMk cId="3635617641" sldId="2145707311"/>
        </pc:sldMkLst>
      </pc:sldChg>
      <pc:sldChg chg="add">
        <pc:chgData name="MORRIS, Hayley (NHS ENGLAND)" userId="a8024230-4a42-49f4-8ca7-f51fea1d998e" providerId="ADAL" clId="{342F70B5-3ECA-46E0-B6FA-8112FB993E7E}" dt="2026-06-17T11:30:11.951" v="1"/>
        <pc:sldMkLst>
          <pc:docMk/>
          <pc:sldMk cId="1639474224" sldId="2145707312"/>
        </pc:sldMkLst>
      </pc:sldChg>
      <pc:sldChg chg="add">
        <pc:chgData name="MORRIS, Hayley (NHS ENGLAND)" userId="a8024230-4a42-49f4-8ca7-f51fea1d998e" providerId="ADAL" clId="{342F70B5-3ECA-46E0-B6FA-8112FB993E7E}" dt="2026-06-17T11:30:11.951" v="1"/>
        <pc:sldMkLst>
          <pc:docMk/>
          <pc:sldMk cId="145355390" sldId="2145707313"/>
        </pc:sldMkLst>
      </pc:sldChg>
      <pc:sldChg chg="add">
        <pc:chgData name="MORRIS, Hayley (NHS ENGLAND)" userId="a8024230-4a42-49f4-8ca7-f51fea1d998e" providerId="ADAL" clId="{342F70B5-3ECA-46E0-B6FA-8112FB993E7E}" dt="2026-06-17T11:30:11.951" v="1"/>
        <pc:sldMkLst>
          <pc:docMk/>
          <pc:sldMk cId="1835866409" sldId="2145707314"/>
        </pc:sldMkLst>
      </pc:sldChg>
      <pc:sldChg chg="add">
        <pc:chgData name="MORRIS, Hayley (NHS ENGLAND)" userId="a8024230-4a42-49f4-8ca7-f51fea1d998e" providerId="ADAL" clId="{342F70B5-3ECA-46E0-B6FA-8112FB993E7E}" dt="2026-06-17T11:30:11.951" v="1"/>
        <pc:sldMkLst>
          <pc:docMk/>
          <pc:sldMk cId="2557258131" sldId="2145707315"/>
        </pc:sldMkLst>
      </pc:sldChg>
      <pc:sldChg chg="add">
        <pc:chgData name="MORRIS, Hayley (NHS ENGLAND)" userId="a8024230-4a42-49f4-8ca7-f51fea1d998e" providerId="ADAL" clId="{342F70B5-3ECA-46E0-B6FA-8112FB993E7E}" dt="2026-06-17T11:30:11.951" v="1"/>
        <pc:sldMkLst>
          <pc:docMk/>
          <pc:sldMk cId="1101308428" sldId="2145707316"/>
        </pc:sldMkLst>
      </pc:sldChg>
      <pc:sldChg chg="add">
        <pc:chgData name="MORRIS, Hayley (NHS ENGLAND)" userId="a8024230-4a42-49f4-8ca7-f51fea1d998e" providerId="ADAL" clId="{342F70B5-3ECA-46E0-B6FA-8112FB993E7E}" dt="2026-06-17T11:30:11.951" v="1"/>
        <pc:sldMkLst>
          <pc:docMk/>
          <pc:sldMk cId="217691412" sldId="2145707317"/>
        </pc:sldMkLst>
      </pc:sldChg>
      <pc:sldChg chg="modSp new mod ord">
        <pc:chgData name="MORRIS, Hayley (NHS ENGLAND)" userId="a8024230-4a42-49f4-8ca7-f51fea1d998e" providerId="ADAL" clId="{342F70B5-3ECA-46E0-B6FA-8112FB993E7E}" dt="2026-06-17T13:22:16.518" v="789" actId="20577"/>
        <pc:sldMkLst>
          <pc:docMk/>
          <pc:sldMk cId="2729704772" sldId="2145707318"/>
        </pc:sldMkLst>
        <pc:spChg chg="mod">
          <ac:chgData name="MORRIS, Hayley (NHS ENGLAND)" userId="a8024230-4a42-49f4-8ca7-f51fea1d998e" providerId="ADAL" clId="{342F70B5-3ECA-46E0-B6FA-8112FB993E7E}" dt="2026-06-17T13:22:16.518" v="789" actId="20577"/>
          <ac:spMkLst>
            <pc:docMk/>
            <pc:sldMk cId="2729704772" sldId="2145707318"/>
            <ac:spMk id="2" creationId="{4112F457-5E1D-7EFC-FB15-6B6688F73ADD}"/>
          </ac:spMkLst>
        </pc:spChg>
        <pc:spChg chg="mod">
          <ac:chgData name="MORRIS, Hayley (NHS ENGLAND)" userId="a8024230-4a42-49f4-8ca7-f51fea1d998e" providerId="ADAL" clId="{342F70B5-3ECA-46E0-B6FA-8112FB993E7E}" dt="2026-06-17T12:10:27.562" v="51" actId="1076"/>
          <ac:spMkLst>
            <pc:docMk/>
            <pc:sldMk cId="2729704772" sldId="2145707318"/>
            <ac:spMk id="3" creationId="{F55195AD-76F2-F98A-8EAD-41FDBCFF52B5}"/>
          </ac:spMkLst>
        </pc:spChg>
        <pc:spChg chg="mod">
          <ac:chgData name="MORRIS, Hayley (NHS ENGLAND)" userId="a8024230-4a42-49f4-8ca7-f51fea1d998e" providerId="ADAL" clId="{342F70B5-3ECA-46E0-B6FA-8112FB993E7E}" dt="2026-06-17T12:10:23.902" v="50" actId="1076"/>
          <ac:spMkLst>
            <pc:docMk/>
            <pc:sldMk cId="2729704772" sldId="2145707318"/>
            <ac:spMk id="4" creationId="{A129D891-B819-6C18-6416-9950B371083A}"/>
          </ac:spMkLst>
        </pc:spChg>
      </pc:sldChg>
      <pc:sldChg chg="modSp add mod">
        <pc:chgData name="MORRIS, Hayley (NHS ENGLAND)" userId="a8024230-4a42-49f4-8ca7-f51fea1d998e" providerId="ADAL" clId="{342F70B5-3ECA-46E0-B6FA-8112FB993E7E}" dt="2026-06-18T09:26:59.654" v="1260" actId="20577"/>
        <pc:sldMkLst>
          <pc:docMk/>
          <pc:sldMk cId="4237311714" sldId="2145707320"/>
        </pc:sldMkLst>
        <pc:spChg chg="mod">
          <ac:chgData name="MORRIS, Hayley (NHS ENGLAND)" userId="a8024230-4a42-49f4-8ca7-f51fea1d998e" providerId="ADAL" clId="{342F70B5-3ECA-46E0-B6FA-8112FB993E7E}" dt="2026-06-18T09:26:59.654" v="1260" actId="20577"/>
          <ac:spMkLst>
            <pc:docMk/>
            <pc:sldMk cId="4237311714" sldId="2145707320"/>
            <ac:spMk id="6" creationId="{0568FAA9-A746-1EE1-D049-4FC17A2A89AB}"/>
          </ac:spMkLst>
        </pc:spChg>
      </pc:sldChg>
    </pc:docChg>
  </pc:docChgLst>
  <pc:docChgLst>
    <pc:chgData name="KINDRED, Max (NHS ENGLAND)" userId="6bb28aa8-3971-4e12-8a05-df649fec6769" providerId="ADAL" clId="{8C9CB07C-068F-41F8-9F55-3DC3AF53B3BF}"/>
    <pc:docChg chg="addSld delSld modSld">
      <pc:chgData name="KINDRED, Max (NHS ENGLAND)" userId="6bb28aa8-3971-4e12-8a05-df649fec6769" providerId="ADAL" clId="{8C9CB07C-068F-41F8-9F55-3DC3AF53B3BF}" dt="2026-06-22T12:38:51.929" v="5" actId="242"/>
      <pc:docMkLst>
        <pc:docMk/>
      </pc:docMkLst>
      <pc:sldChg chg="del">
        <pc:chgData name="KINDRED, Max (NHS ENGLAND)" userId="6bb28aa8-3971-4e12-8a05-df649fec6769" providerId="ADAL" clId="{8C9CB07C-068F-41F8-9F55-3DC3AF53B3BF}" dt="2026-06-22T12:38:15.160" v="1" actId="47"/>
        <pc:sldMkLst>
          <pc:docMk/>
          <pc:sldMk cId="2585207722" sldId="2145707319"/>
        </pc:sldMkLst>
      </pc:sldChg>
      <pc:sldChg chg="modSp add mod">
        <pc:chgData name="KINDRED, Max (NHS ENGLAND)" userId="6bb28aa8-3971-4e12-8a05-df649fec6769" providerId="ADAL" clId="{8C9CB07C-068F-41F8-9F55-3DC3AF53B3BF}" dt="2026-06-22T12:38:40.503" v="3" actId="242"/>
        <pc:sldMkLst>
          <pc:docMk/>
          <pc:sldMk cId="602522698" sldId="2145707321"/>
        </pc:sldMkLst>
        <pc:spChg chg="mod">
          <ac:chgData name="KINDRED, Max (NHS ENGLAND)" userId="6bb28aa8-3971-4e12-8a05-df649fec6769" providerId="ADAL" clId="{8C9CB07C-068F-41F8-9F55-3DC3AF53B3BF}" dt="2026-06-22T12:38:40.503" v="3" actId="242"/>
          <ac:spMkLst>
            <pc:docMk/>
            <pc:sldMk cId="602522698" sldId="2145707321"/>
            <ac:spMk id="3" creationId="{F23493B7-FD98-7474-CBAE-A7DEE2A21A6D}"/>
          </ac:spMkLst>
        </pc:spChg>
      </pc:sldChg>
      <pc:sldChg chg="modSp add mod">
        <pc:chgData name="KINDRED, Max (NHS ENGLAND)" userId="6bb28aa8-3971-4e12-8a05-df649fec6769" providerId="ADAL" clId="{8C9CB07C-068F-41F8-9F55-3DC3AF53B3BF}" dt="2026-06-22T12:38:45.528" v="4" actId="242"/>
        <pc:sldMkLst>
          <pc:docMk/>
          <pc:sldMk cId="1146319808" sldId="2145707322"/>
        </pc:sldMkLst>
        <pc:spChg chg="mod">
          <ac:chgData name="KINDRED, Max (NHS ENGLAND)" userId="6bb28aa8-3971-4e12-8a05-df649fec6769" providerId="ADAL" clId="{8C9CB07C-068F-41F8-9F55-3DC3AF53B3BF}" dt="2026-06-22T12:38:45.528" v="4" actId="242"/>
          <ac:spMkLst>
            <pc:docMk/>
            <pc:sldMk cId="1146319808" sldId="2145707322"/>
            <ac:spMk id="3" creationId="{2ACE7646-E0DD-6404-A09D-BF37DAA63E48}"/>
          </ac:spMkLst>
        </pc:spChg>
      </pc:sldChg>
      <pc:sldChg chg="modSp add mod">
        <pc:chgData name="KINDRED, Max (NHS ENGLAND)" userId="6bb28aa8-3971-4e12-8a05-df649fec6769" providerId="ADAL" clId="{8C9CB07C-068F-41F8-9F55-3DC3AF53B3BF}" dt="2026-06-22T12:38:51.929" v="5" actId="242"/>
        <pc:sldMkLst>
          <pc:docMk/>
          <pc:sldMk cId="3774684787" sldId="2145707323"/>
        </pc:sldMkLst>
        <pc:spChg chg="mod">
          <ac:chgData name="KINDRED, Max (NHS ENGLAND)" userId="6bb28aa8-3971-4e12-8a05-df649fec6769" providerId="ADAL" clId="{8C9CB07C-068F-41F8-9F55-3DC3AF53B3BF}" dt="2026-06-22T12:38:51.929" v="5" actId="242"/>
          <ac:spMkLst>
            <pc:docMk/>
            <pc:sldMk cId="3774684787" sldId="2145707323"/>
            <ac:spMk id="3" creationId="{5FEE68EB-C98C-C577-CEE7-6140CA0DB00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638AE7-A178-4C4C-BE70-34BCC08281C3}" type="doc">
      <dgm:prSet loTypeId="urn:microsoft.com/office/officeart/2011/layout/TabList" loCatId="list" qsTypeId="urn:microsoft.com/office/officeart/2005/8/quickstyle/simple3" qsCatId="simple" csTypeId="urn:microsoft.com/office/officeart/2005/8/colors/accent1_2" csCatId="accent1" phldr="1"/>
      <dgm:spPr/>
      <dgm:t>
        <a:bodyPr/>
        <a:lstStyle/>
        <a:p>
          <a:endParaRPr lang="en-GB"/>
        </a:p>
      </dgm:t>
    </dgm:pt>
    <dgm:pt modelId="{6E017651-ACC0-4D7A-ACD5-830C7F124EDE}">
      <dgm:prSet phldrT="[Text]" custT="1"/>
      <dgm:spPr/>
      <dgm:t>
        <a:bodyPr/>
        <a:lstStyle/>
        <a:p>
          <a:pPr algn="l"/>
          <a:r>
            <a:rPr lang="en-GB" sz="4800" dirty="0"/>
            <a:t>2000</a:t>
          </a:r>
        </a:p>
      </dgm:t>
    </dgm:pt>
    <dgm:pt modelId="{C3B610DB-CCBE-4615-BEB8-4259000737ED}" type="parTrans" cxnId="{7BC3F23D-335A-421E-BE43-63259F983746}">
      <dgm:prSet/>
      <dgm:spPr/>
      <dgm:t>
        <a:bodyPr/>
        <a:lstStyle/>
        <a:p>
          <a:pPr algn="l"/>
          <a:endParaRPr lang="en-GB"/>
        </a:p>
      </dgm:t>
    </dgm:pt>
    <dgm:pt modelId="{B4D4EA62-F20D-413B-B96E-AE6CECF7635F}" type="sibTrans" cxnId="{7BC3F23D-335A-421E-BE43-63259F983746}">
      <dgm:prSet/>
      <dgm:spPr/>
      <dgm:t>
        <a:bodyPr/>
        <a:lstStyle/>
        <a:p>
          <a:pPr algn="l"/>
          <a:endParaRPr lang="en-GB"/>
        </a:p>
      </dgm:t>
    </dgm:pt>
    <dgm:pt modelId="{BD88B916-F3B8-45F9-8867-E72C842CCDA6}">
      <dgm:prSet phldrT="[Text]" custT="1"/>
      <dgm:spPr/>
      <dgm:t>
        <a:bodyPr/>
        <a:lstStyle/>
        <a:p>
          <a:pPr algn="l"/>
          <a:r>
            <a:rPr lang="en-GB" altLang="en-US" sz="2200" dirty="0">
              <a:solidFill>
                <a:schemeClr val="tx1"/>
              </a:solidFill>
              <a:latin typeface="Arial" panose="020B0604020202020204" pitchFamily="34" charset="0"/>
              <a:cs typeface="Arial" panose="020B0604020202020204" pitchFamily="34" charset="0"/>
            </a:rPr>
            <a:t>Patient Environment Action Teams (PEAT) inspections introduced </a:t>
          </a:r>
          <a:endParaRPr lang="en-GB" sz="2200" dirty="0"/>
        </a:p>
      </dgm:t>
    </dgm:pt>
    <dgm:pt modelId="{4DAC55D1-AA3E-4024-9D14-F65C4359515C}" type="parTrans" cxnId="{06CA6F6E-8B20-45FC-B1B7-83A26C2DF071}">
      <dgm:prSet/>
      <dgm:spPr/>
      <dgm:t>
        <a:bodyPr/>
        <a:lstStyle/>
        <a:p>
          <a:pPr algn="l"/>
          <a:endParaRPr lang="en-GB"/>
        </a:p>
      </dgm:t>
    </dgm:pt>
    <dgm:pt modelId="{87B3B275-571D-4F90-81DF-A6425EEC446B}" type="sibTrans" cxnId="{06CA6F6E-8B20-45FC-B1B7-83A26C2DF071}">
      <dgm:prSet/>
      <dgm:spPr/>
      <dgm:t>
        <a:bodyPr/>
        <a:lstStyle/>
        <a:p>
          <a:pPr algn="l"/>
          <a:endParaRPr lang="en-GB"/>
        </a:p>
      </dgm:t>
    </dgm:pt>
    <dgm:pt modelId="{D034E6E4-E7F7-4F25-A0A0-60D0628D157C}">
      <dgm:prSet phldrT="[Text]" custT="1"/>
      <dgm:spPr/>
      <dgm:t>
        <a:bodyPr/>
        <a:lstStyle/>
        <a:p>
          <a:pPr algn="l"/>
          <a:r>
            <a:rPr lang="en-GB" sz="4800" dirty="0"/>
            <a:t>2013</a:t>
          </a:r>
        </a:p>
      </dgm:t>
    </dgm:pt>
    <dgm:pt modelId="{760A20B4-245B-4788-8063-BDD8F0B4051E}" type="parTrans" cxnId="{F186C7BE-86A7-4C5C-A9B5-8C0FC58D1499}">
      <dgm:prSet/>
      <dgm:spPr/>
      <dgm:t>
        <a:bodyPr/>
        <a:lstStyle/>
        <a:p>
          <a:pPr algn="l"/>
          <a:endParaRPr lang="en-GB"/>
        </a:p>
      </dgm:t>
    </dgm:pt>
    <dgm:pt modelId="{19391541-6928-4C89-B1E4-0C9CD5C464D6}" type="sibTrans" cxnId="{F186C7BE-86A7-4C5C-A9B5-8C0FC58D1499}">
      <dgm:prSet/>
      <dgm:spPr/>
      <dgm:t>
        <a:bodyPr/>
        <a:lstStyle/>
        <a:p>
          <a:pPr algn="l"/>
          <a:endParaRPr lang="en-GB"/>
        </a:p>
      </dgm:t>
    </dgm:pt>
    <dgm:pt modelId="{501DAC31-5C35-4868-B714-77046D9265B4}">
      <dgm:prSet phldrT="[Text]" custT="1"/>
      <dgm:spPr/>
      <dgm:t>
        <a:bodyPr/>
        <a:lstStyle/>
        <a:p>
          <a:pPr algn="l"/>
          <a:r>
            <a:rPr lang="en-GB" sz="4800" dirty="0"/>
            <a:t>2018-19</a:t>
          </a:r>
        </a:p>
      </dgm:t>
    </dgm:pt>
    <dgm:pt modelId="{14B18C5C-10B8-48A0-AC96-FACAA8CC8EB9}" type="parTrans" cxnId="{A7420382-96C7-4283-88F2-30BD7CEBE306}">
      <dgm:prSet/>
      <dgm:spPr/>
      <dgm:t>
        <a:bodyPr/>
        <a:lstStyle/>
        <a:p>
          <a:pPr algn="l"/>
          <a:endParaRPr lang="en-GB"/>
        </a:p>
      </dgm:t>
    </dgm:pt>
    <dgm:pt modelId="{4D72D116-74C9-4A69-8B85-7A62A3E59528}" type="sibTrans" cxnId="{A7420382-96C7-4283-88F2-30BD7CEBE306}">
      <dgm:prSet/>
      <dgm:spPr/>
      <dgm:t>
        <a:bodyPr/>
        <a:lstStyle/>
        <a:p>
          <a:pPr algn="l"/>
          <a:endParaRPr lang="en-GB"/>
        </a:p>
      </dgm:t>
    </dgm:pt>
    <dgm:pt modelId="{78D751A9-CB06-45B2-9CD4-907A79E1ABB3}">
      <dgm:prSet phldrT="[Text]"/>
      <dgm:spPr/>
      <dgm:t>
        <a:bodyPr/>
        <a:lstStyle/>
        <a:p>
          <a:pPr algn="l"/>
          <a:r>
            <a:rPr lang="en-GB" altLang="en-US" dirty="0">
              <a:solidFill>
                <a:schemeClr val="tx1"/>
              </a:solidFill>
              <a:latin typeface="Arial" panose="020B0604020202020204" pitchFamily="34" charset="0"/>
              <a:cs typeface="Arial" panose="020B0604020202020204" pitchFamily="34" charset="0"/>
            </a:rPr>
            <a:t>Relaunch of collection after COVID-19, although some trusts were unable to take part or complete returns. </a:t>
          </a:r>
          <a:endParaRPr lang="en-GB" dirty="0"/>
        </a:p>
      </dgm:t>
    </dgm:pt>
    <dgm:pt modelId="{03FCF6CD-6274-40AE-AF81-DB62AFF66D30}" type="parTrans" cxnId="{162ED841-58F4-451B-8077-E6B2292FD454}">
      <dgm:prSet/>
      <dgm:spPr/>
      <dgm:t>
        <a:bodyPr/>
        <a:lstStyle/>
        <a:p>
          <a:pPr algn="l"/>
          <a:endParaRPr lang="en-GB"/>
        </a:p>
      </dgm:t>
    </dgm:pt>
    <dgm:pt modelId="{CD31F476-B357-4044-9F1D-0AE9FDD2AED8}" type="sibTrans" cxnId="{162ED841-58F4-451B-8077-E6B2292FD454}">
      <dgm:prSet/>
      <dgm:spPr/>
      <dgm:t>
        <a:bodyPr/>
        <a:lstStyle/>
        <a:p>
          <a:pPr algn="l"/>
          <a:endParaRPr lang="en-GB"/>
        </a:p>
      </dgm:t>
    </dgm:pt>
    <dgm:pt modelId="{393EE8D1-D09C-4F07-A7F5-E7F53CAAF61A}">
      <dgm:prSet phldrT="[Text]" custT="1"/>
      <dgm:spPr/>
      <dgm:t>
        <a:bodyPr/>
        <a:lstStyle/>
        <a:p>
          <a:pPr algn="l"/>
          <a:r>
            <a:rPr lang="en-GB" sz="4800" dirty="0"/>
            <a:t>2020-21</a:t>
          </a:r>
        </a:p>
      </dgm:t>
    </dgm:pt>
    <dgm:pt modelId="{67ECD595-C39A-4AA5-9B81-FE25E4B1E698}" type="parTrans" cxnId="{36E54860-4179-47BA-BCF6-3F7E8E702751}">
      <dgm:prSet/>
      <dgm:spPr/>
      <dgm:t>
        <a:bodyPr/>
        <a:lstStyle/>
        <a:p>
          <a:pPr algn="l"/>
          <a:endParaRPr lang="en-GB"/>
        </a:p>
      </dgm:t>
    </dgm:pt>
    <dgm:pt modelId="{CC3D739B-4F4F-422A-A179-781E3B3D4DBB}" type="sibTrans" cxnId="{36E54860-4179-47BA-BCF6-3F7E8E702751}">
      <dgm:prSet/>
      <dgm:spPr/>
      <dgm:t>
        <a:bodyPr/>
        <a:lstStyle/>
        <a:p>
          <a:pPr algn="l"/>
          <a:endParaRPr lang="en-GB"/>
        </a:p>
      </dgm:t>
    </dgm:pt>
    <dgm:pt modelId="{0A7B0040-9CF0-4A31-A22E-12EF8E22039B}">
      <dgm:prSet phldrT="[Text]" custT="1"/>
      <dgm:spPr/>
      <dgm:t>
        <a:bodyPr/>
        <a:lstStyle/>
        <a:p>
          <a:pPr algn="l"/>
          <a:r>
            <a:rPr lang="en-GB" sz="4800" dirty="0"/>
            <a:t>2022</a:t>
          </a:r>
        </a:p>
      </dgm:t>
    </dgm:pt>
    <dgm:pt modelId="{075750D8-E754-410E-9260-8E6CC878C151}" type="parTrans" cxnId="{DF608CED-10D8-4529-A933-CE9982EA56A9}">
      <dgm:prSet/>
      <dgm:spPr/>
      <dgm:t>
        <a:bodyPr/>
        <a:lstStyle/>
        <a:p>
          <a:pPr algn="l"/>
          <a:endParaRPr lang="en-GB"/>
        </a:p>
      </dgm:t>
    </dgm:pt>
    <dgm:pt modelId="{D837417B-24EB-44FC-8033-A6A055AE476D}" type="sibTrans" cxnId="{DF608CED-10D8-4529-A933-CE9982EA56A9}">
      <dgm:prSet/>
      <dgm:spPr/>
      <dgm:t>
        <a:bodyPr/>
        <a:lstStyle/>
        <a:p>
          <a:pPr algn="l"/>
          <a:endParaRPr lang="en-GB"/>
        </a:p>
      </dgm:t>
    </dgm:pt>
    <dgm:pt modelId="{16D5388A-4F4A-46C4-A5F4-2DBA607655C5}">
      <dgm:prSet phldrT="[Text]"/>
      <dgm:spPr/>
      <dgm:t>
        <a:bodyPr/>
        <a:lstStyle/>
        <a:p>
          <a:pPr algn="l"/>
          <a:r>
            <a:rPr lang="en-GB" altLang="en-US" dirty="0">
              <a:solidFill>
                <a:schemeClr val="tx1"/>
              </a:solidFill>
              <a:latin typeface="Arial" panose="020B0604020202020204" pitchFamily="34" charset="0"/>
              <a:cs typeface="Arial" panose="020B0604020202020204" pitchFamily="34" charset="0"/>
            </a:rPr>
            <a:t>Full national review of PLACE collection to ensure the collection remained relevant and delivered its aims, resulting in a significant revision of the question set and guidance for the 2019 programme</a:t>
          </a:r>
          <a:endParaRPr lang="en-GB" dirty="0"/>
        </a:p>
      </dgm:t>
    </dgm:pt>
    <dgm:pt modelId="{4D2A79C1-ABE3-4D5E-AA0D-E804F7341D30}" type="parTrans" cxnId="{7DB9C537-13B1-493B-BB9E-02F6F811D7C3}">
      <dgm:prSet/>
      <dgm:spPr/>
      <dgm:t>
        <a:bodyPr/>
        <a:lstStyle/>
        <a:p>
          <a:pPr algn="l"/>
          <a:endParaRPr lang="en-GB"/>
        </a:p>
      </dgm:t>
    </dgm:pt>
    <dgm:pt modelId="{B0DFAF4E-3FDB-4119-8CC3-593B7026F095}" type="sibTrans" cxnId="{7DB9C537-13B1-493B-BB9E-02F6F811D7C3}">
      <dgm:prSet/>
      <dgm:spPr/>
      <dgm:t>
        <a:bodyPr/>
        <a:lstStyle/>
        <a:p>
          <a:pPr algn="l"/>
          <a:endParaRPr lang="en-GB"/>
        </a:p>
      </dgm:t>
    </dgm:pt>
    <dgm:pt modelId="{20975D4E-68E8-40D0-8FD6-4B100CC89B77}">
      <dgm:prSet phldrT="[Text]"/>
      <dgm:spPr/>
      <dgm:t>
        <a:bodyPr/>
        <a:lstStyle/>
        <a:p>
          <a:pPr algn="l"/>
          <a:r>
            <a:rPr lang="en-GB" altLang="en-US" dirty="0">
              <a:solidFill>
                <a:schemeClr val="tx1"/>
              </a:solidFill>
              <a:latin typeface="Arial" panose="020B0604020202020204" pitchFamily="34" charset="0"/>
              <a:cs typeface="Arial" panose="020B0604020202020204" pitchFamily="34" charset="0"/>
            </a:rPr>
            <a:t>The national PLACE assessment programme was paused due to the COVID-19 Pandemic.</a:t>
          </a:r>
          <a:endParaRPr lang="en-GB" dirty="0"/>
        </a:p>
      </dgm:t>
    </dgm:pt>
    <dgm:pt modelId="{579BB84D-FC86-43D3-8047-B70533F3AC18}" type="parTrans" cxnId="{91CAF27B-3246-450E-9E25-C8F043F1FCF3}">
      <dgm:prSet/>
      <dgm:spPr/>
      <dgm:t>
        <a:bodyPr/>
        <a:lstStyle/>
        <a:p>
          <a:pPr algn="l"/>
          <a:endParaRPr lang="en-GB"/>
        </a:p>
      </dgm:t>
    </dgm:pt>
    <dgm:pt modelId="{0098FB89-E9FE-4E42-BBF9-F76DAEFB61FE}" type="sibTrans" cxnId="{91CAF27B-3246-450E-9E25-C8F043F1FCF3}">
      <dgm:prSet/>
      <dgm:spPr/>
      <dgm:t>
        <a:bodyPr/>
        <a:lstStyle/>
        <a:p>
          <a:pPr algn="l"/>
          <a:endParaRPr lang="en-GB"/>
        </a:p>
      </dgm:t>
    </dgm:pt>
    <dgm:pt modelId="{26617A69-BE1A-4B50-9840-1C9549781CC1}">
      <dgm:prSet phldrT="[Text]" custT="1"/>
      <dgm:spPr/>
      <dgm:t>
        <a:bodyPr/>
        <a:lstStyle/>
        <a:p>
          <a:pPr algn="l"/>
          <a:r>
            <a:rPr lang="en-GB" sz="2200" b="0" i="0" dirty="0"/>
            <a:t>New PLACE Collection Announced: Stronger Patient Voice; Public Identifies Priorities; and Focus on Improvement: Hospitals must report publicly and outline improvement plans.</a:t>
          </a:r>
          <a:endParaRPr lang="en-GB" sz="2200" dirty="0"/>
        </a:p>
      </dgm:t>
    </dgm:pt>
    <dgm:pt modelId="{CF12008C-EF37-4779-9850-A8F65326FF11}" type="parTrans" cxnId="{D304D82B-DE41-4826-9D60-64282A432936}">
      <dgm:prSet/>
      <dgm:spPr/>
      <dgm:t>
        <a:bodyPr/>
        <a:lstStyle/>
        <a:p>
          <a:endParaRPr lang="en-GB"/>
        </a:p>
      </dgm:t>
    </dgm:pt>
    <dgm:pt modelId="{5718008B-89C4-4EF6-BFF7-DCC4C0E93E3F}" type="sibTrans" cxnId="{D304D82B-DE41-4826-9D60-64282A432936}">
      <dgm:prSet/>
      <dgm:spPr/>
      <dgm:t>
        <a:bodyPr/>
        <a:lstStyle/>
        <a:p>
          <a:endParaRPr lang="en-GB"/>
        </a:p>
      </dgm:t>
    </dgm:pt>
    <dgm:pt modelId="{6A5E62E3-2196-4CE8-927A-B3138253841E}" type="pres">
      <dgm:prSet presAssocID="{15638AE7-A178-4C4C-BE70-34BCC08281C3}" presName="Name0" presStyleCnt="0">
        <dgm:presLayoutVars>
          <dgm:chMax/>
          <dgm:chPref val="3"/>
          <dgm:dir/>
          <dgm:animOne val="branch"/>
          <dgm:animLvl val="lvl"/>
        </dgm:presLayoutVars>
      </dgm:prSet>
      <dgm:spPr/>
    </dgm:pt>
    <dgm:pt modelId="{FEA041A5-D740-44EB-9305-974480B5FAEF}" type="pres">
      <dgm:prSet presAssocID="{6E017651-ACC0-4D7A-ACD5-830C7F124EDE}" presName="composite" presStyleCnt="0"/>
      <dgm:spPr/>
    </dgm:pt>
    <dgm:pt modelId="{2254809A-F471-4D6B-81A3-EE8BA9E1E57D}" type="pres">
      <dgm:prSet presAssocID="{6E017651-ACC0-4D7A-ACD5-830C7F124EDE}" presName="FirstChild" presStyleLbl="revTx" presStyleIdx="0" presStyleCnt="5" custScaleX="98307" custScaleY="57091" custLinFactNeighborY="-1465">
        <dgm:presLayoutVars>
          <dgm:chMax val="0"/>
          <dgm:chPref val="0"/>
          <dgm:bulletEnabled val="1"/>
        </dgm:presLayoutVars>
      </dgm:prSet>
      <dgm:spPr/>
    </dgm:pt>
    <dgm:pt modelId="{2060739C-EC2E-4B80-AF55-39BD2C4CBFE1}" type="pres">
      <dgm:prSet presAssocID="{6E017651-ACC0-4D7A-ACD5-830C7F124EDE}" presName="Parent" presStyleLbl="alignNode1" presStyleIdx="0" presStyleCnt="5">
        <dgm:presLayoutVars>
          <dgm:chMax val="3"/>
          <dgm:chPref val="3"/>
          <dgm:bulletEnabled val="1"/>
        </dgm:presLayoutVars>
      </dgm:prSet>
      <dgm:spPr/>
    </dgm:pt>
    <dgm:pt modelId="{7A16D178-E989-47BF-AA98-D7CC1E1E8AA8}" type="pres">
      <dgm:prSet presAssocID="{6E017651-ACC0-4D7A-ACD5-830C7F124EDE}" presName="Accent" presStyleLbl="parChTrans1D1" presStyleIdx="0" presStyleCnt="5"/>
      <dgm:spPr/>
    </dgm:pt>
    <dgm:pt modelId="{63DF108D-0032-4455-8555-5D94748CB8D4}" type="pres">
      <dgm:prSet presAssocID="{B4D4EA62-F20D-413B-B96E-AE6CECF7635F}" presName="sibTrans" presStyleCnt="0"/>
      <dgm:spPr/>
    </dgm:pt>
    <dgm:pt modelId="{477DF1D3-1022-4149-B190-2C7C67E6B88C}" type="pres">
      <dgm:prSet presAssocID="{D034E6E4-E7F7-4F25-A0A0-60D0628D157C}" presName="composite" presStyleCnt="0"/>
      <dgm:spPr/>
    </dgm:pt>
    <dgm:pt modelId="{B14113AF-8ABA-4358-A2B4-86DB82F06CF7}" type="pres">
      <dgm:prSet presAssocID="{D034E6E4-E7F7-4F25-A0A0-60D0628D157C}" presName="FirstChild" presStyleLbl="revTx" presStyleIdx="1" presStyleCnt="5" custScaleX="99651" custScaleY="92739">
        <dgm:presLayoutVars>
          <dgm:chMax val="0"/>
          <dgm:chPref val="0"/>
          <dgm:bulletEnabled val="1"/>
        </dgm:presLayoutVars>
      </dgm:prSet>
      <dgm:spPr/>
    </dgm:pt>
    <dgm:pt modelId="{F93C9A23-8230-4E49-A98E-0EB17737C459}" type="pres">
      <dgm:prSet presAssocID="{D034E6E4-E7F7-4F25-A0A0-60D0628D157C}" presName="Parent" presStyleLbl="alignNode1" presStyleIdx="1" presStyleCnt="5">
        <dgm:presLayoutVars>
          <dgm:chMax val="3"/>
          <dgm:chPref val="3"/>
          <dgm:bulletEnabled val="1"/>
        </dgm:presLayoutVars>
      </dgm:prSet>
      <dgm:spPr/>
    </dgm:pt>
    <dgm:pt modelId="{0D82B0B3-2841-4A5B-A96F-DB62AAB2D82C}" type="pres">
      <dgm:prSet presAssocID="{D034E6E4-E7F7-4F25-A0A0-60D0628D157C}" presName="Accent" presStyleLbl="parChTrans1D1" presStyleIdx="1" presStyleCnt="5"/>
      <dgm:spPr/>
    </dgm:pt>
    <dgm:pt modelId="{19014DEB-7C52-41E5-A95E-8EFBCA8ADC45}" type="pres">
      <dgm:prSet presAssocID="{19391541-6928-4C89-B1E4-0C9CD5C464D6}" presName="sibTrans" presStyleCnt="0"/>
      <dgm:spPr/>
    </dgm:pt>
    <dgm:pt modelId="{851B82DF-1AD9-45CD-BA59-9517723EDC7E}" type="pres">
      <dgm:prSet presAssocID="{501DAC31-5C35-4868-B714-77046D9265B4}" presName="composite" presStyleCnt="0"/>
      <dgm:spPr/>
    </dgm:pt>
    <dgm:pt modelId="{B90EB0F0-F427-440C-8593-922476DCEBD7}" type="pres">
      <dgm:prSet presAssocID="{501DAC31-5C35-4868-B714-77046D9265B4}" presName="FirstChild" presStyleLbl="revTx" presStyleIdx="2" presStyleCnt="5">
        <dgm:presLayoutVars>
          <dgm:chMax val="0"/>
          <dgm:chPref val="0"/>
          <dgm:bulletEnabled val="1"/>
        </dgm:presLayoutVars>
      </dgm:prSet>
      <dgm:spPr/>
    </dgm:pt>
    <dgm:pt modelId="{E1F4641E-B018-417E-AE0E-0CE19996F5AB}" type="pres">
      <dgm:prSet presAssocID="{501DAC31-5C35-4868-B714-77046D9265B4}" presName="Parent" presStyleLbl="alignNode1" presStyleIdx="2" presStyleCnt="5">
        <dgm:presLayoutVars>
          <dgm:chMax val="3"/>
          <dgm:chPref val="3"/>
          <dgm:bulletEnabled val="1"/>
        </dgm:presLayoutVars>
      </dgm:prSet>
      <dgm:spPr/>
    </dgm:pt>
    <dgm:pt modelId="{B8E233E5-BCE8-48EC-846A-C8AC9AD6213A}" type="pres">
      <dgm:prSet presAssocID="{501DAC31-5C35-4868-B714-77046D9265B4}" presName="Accent" presStyleLbl="parChTrans1D1" presStyleIdx="2" presStyleCnt="5"/>
      <dgm:spPr/>
    </dgm:pt>
    <dgm:pt modelId="{5C2FD339-04F5-406C-971A-19B9FB924926}" type="pres">
      <dgm:prSet presAssocID="{4D72D116-74C9-4A69-8B85-7A62A3E59528}" presName="sibTrans" presStyleCnt="0"/>
      <dgm:spPr/>
    </dgm:pt>
    <dgm:pt modelId="{513519E6-90D4-40A8-BB8D-3022CD32FA58}" type="pres">
      <dgm:prSet presAssocID="{393EE8D1-D09C-4F07-A7F5-E7F53CAAF61A}" presName="composite" presStyleCnt="0"/>
      <dgm:spPr/>
    </dgm:pt>
    <dgm:pt modelId="{97360872-A118-4791-BEF7-E3CB786F33F5}" type="pres">
      <dgm:prSet presAssocID="{393EE8D1-D09C-4F07-A7F5-E7F53CAAF61A}" presName="FirstChild" presStyleLbl="revTx" presStyleIdx="3" presStyleCnt="5">
        <dgm:presLayoutVars>
          <dgm:chMax val="0"/>
          <dgm:chPref val="0"/>
          <dgm:bulletEnabled val="1"/>
        </dgm:presLayoutVars>
      </dgm:prSet>
      <dgm:spPr/>
    </dgm:pt>
    <dgm:pt modelId="{16A52449-53D1-4EF6-9148-C5655F478CA1}" type="pres">
      <dgm:prSet presAssocID="{393EE8D1-D09C-4F07-A7F5-E7F53CAAF61A}" presName="Parent" presStyleLbl="alignNode1" presStyleIdx="3" presStyleCnt="5">
        <dgm:presLayoutVars>
          <dgm:chMax val="3"/>
          <dgm:chPref val="3"/>
          <dgm:bulletEnabled val="1"/>
        </dgm:presLayoutVars>
      </dgm:prSet>
      <dgm:spPr/>
    </dgm:pt>
    <dgm:pt modelId="{9B20C800-90C8-4CE9-8445-416D62BFA60F}" type="pres">
      <dgm:prSet presAssocID="{393EE8D1-D09C-4F07-A7F5-E7F53CAAF61A}" presName="Accent" presStyleLbl="parChTrans1D1" presStyleIdx="3" presStyleCnt="5"/>
      <dgm:spPr/>
    </dgm:pt>
    <dgm:pt modelId="{3586EB24-15B5-4CB4-B8E0-85EF390BC83B}" type="pres">
      <dgm:prSet presAssocID="{CC3D739B-4F4F-422A-A179-781E3B3D4DBB}" presName="sibTrans" presStyleCnt="0"/>
      <dgm:spPr/>
    </dgm:pt>
    <dgm:pt modelId="{8203E179-1BA6-47B4-90F4-E690D86DF223}" type="pres">
      <dgm:prSet presAssocID="{0A7B0040-9CF0-4A31-A22E-12EF8E22039B}" presName="composite" presStyleCnt="0"/>
      <dgm:spPr/>
    </dgm:pt>
    <dgm:pt modelId="{DA8D2E48-CBB9-45B8-8919-02673F1E33D2}" type="pres">
      <dgm:prSet presAssocID="{0A7B0040-9CF0-4A31-A22E-12EF8E22039B}" presName="FirstChild" presStyleLbl="revTx" presStyleIdx="4" presStyleCnt="5">
        <dgm:presLayoutVars>
          <dgm:chMax val="0"/>
          <dgm:chPref val="0"/>
          <dgm:bulletEnabled val="1"/>
        </dgm:presLayoutVars>
      </dgm:prSet>
      <dgm:spPr/>
    </dgm:pt>
    <dgm:pt modelId="{16085085-972C-4399-A912-2D6BAC48E942}" type="pres">
      <dgm:prSet presAssocID="{0A7B0040-9CF0-4A31-A22E-12EF8E22039B}" presName="Parent" presStyleLbl="alignNode1" presStyleIdx="4" presStyleCnt="5">
        <dgm:presLayoutVars>
          <dgm:chMax val="3"/>
          <dgm:chPref val="3"/>
          <dgm:bulletEnabled val="1"/>
        </dgm:presLayoutVars>
      </dgm:prSet>
      <dgm:spPr/>
    </dgm:pt>
    <dgm:pt modelId="{7815AF7A-260A-4297-8621-C668636FD9A3}" type="pres">
      <dgm:prSet presAssocID="{0A7B0040-9CF0-4A31-A22E-12EF8E22039B}" presName="Accent" presStyleLbl="parChTrans1D1" presStyleIdx="4" presStyleCnt="5"/>
      <dgm:spPr/>
    </dgm:pt>
  </dgm:ptLst>
  <dgm:cxnLst>
    <dgm:cxn modelId="{9A69C504-C6B2-46B0-BAF4-65D1C8EE3AC8}" type="presOf" srcId="{6E017651-ACC0-4D7A-ACD5-830C7F124EDE}" destId="{2060739C-EC2E-4B80-AF55-39BD2C4CBFE1}" srcOrd="0" destOrd="0" presId="urn:microsoft.com/office/officeart/2011/layout/TabList"/>
    <dgm:cxn modelId="{AABBF20D-7594-4495-A3C4-BA88489FD31D}" type="presOf" srcId="{16D5388A-4F4A-46C4-A5F4-2DBA607655C5}" destId="{B90EB0F0-F427-440C-8593-922476DCEBD7}" srcOrd="0" destOrd="0" presId="urn:microsoft.com/office/officeart/2011/layout/TabList"/>
    <dgm:cxn modelId="{D304D82B-DE41-4826-9D60-64282A432936}" srcId="{D034E6E4-E7F7-4F25-A0A0-60D0628D157C}" destId="{26617A69-BE1A-4B50-9840-1C9549781CC1}" srcOrd="0" destOrd="0" parTransId="{CF12008C-EF37-4779-9850-A8F65326FF11}" sibTransId="{5718008B-89C4-4EF6-BFF7-DCC4C0E93E3F}"/>
    <dgm:cxn modelId="{7DB9C537-13B1-493B-BB9E-02F6F811D7C3}" srcId="{501DAC31-5C35-4868-B714-77046D9265B4}" destId="{16D5388A-4F4A-46C4-A5F4-2DBA607655C5}" srcOrd="0" destOrd="0" parTransId="{4D2A79C1-ABE3-4D5E-AA0D-E804F7341D30}" sibTransId="{B0DFAF4E-3FDB-4119-8CC3-593B7026F095}"/>
    <dgm:cxn modelId="{7BC3F23D-335A-421E-BE43-63259F983746}" srcId="{15638AE7-A178-4C4C-BE70-34BCC08281C3}" destId="{6E017651-ACC0-4D7A-ACD5-830C7F124EDE}" srcOrd="0" destOrd="0" parTransId="{C3B610DB-CCBE-4615-BEB8-4259000737ED}" sibTransId="{B4D4EA62-F20D-413B-B96E-AE6CECF7635F}"/>
    <dgm:cxn modelId="{B2823E40-B3E3-4806-8B26-9FDB0939AEA9}" type="presOf" srcId="{78D751A9-CB06-45B2-9CD4-907A79E1ABB3}" destId="{DA8D2E48-CBB9-45B8-8919-02673F1E33D2}" srcOrd="0" destOrd="0" presId="urn:microsoft.com/office/officeart/2011/layout/TabList"/>
    <dgm:cxn modelId="{36E54860-4179-47BA-BCF6-3F7E8E702751}" srcId="{15638AE7-A178-4C4C-BE70-34BCC08281C3}" destId="{393EE8D1-D09C-4F07-A7F5-E7F53CAAF61A}" srcOrd="3" destOrd="0" parTransId="{67ECD595-C39A-4AA5-9B81-FE25E4B1E698}" sibTransId="{CC3D739B-4F4F-422A-A179-781E3B3D4DBB}"/>
    <dgm:cxn modelId="{162ED841-58F4-451B-8077-E6B2292FD454}" srcId="{0A7B0040-9CF0-4A31-A22E-12EF8E22039B}" destId="{78D751A9-CB06-45B2-9CD4-907A79E1ABB3}" srcOrd="0" destOrd="0" parTransId="{03FCF6CD-6274-40AE-AF81-DB62AFF66D30}" sibTransId="{CD31F476-B357-4044-9F1D-0AE9FDD2AED8}"/>
    <dgm:cxn modelId="{DDEAAA63-43F1-4807-8B2D-B37ECCC715AC}" type="presOf" srcId="{501DAC31-5C35-4868-B714-77046D9265B4}" destId="{E1F4641E-B018-417E-AE0E-0CE19996F5AB}" srcOrd="0" destOrd="0" presId="urn:microsoft.com/office/officeart/2011/layout/TabList"/>
    <dgm:cxn modelId="{06CA6F6E-8B20-45FC-B1B7-83A26C2DF071}" srcId="{6E017651-ACC0-4D7A-ACD5-830C7F124EDE}" destId="{BD88B916-F3B8-45F9-8867-E72C842CCDA6}" srcOrd="0" destOrd="0" parTransId="{4DAC55D1-AA3E-4024-9D14-F65C4359515C}" sibTransId="{87B3B275-571D-4F90-81DF-A6425EEC446B}"/>
    <dgm:cxn modelId="{B7BF7B52-0BAE-4474-8649-10272C01C06C}" type="presOf" srcId="{20975D4E-68E8-40D0-8FD6-4B100CC89B77}" destId="{97360872-A118-4791-BEF7-E3CB786F33F5}" srcOrd="0" destOrd="0" presId="urn:microsoft.com/office/officeart/2011/layout/TabList"/>
    <dgm:cxn modelId="{91CAF27B-3246-450E-9E25-C8F043F1FCF3}" srcId="{393EE8D1-D09C-4F07-A7F5-E7F53CAAF61A}" destId="{20975D4E-68E8-40D0-8FD6-4B100CC89B77}" srcOrd="0" destOrd="0" parTransId="{579BB84D-FC86-43D3-8047-B70533F3AC18}" sibTransId="{0098FB89-E9FE-4E42-BBF9-F76DAEFB61FE}"/>
    <dgm:cxn modelId="{A7420382-96C7-4283-88F2-30BD7CEBE306}" srcId="{15638AE7-A178-4C4C-BE70-34BCC08281C3}" destId="{501DAC31-5C35-4868-B714-77046D9265B4}" srcOrd="2" destOrd="0" parTransId="{14B18C5C-10B8-48A0-AC96-FACAA8CC8EB9}" sibTransId="{4D72D116-74C9-4A69-8B85-7A62A3E59528}"/>
    <dgm:cxn modelId="{E6609489-3AA1-468F-BED1-D37CADB07EBF}" type="presOf" srcId="{26617A69-BE1A-4B50-9840-1C9549781CC1}" destId="{B14113AF-8ABA-4358-A2B4-86DB82F06CF7}" srcOrd="0" destOrd="0" presId="urn:microsoft.com/office/officeart/2011/layout/TabList"/>
    <dgm:cxn modelId="{D181C889-9801-4266-9529-DB9345EB83FE}" type="presOf" srcId="{D034E6E4-E7F7-4F25-A0A0-60D0628D157C}" destId="{F93C9A23-8230-4E49-A98E-0EB17737C459}" srcOrd="0" destOrd="0" presId="urn:microsoft.com/office/officeart/2011/layout/TabList"/>
    <dgm:cxn modelId="{A20D529E-59EF-456F-94E2-A32F7C637A1E}" type="presOf" srcId="{15638AE7-A178-4C4C-BE70-34BCC08281C3}" destId="{6A5E62E3-2196-4CE8-927A-B3138253841E}" srcOrd="0" destOrd="0" presId="urn:microsoft.com/office/officeart/2011/layout/TabList"/>
    <dgm:cxn modelId="{A4264CB6-64B8-41B8-B50C-D699EBED694A}" type="presOf" srcId="{393EE8D1-D09C-4F07-A7F5-E7F53CAAF61A}" destId="{16A52449-53D1-4EF6-9148-C5655F478CA1}" srcOrd="0" destOrd="0" presId="urn:microsoft.com/office/officeart/2011/layout/TabList"/>
    <dgm:cxn modelId="{F186C7BE-86A7-4C5C-A9B5-8C0FC58D1499}" srcId="{15638AE7-A178-4C4C-BE70-34BCC08281C3}" destId="{D034E6E4-E7F7-4F25-A0A0-60D0628D157C}" srcOrd="1" destOrd="0" parTransId="{760A20B4-245B-4788-8063-BDD8F0B4051E}" sibTransId="{19391541-6928-4C89-B1E4-0C9CD5C464D6}"/>
    <dgm:cxn modelId="{DF608CED-10D8-4529-A933-CE9982EA56A9}" srcId="{15638AE7-A178-4C4C-BE70-34BCC08281C3}" destId="{0A7B0040-9CF0-4A31-A22E-12EF8E22039B}" srcOrd="4" destOrd="0" parTransId="{075750D8-E754-410E-9260-8E6CC878C151}" sibTransId="{D837417B-24EB-44FC-8033-A6A055AE476D}"/>
    <dgm:cxn modelId="{2E4496F2-8B86-4CB2-82DA-C5D8E6BB96B9}" type="presOf" srcId="{0A7B0040-9CF0-4A31-A22E-12EF8E22039B}" destId="{16085085-972C-4399-A912-2D6BAC48E942}" srcOrd="0" destOrd="0" presId="urn:microsoft.com/office/officeart/2011/layout/TabList"/>
    <dgm:cxn modelId="{01911BFB-526B-45FC-AE23-86BDE497DE46}" type="presOf" srcId="{BD88B916-F3B8-45F9-8867-E72C842CCDA6}" destId="{2254809A-F471-4D6B-81A3-EE8BA9E1E57D}" srcOrd="0" destOrd="0" presId="urn:microsoft.com/office/officeart/2011/layout/TabList"/>
    <dgm:cxn modelId="{65013628-1BAB-4050-894E-85A1A9272363}" type="presParOf" srcId="{6A5E62E3-2196-4CE8-927A-B3138253841E}" destId="{FEA041A5-D740-44EB-9305-974480B5FAEF}" srcOrd="0" destOrd="0" presId="urn:microsoft.com/office/officeart/2011/layout/TabList"/>
    <dgm:cxn modelId="{BA611580-2E54-418F-B8E1-33A975BB614C}" type="presParOf" srcId="{FEA041A5-D740-44EB-9305-974480B5FAEF}" destId="{2254809A-F471-4D6B-81A3-EE8BA9E1E57D}" srcOrd="0" destOrd="0" presId="urn:microsoft.com/office/officeart/2011/layout/TabList"/>
    <dgm:cxn modelId="{379168B0-DD9D-499E-A835-DFAC6C57360C}" type="presParOf" srcId="{FEA041A5-D740-44EB-9305-974480B5FAEF}" destId="{2060739C-EC2E-4B80-AF55-39BD2C4CBFE1}" srcOrd="1" destOrd="0" presId="urn:microsoft.com/office/officeart/2011/layout/TabList"/>
    <dgm:cxn modelId="{A584CEAD-4697-4F06-B046-7C965C423AF8}" type="presParOf" srcId="{FEA041A5-D740-44EB-9305-974480B5FAEF}" destId="{7A16D178-E989-47BF-AA98-D7CC1E1E8AA8}" srcOrd="2" destOrd="0" presId="urn:microsoft.com/office/officeart/2011/layout/TabList"/>
    <dgm:cxn modelId="{1969CE3B-71D1-46E4-8DC1-8AF05C1DB0AA}" type="presParOf" srcId="{6A5E62E3-2196-4CE8-927A-B3138253841E}" destId="{63DF108D-0032-4455-8555-5D94748CB8D4}" srcOrd="1" destOrd="0" presId="urn:microsoft.com/office/officeart/2011/layout/TabList"/>
    <dgm:cxn modelId="{79029ADA-9231-4F56-9E94-FE34474A9525}" type="presParOf" srcId="{6A5E62E3-2196-4CE8-927A-B3138253841E}" destId="{477DF1D3-1022-4149-B190-2C7C67E6B88C}" srcOrd="2" destOrd="0" presId="urn:microsoft.com/office/officeart/2011/layout/TabList"/>
    <dgm:cxn modelId="{128CFD5F-FFD9-4B1F-BC72-8265B6537A4A}" type="presParOf" srcId="{477DF1D3-1022-4149-B190-2C7C67E6B88C}" destId="{B14113AF-8ABA-4358-A2B4-86DB82F06CF7}" srcOrd="0" destOrd="0" presId="urn:microsoft.com/office/officeart/2011/layout/TabList"/>
    <dgm:cxn modelId="{A81923F8-94DF-431B-A7D4-9555261036DB}" type="presParOf" srcId="{477DF1D3-1022-4149-B190-2C7C67E6B88C}" destId="{F93C9A23-8230-4E49-A98E-0EB17737C459}" srcOrd="1" destOrd="0" presId="urn:microsoft.com/office/officeart/2011/layout/TabList"/>
    <dgm:cxn modelId="{419AD11C-C3FF-45B7-9319-380807B41404}" type="presParOf" srcId="{477DF1D3-1022-4149-B190-2C7C67E6B88C}" destId="{0D82B0B3-2841-4A5B-A96F-DB62AAB2D82C}" srcOrd="2" destOrd="0" presId="urn:microsoft.com/office/officeart/2011/layout/TabList"/>
    <dgm:cxn modelId="{FA2CC277-EE0A-465E-A871-4EA2D9E12600}" type="presParOf" srcId="{6A5E62E3-2196-4CE8-927A-B3138253841E}" destId="{19014DEB-7C52-41E5-A95E-8EFBCA8ADC45}" srcOrd="3" destOrd="0" presId="urn:microsoft.com/office/officeart/2011/layout/TabList"/>
    <dgm:cxn modelId="{2B7482C2-E02D-4891-B5C3-B3D44441F86E}" type="presParOf" srcId="{6A5E62E3-2196-4CE8-927A-B3138253841E}" destId="{851B82DF-1AD9-45CD-BA59-9517723EDC7E}" srcOrd="4" destOrd="0" presId="urn:microsoft.com/office/officeart/2011/layout/TabList"/>
    <dgm:cxn modelId="{885203F8-912E-48EC-A6E5-F6E20FCE0E98}" type="presParOf" srcId="{851B82DF-1AD9-45CD-BA59-9517723EDC7E}" destId="{B90EB0F0-F427-440C-8593-922476DCEBD7}" srcOrd="0" destOrd="0" presId="urn:microsoft.com/office/officeart/2011/layout/TabList"/>
    <dgm:cxn modelId="{DEB23850-7DC0-44EC-9B7C-7B0CC45F6F01}" type="presParOf" srcId="{851B82DF-1AD9-45CD-BA59-9517723EDC7E}" destId="{E1F4641E-B018-417E-AE0E-0CE19996F5AB}" srcOrd="1" destOrd="0" presId="urn:microsoft.com/office/officeart/2011/layout/TabList"/>
    <dgm:cxn modelId="{E16D6F00-6351-406C-A845-C1362B6D7E08}" type="presParOf" srcId="{851B82DF-1AD9-45CD-BA59-9517723EDC7E}" destId="{B8E233E5-BCE8-48EC-846A-C8AC9AD6213A}" srcOrd="2" destOrd="0" presId="urn:microsoft.com/office/officeart/2011/layout/TabList"/>
    <dgm:cxn modelId="{A5FD6556-7A6A-4F78-9873-F92F2379171E}" type="presParOf" srcId="{6A5E62E3-2196-4CE8-927A-B3138253841E}" destId="{5C2FD339-04F5-406C-971A-19B9FB924926}" srcOrd="5" destOrd="0" presId="urn:microsoft.com/office/officeart/2011/layout/TabList"/>
    <dgm:cxn modelId="{5D60CBED-C167-441F-9F60-1C707F4CFFDE}" type="presParOf" srcId="{6A5E62E3-2196-4CE8-927A-B3138253841E}" destId="{513519E6-90D4-40A8-BB8D-3022CD32FA58}" srcOrd="6" destOrd="0" presId="urn:microsoft.com/office/officeart/2011/layout/TabList"/>
    <dgm:cxn modelId="{8EDE45F7-EB59-434B-B882-6FDB7FA77B81}" type="presParOf" srcId="{513519E6-90D4-40A8-BB8D-3022CD32FA58}" destId="{97360872-A118-4791-BEF7-E3CB786F33F5}" srcOrd="0" destOrd="0" presId="urn:microsoft.com/office/officeart/2011/layout/TabList"/>
    <dgm:cxn modelId="{75FE2B30-7B5A-455A-9335-477AA08B0606}" type="presParOf" srcId="{513519E6-90D4-40A8-BB8D-3022CD32FA58}" destId="{16A52449-53D1-4EF6-9148-C5655F478CA1}" srcOrd="1" destOrd="0" presId="urn:microsoft.com/office/officeart/2011/layout/TabList"/>
    <dgm:cxn modelId="{29C85C33-848B-4238-97DE-63E033B13643}" type="presParOf" srcId="{513519E6-90D4-40A8-BB8D-3022CD32FA58}" destId="{9B20C800-90C8-4CE9-8445-416D62BFA60F}" srcOrd="2" destOrd="0" presId="urn:microsoft.com/office/officeart/2011/layout/TabList"/>
    <dgm:cxn modelId="{7A452764-0079-4DF4-BB5A-38453F07E095}" type="presParOf" srcId="{6A5E62E3-2196-4CE8-927A-B3138253841E}" destId="{3586EB24-15B5-4CB4-B8E0-85EF390BC83B}" srcOrd="7" destOrd="0" presId="urn:microsoft.com/office/officeart/2011/layout/TabList"/>
    <dgm:cxn modelId="{57F3DC6F-8DBC-43FD-8EEF-5D7DB9C73C90}" type="presParOf" srcId="{6A5E62E3-2196-4CE8-927A-B3138253841E}" destId="{8203E179-1BA6-47B4-90F4-E690D86DF223}" srcOrd="8" destOrd="0" presId="urn:microsoft.com/office/officeart/2011/layout/TabList"/>
    <dgm:cxn modelId="{4E10AF1F-7C20-4668-9F77-D50FE56BAA35}" type="presParOf" srcId="{8203E179-1BA6-47B4-90F4-E690D86DF223}" destId="{DA8D2E48-CBB9-45B8-8919-02673F1E33D2}" srcOrd="0" destOrd="0" presId="urn:microsoft.com/office/officeart/2011/layout/TabList"/>
    <dgm:cxn modelId="{F01086FE-6B39-4E9C-AC4F-D00F2889E3F3}" type="presParOf" srcId="{8203E179-1BA6-47B4-90F4-E690D86DF223}" destId="{16085085-972C-4399-A912-2D6BAC48E942}" srcOrd="1" destOrd="0" presId="urn:microsoft.com/office/officeart/2011/layout/TabList"/>
    <dgm:cxn modelId="{BAA6FF70-2F12-4532-8177-FC1C5EA7335D}" type="presParOf" srcId="{8203E179-1BA6-47B4-90F4-E690D86DF223}" destId="{7815AF7A-260A-4297-8621-C668636FD9A3}"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40D241-7FC6-45EA-97C3-E346175C08D7}" type="doc">
      <dgm:prSet loTypeId="urn:microsoft.com/office/officeart/2005/8/layout/hChevron3" loCatId="process" qsTypeId="urn:microsoft.com/office/officeart/2005/8/quickstyle/simple1" qsCatId="simple" csTypeId="urn:microsoft.com/office/officeart/2005/8/colors/accent1_2" csCatId="accent1" phldr="1"/>
      <dgm:spPr/>
    </dgm:pt>
    <dgm:pt modelId="{9F7AAB94-DCDC-4981-89BF-F4E8BE5F81FE}">
      <dgm:prSet phldrT="[Text]"/>
      <dgm:spPr>
        <a:solidFill>
          <a:schemeClr val="bg2">
            <a:lumMod val="20000"/>
            <a:lumOff val="80000"/>
          </a:schemeClr>
        </a:solidFill>
      </dgm:spPr>
      <dgm:t>
        <a:bodyPr/>
        <a:lstStyle/>
        <a:p>
          <a:r>
            <a:rPr lang="en-GB" dirty="0"/>
            <a:t>Preparation</a:t>
          </a:r>
        </a:p>
      </dgm:t>
    </dgm:pt>
    <dgm:pt modelId="{453821A6-CCC1-443C-832C-97DEA1CDC78A}" type="parTrans" cxnId="{A51FA57A-B2BC-4F1B-8EED-F81ED576037F}">
      <dgm:prSet/>
      <dgm:spPr/>
      <dgm:t>
        <a:bodyPr/>
        <a:lstStyle/>
        <a:p>
          <a:endParaRPr lang="en-GB"/>
        </a:p>
      </dgm:t>
    </dgm:pt>
    <dgm:pt modelId="{7367B605-279D-4EF5-AE4C-3A09D4012457}" type="sibTrans" cxnId="{A51FA57A-B2BC-4F1B-8EED-F81ED576037F}">
      <dgm:prSet/>
      <dgm:spPr/>
      <dgm:t>
        <a:bodyPr/>
        <a:lstStyle/>
        <a:p>
          <a:endParaRPr lang="en-GB"/>
        </a:p>
      </dgm:t>
    </dgm:pt>
    <dgm:pt modelId="{FA325125-D9A2-4E7D-9A7E-7E0562E0CCBC}">
      <dgm:prSet phldrT="[Text]"/>
      <dgm:spPr>
        <a:solidFill>
          <a:schemeClr val="bg2">
            <a:lumMod val="40000"/>
            <a:lumOff val="60000"/>
          </a:schemeClr>
        </a:solidFill>
      </dgm:spPr>
      <dgm:t>
        <a:bodyPr/>
        <a:lstStyle/>
        <a:p>
          <a:r>
            <a:rPr lang="en-GB" dirty="0"/>
            <a:t>Collection</a:t>
          </a:r>
        </a:p>
      </dgm:t>
    </dgm:pt>
    <dgm:pt modelId="{4A0FFCC5-324E-45E2-9B07-84247343B0EE}" type="parTrans" cxnId="{948A01FE-04A7-4F6C-AB79-0B1421DA167B}">
      <dgm:prSet/>
      <dgm:spPr/>
      <dgm:t>
        <a:bodyPr/>
        <a:lstStyle/>
        <a:p>
          <a:endParaRPr lang="en-GB"/>
        </a:p>
      </dgm:t>
    </dgm:pt>
    <dgm:pt modelId="{74C4A779-7112-4B82-9BF8-AF10FC8D6CF6}" type="sibTrans" cxnId="{948A01FE-04A7-4F6C-AB79-0B1421DA167B}">
      <dgm:prSet/>
      <dgm:spPr/>
      <dgm:t>
        <a:bodyPr/>
        <a:lstStyle/>
        <a:p>
          <a:endParaRPr lang="en-GB"/>
        </a:p>
      </dgm:t>
    </dgm:pt>
    <dgm:pt modelId="{D0C88510-34C4-42E0-9F2D-C293166AE0ED}">
      <dgm:prSet phldrT="[Text]"/>
      <dgm:spPr>
        <a:solidFill>
          <a:schemeClr val="bg2">
            <a:lumMod val="60000"/>
            <a:lumOff val="40000"/>
          </a:schemeClr>
        </a:solidFill>
      </dgm:spPr>
      <dgm:t>
        <a:bodyPr/>
        <a:lstStyle/>
        <a:p>
          <a:r>
            <a:rPr lang="en-GB" dirty="0"/>
            <a:t>Analysis</a:t>
          </a:r>
        </a:p>
      </dgm:t>
    </dgm:pt>
    <dgm:pt modelId="{3A140CA5-3ECA-41CF-9249-E8D240BED84C}" type="parTrans" cxnId="{F8DBF16A-F6B2-42A1-A3D3-A941C6557B6F}">
      <dgm:prSet/>
      <dgm:spPr/>
      <dgm:t>
        <a:bodyPr/>
        <a:lstStyle/>
        <a:p>
          <a:endParaRPr lang="en-GB"/>
        </a:p>
      </dgm:t>
    </dgm:pt>
    <dgm:pt modelId="{0DBE0725-818E-4524-8333-042F3A8F81EA}" type="sibTrans" cxnId="{F8DBF16A-F6B2-42A1-A3D3-A941C6557B6F}">
      <dgm:prSet/>
      <dgm:spPr/>
      <dgm:t>
        <a:bodyPr/>
        <a:lstStyle/>
        <a:p>
          <a:endParaRPr lang="en-GB"/>
        </a:p>
      </dgm:t>
    </dgm:pt>
    <dgm:pt modelId="{B7FC9690-E47D-4614-BC88-9523DFABE171}" type="pres">
      <dgm:prSet presAssocID="{D140D241-7FC6-45EA-97C3-E346175C08D7}" presName="Name0" presStyleCnt="0">
        <dgm:presLayoutVars>
          <dgm:dir/>
          <dgm:resizeHandles val="exact"/>
        </dgm:presLayoutVars>
      </dgm:prSet>
      <dgm:spPr/>
    </dgm:pt>
    <dgm:pt modelId="{948C6964-8497-4C6A-903A-71FDCCF7E714}" type="pres">
      <dgm:prSet presAssocID="{9F7AAB94-DCDC-4981-89BF-F4E8BE5F81FE}" presName="parTxOnly" presStyleLbl="node1" presStyleIdx="0" presStyleCnt="3" custLinFactNeighborX="-14434" custLinFactNeighborY="1032">
        <dgm:presLayoutVars>
          <dgm:bulletEnabled val="1"/>
        </dgm:presLayoutVars>
      </dgm:prSet>
      <dgm:spPr/>
    </dgm:pt>
    <dgm:pt modelId="{41FF3F15-34A8-4EC4-9B97-C9DA188CA922}" type="pres">
      <dgm:prSet presAssocID="{7367B605-279D-4EF5-AE4C-3A09D4012457}" presName="parSpace" presStyleCnt="0"/>
      <dgm:spPr/>
    </dgm:pt>
    <dgm:pt modelId="{689E3F38-339B-4DE6-B779-584AC78263A6}" type="pres">
      <dgm:prSet presAssocID="{FA325125-D9A2-4E7D-9A7E-7E0562E0CCBC}" presName="parTxOnly" presStyleLbl="node1" presStyleIdx="1" presStyleCnt="3">
        <dgm:presLayoutVars>
          <dgm:bulletEnabled val="1"/>
        </dgm:presLayoutVars>
      </dgm:prSet>
      <dgm:spPr/>
    </dgm:pt>
    <dgm:pt modelId="{BCD71F94-3DE7-45A7-8721-4907B77E42A5}" type="pres">
      <dgm:prSet presAssocID="{74C4A779-7112-4B82-9BF8-AF10FC8D6CF6}" presName="parSpace" presStyleCnt="0"/>
      <dgm:spPr/>
    </dgm:pt>
    <dgm:pt modelId="{8A3A50F9-C326-47BA-BEAE-C3C02E94B1F5}" type="pres">
      <dgm:prSet presAssocID="{D0C88510-34C4-42E0-9F2D-C293166AE0ED}" presName="parTxOnly" presStyleLbl="node1" presStyleIdx="2" presStyleCnt="3">
        <dgm:presLayoutVars>
          <dgm:bulletEnabled val="1"/>
        </dgm:presLayoutVars>
      </dgm:prSet>
      <dgm:spPr/>
    </dgm:pt>
  </dgm:ptLst>
  <dgm:cxnLst>
    <dgm:cxn modelId="{6C2C5826-DBCC-4CB1-8D46-F951BE938CD6}" type="presOf" srcId="{D140D241-7FC6-45EA-97C3-E346175C08D7}" destId="{B7FC9690-E47D-4614-BC88-9523DFABE171}" srcOrd="0" destOrd="0" presId="urn:microsoft.com/office/officeart/2005/8/layout/hChevron3"/>
    <dgm:cxn modelId="{D3523833-EFC3-4162-B08F-12FDB5C33784}" type="presOf" srcId="{FA325125-D9A2-4E7D-9A7E-7E0562E0CCBC}" destId="{689E3F38-339B-4DE6-B779-584AC78263A6}" srcOrd="0" destOrd="0" presId="urn:microsoft.com/office/officeart/2005/8/layout/hChevron3"/>
    <dgm:cxn modelId="{F8DBF16A-F6B2-42A1-A3D3-A941C6557B6F}" srcId="{D140D241-7FC6-45EA-97C3-E346175C08D7}" destId="{D0C88510-34C4-42E0-9F2D-C293166AE0ED}" srcOrd="2" destOrd="0" parTransId="{3A140CA5-3ECA-41CF-9249-E8D240BED84C}" sibTransId="{0DBE0725-818E-4524-8333-042F3A8F81EA}"/>
    <dgm:cxn modelId="{A51FA57A-B2BC-4F1B-8EED-F81ED576037F}" srcId="{D140D241-7FC6-45EA-97C3-E346175C08D7}" destId="{9F7AAB94-DCDC-4981-89BF-F4E8BE5F81FE}" srcOrd="0" destOrd="0" parTransId="{453821A6-CCC1-443C-832C-97DEA1CDC78A}" sibTransId="{7367B605-279D-4EF5-AE4C-3A09D4012457}"/>
    <dgm:cxn modelId="{447DDFC6-8C1E-4AF4-A7F6-E0A4D805486F}" type="presOf" srcId="{9F7AAB94-DCDC-4981-89BF-F4E8BE5F81FE}" destId="{948C6964-8497-4C6A-903A-71FDCCF7E714}" srcOrd="0" destOrd="0" presId="urn:microsoft.com/office/officeart/2005/8/layout/hChevron3"/>
    <dgm:cxn modelId="{96A2CAD7-6351-4487-A9AB-A09910E9231B}" type="presOf" srcId="{D0C88510-34C4-42E0-9F2D-C293166AE0ED}" destId="{8A3A50F9-C326-47BA-BEAE-C3C02E94B1F5}" srcOrd="0" destOrd="0" presId="urn:microsoft.com/office/officeart/2005/8/layout/hChevron3"/>
    <dgm:cxn modelId="{948A01FE-04A7-4F6C-AB79-0B1421DA167B}" srcId="{D140D241-7FC6-45EA-97C3-E346175C08D7}" destId="{FA325125-D9A2-4E7D-9A7E-7E0562E0CCBC}" srcOrd="1" destOrd="0" parTransId="{4A0FFCC5-324E-45E2-9B07-84247343B0EE}" sibTransId="{74C4A779-7112-4B82-9BF8-AF10FC8D6CF6}"/>
    <dgm:cxn modelId="{A0DEBA06-6C99-422C-B888-9D3FC21DF4EC}" type="presParOf" srcId="{B7FC9690-E47D-4614-BC88-9523DFABE171}" destId="{948C6964-8497-4C6A-903A-71FDCCF7E714}" srcOrd="0" destOrd="0" presId="urn:microsoft.com/office/officeart/2005/8/layout/hChevron3"/>
    <dgm:cxn modelId="{B147938F-2499-4B82-AEC9-1A908552DAA3}" type="presParOf" srcId="{B7FC9690-E47D-4614-BC88-9523DFABE171}" destId="{41FF3F15-34A8-4EC4-9B97-C9DA188CA922}" srcOrd="1" destOrd="0" presId="urn:microsoft.com/office/officeart/2005/8/layout/hChevron3"/>
    <dgm:cxn modelId="{EBC4C1FE-6175-471C-97DD-FF88045778B4}" type="presParOf" srcId="{B7FC9690-E47D-4614-BC88-9523DFABE171}" destId="{689E3F38-339B-4DE6-B779-584AC78263A6}" srcOrd="2" destOrd="0" presId="urn:microsoft.com/office/officeart/2005/8/layout/hChevron3"/>
    <dgm:cxn modelId="{1A069C77-3319-4844-9396-F35372024A3A}" type="presParOf" srcId="{B7FC9690-E47D-4614-BC88-9523DFABE171}" destId="{BCD71F94-3DE7-45A7-8721-4907B77E42A5}" srcOrd="3" destOrd="0" presId="urn:microsoft.com/office/officeart/2005/8/layout/hChevron3"/>
    <dgm:cxn modelId="{242CFB58-C9EE-4B8D-A0B6-82DC83B38F44}" type="presParOf" srcId="{B7FC9690-E47D-4614-BC88-9523DFABE171}" destId="{8A3A50F9-C326-47BA-BEAE-C3C02E94B1F5}"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10C9CA-0B36-4698-B60D-1DE8BBB07C16}" type="doc">
      <dgm:prSet loTypeId="urn:microsoft.com/office/officeart/2005/8/layout/default" loCatId="list" qsTypeId="urn:microsoft.com/office/officeart/2005/8/quickstyle/3d1" qsCatId="3D" csTypeId="urn:microsoft.com/office/officeart/2005/8/colors/colorful5" csCatId="colorful" phldr="1"/>
      <dgm:spPr/>
      <dgm:t>
        <a:bodyPr/>
        <a:lstStyle/>
        <a:p>
          <a:endParaRPr lang="en-GB"/>
        </a:p>
      </dgm:t>
    </dgm:pt>
    <dgm:pt modelId="{8B74DE24-5F43-4DDE-B584-62E4D0F37D7E}" type="pres">
      <dgm:prSet presAssocID="{9910C9CA-0B36-4698-B60D-1DE8BBB07C16}" presName="diagram" presStyleCnt="0">
        <dgm:presLayoutVars>
          <dgm:dir/>
          <dgm:resizeHandles val="exact"/>
        </dgm:presLayoutVars>
      </dgm:prSet>
      <dgm:spPr/>
    </dgm:pt>
  </dgm:ptLst>
  <dgm:cxnLst>
    <dgm:cxn modelId="{7597ED85-D8A4-403B-9218-E14E3449903E}" type="presOf" srcId="{9910C9CA-0B36-4698-B60D-1DE8BBB07C16}" destId="{8B74DE24-5F43-4DDE-B584-62E4D0F37D7E}"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5AF7A-260A-4297-8621-C668636FD9A3}">
      <dsp:nvSpPr>
        <dsp:cNvPr id="0" name=""/>
        <dsp:cNvSpPr/>
      </dsp:nvSpPr>
      <dsp:spPr>
        <a:xfrm>
          <a:off x="0" y="4972192"/>
          <a:ext cx="1122443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20C800-90C8-4CE9-8445-416D62BFA60F}">
      <dsp:nvSpPr>
        <dsp:cNvPr id="0" name=""/>
        <dsp:cNvSpPr/>
      </dsp:nvSpPr>
      <dsp:spPr>
        <a:xfrm>
          <a:off x="0" y="3968896"/>
          <a:ext cx="1122443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E233E5-BCE8-48EC-846A-C8AC9AD6213A}">
      <dsp:nvSpPr>
        <dsp:cNvPr id="0" name=""/>
        <dsp:cNvSpPr/>
      </dsp:nvSpPr>
      <dsp:spPr>
        <a:xfrm>
          <a:off x="0" y="2965600"/>
          <a:ext cx="1122443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82B0B3-2841-4A5B-A96F-DB62AAB2D82C}">
      <dsp:nvSpPr>
        <dsp:cNvPr id="0" name=""/>
        <dsp:cNvSpPr/>
      </dsp:nvSpPr>
      <dsp:spPr>
        <a:xfrm>
          <a:off x="0" y="1962303"/>
          <a:ext cx="1122443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16D178-E989-47BF-AA98-D7CC1E1E8AA8}">
      <dsp:nvSpPr>
        <dsp:cNvPr id="0" name=""/>
        <dsp:cNvSpPr/>
      </dsp:nvSpPr>
      <dsp:spPr>
        <a:xfrm>
          <a:off x="0" y="959007"/>
          <a:ext cx="1122443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54809A-F471-4D6B-81A3-EE8BA9E1E57D}">
      <dsp:nvSpPr>
        <dsp:cNvPr id="0" name=""/>
        <dsp:cNvSpPr/>
      </dsp:nvSpPr>
      <dsp:spPr>
        <a:xfrm>
          <a:off x="2988663" y="194491"/>
          <a:ext cx="8165459" cy="545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GB" altLang="en-US" sz="2200" kern="1200" dirty="0">
              <a:solidFill>
                <a:schemeClr val="tx1"/>
              </a:solidFill>
              <a:latin typeface="Arial" panose="020B0604020202020204" pitchFamily="34" charset="0"/>
              <a:cs typeface="Arial" panose="020B0604020202020204" pitchFamily="34" charset="0"/>
            </a:rPr>
            <a:t>Patient Environment Action Teams (PEAT) inspections introduced </a:t>
          </a:r>
          <a:endParaRPr lang="en-GB" sz="2200" kern="1200" dirty="0"/>
        </a:p>
      </dsp:txBody>
      <dsp:txXfrm>
        <a:off x="2988663" y="194491"/>
        <a:ext cx="8165459" cy="545515"/>
      </dsp:txXfrm>
    </dsp:sp>
    <dsp:sp modelId="{2060739C-EC2E-4B80-AF55-39BD2C4CBFE1}">
      <dsp:nvSpPr>
        <dsp:cNvPr id="0" name=""/>
        <dsp:cNvSpPr/>
      </dsp:nvSpPr>
      <dsp:spPr>
        <a:xfrm>
          <a:off x="0" y="3487"/>
          <a:ext cx="2918352" cy="955520"/>
        </a:xfrm>
        <a:prstGeom prst="round2SameRect">
          <a:avLst>
            <a:gd name="adj1" fmla="val 16670"/>
            <a:gd name="adj2" fmla="val 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2133600">
            <a:lnSpc>
              <a:spcPct val="90000"/>
            </a:lnSpc>
            <a:spcBef>
              <a:spcPct val="0"/>
            </a:spcBef>
            <a:spcAft>
              <a:spcPct val="35000"/>
            </a:spcAft>
            <a:buNone/>
          </a:pPr>
          <a:r>
            <a:rPr lang="en-GB" sz="4800" kern="1200" dirty="0"/>
            <a:t>2000</a:t>
          </a:r>
        </a:p>
      </dsp:txBody>
      <dsp:txXfrm>
        <a:off x="46653" y="50140"/>
        <a:ext cx="2825046" cy="908867"/>
      </dsp:txXfrm>
    </dsp:sp>
    <dsp:sp modelId="{B14113AF-8ABA-4358-A2B4-86DB82F06CF7}">
      <dsp:nvSpPr>
        <dsp:cNvPr id="0" name=""/>
        <dsp:cNvSpPr/>
      </dsp:nvSpPr>
      <dsp:spPr>
        <a:xfrm>
          <a:off x="2932846" y="1041474"/>
          <a:ext cx="8277092" cy="886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GB" sz="2200" b="0" i="0" kern="1200" dirty="0"/>
            <a:t>New PLACE Collection Announced: Stronger Patient Voice; Public Identifies Priorities; and Focus on Improvement: Hospitals must report publicly and outline improvement plans.</a:t>
          </a:r>
          <a:endParaRPr lang="en-GB" sz="2200" kern="1200" dirty="0"/>
        </a:p>
      </dsp:txBody>
      <dsp:txXfrm>
        <a:off x="2932846" y="1041474"/>
        <a:ext cx="8277092" cy="886139"/>
      </dsp:txXfrm>
    </dsp:sp>
    <dsp:sp modelId="{F93C9A23-8230-4E49-A98E-0EB17737C459}">
      <dsp:nvSpPr>
        <dsp:cNvPr id="0" name=""/>
        <dsp:cNvSpPr/>
      </dsp:nvSpPr>
      <dsp:spPr>
        <a:xfrm>
          <a:off x="0" y="1006783"/>
          <a:ext cx="2918352" cy="955520"/>
        </a:xfrm>
        <a:prstGeom prst="round2SameRect">
          <a:avLst>
            <a:gd name="adj1" fmla="val 16670"/>
            <a:gd name="adj2" fmla="val 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2133600">
            <a:lnSpc>
              <a:spcPct val="90000"/>
            </a:lnSpc>
            <a:spcBef>
              <a:spcPct val="0"/>
            </a:spcBef>
            <a:spcAft>
              <a:spcPct val="35000"/>
            </a:spcAft>
            <a:buNone/>
          </a:pPr>
          <a:r>
            <a:rPr lang="en-GB" sz="4800" kern="1200" dirty="0"/>
            <a:t>2013</a:t>
          </a:r>
        </a:p>
      </dsp:txBody>
      <dsp:txXfrm>
        <a:off x="46653" y="1053436"/>
        <a:ext cx="2825046" cy="908867"/>
      </dsp:txXfrm>
    </dsp:sp>
    <dsp:sp modelId="{B90EB0F0-F427-440C-8593-922476DCEBD7}">
      <dsp:nvSpPr>
        <dsp:cNvPr id="0" name=""/>
        <dsp:cNvSpPr/>
      </dsp:nvSpPr>
      <dsp:spPr>
        <a:xfrm>
          <a:off x="2918352" y="2010079"/>
          <a:ext cx="8306081" cy="95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GB" altLang="en-US" sz="2200" kern="1200" dirty="0">
              <a:solidFill>
                <a:schemeClr val="tx1"/>
              </a:solidFill>
              <a:latin typeface="Arial" panose="020B0604020202020204" pitchFamily="34" charset="0"/>
              <a:cs typeface="Arial" panose="020B0604020202020204" pitchFamily="34" charset="0"/>
            </a:rPr>
            <a:t>Full national review of PLACE collection to ensure the collection remained relevant and delivered its aims, resulting in a significant revision of the question set and guidance for the 2019 programme</a:t>
          </a:r>
          <a:endParaRPr lang="en-GB" sz="2200" kern="1200" dirty="0"/>
        </a:p>
      </dsp:txBody>
      <dsp:txXfrm>
        <a:off x="2918352" y="2010079"/>
        <a:ext cx="8306081" cy="955520"/>
      </dsp:txXfrm>
    </dsp:sp>
    <dsp:sp modelId="{E1F4641E-B018-417E-AE0E-0CE19996F5AB}">
      <dsp:nvSpPr>
        <dsp:cNvPr id="0" name=""/>
        <dsp:cNvSpPr/>
      </dsp:nvSpPr>
      <dsp:spPr>
        <a:xfrm>
          <a:off x="0" y="2010079"/>
          <a:ext cx="2918352" cy="955520"/>
        </a:xfrm>
        <a:prstGeom prst="round2SameRect">
          <a:avLst>
            <a:gd name="adj1" fmla="val 16670"/>
            <a:gd name="adj2" fmla="val 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2133600">
            <a:lnSpc>
              <a:spcPct val="90000"/>
            </a:lnSpc>
            <a:spcBef>
              <a:spcPct val="0"/>
            </a:spcBef>
            <a:spcAft>
              <a:spcPct val="35000"/>
            </a:spcAft>
            <a:buNone/>
          </a:pPr>
          <a:r>
            <a:rPr lang="en-GB" sz="4800" kern="1200" dirty="0"/>
            <a:t>2018-19</a:t>
          </a:r>
        </a:p>
      </dsp:txBody>
      <dsp:txXfrm>
        <a:off x="46653" y="2056732"/>
        <a:ext cx="2825046" cy="908867"/>
      </dsp:txXfrm>
    </dsp:sp>
    <dsp:sp modelId="{97360872-A118-4791-BEF7-E3CB786F33F5}">
      <dsp:nvSpPr>
        <dsp:cNvPr id="0" name=""/>
        <dsp:cNvSpPr/>
      </dsp:nvSpPr>
      <dsp:spPr>
        <a:xfrm>
          <a:off x="2918352" y="3013376"/>
          <a:ext cx="8306081" cy="95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GB" altLang="en-US" sz="2200" kern="1200" dirty="0">
              <a:solidFill>
                <a:schemeClr val="tx1"/>
              </a:solidFill>
              <a:latin typeface="Arial" panose="020B0604020202020204" pitchFamily="34" charset="0"/>
              <a:cs typeface="Arial" panose="020B0604020202020204" pitchFamily="34" charset="0"/>
            </a:rPr>
            <a:t>The national PLACE assessment programme was paused due to the COVID-19 Pandemic.</a:t>
          </a:r>
          <a:endParaRPr lang="en-GB" sz="2200" kern="1200" dirty="0"/>
        </a:p>
      </dsp:txBody>
      <dsp:txXfrm>
        <a:off x="2918352" y="3013376"/>
        <a:ext cx="8306081" cy="955520"/>
      </dsp:txXfrm>
    </dsp:sp>
    <dsp:sp modelId="{16A52449-53D1-4EF6-9148-C5655F478CA1}">
      <dsp:nvSpPr>
        <dsp:cNvPr id="0" name=""/>
        <dsp:cNvSpPr/>
      </dsp:nvSpPr>
      <dsp:spPr>
        <a:xfrm>
          <a:off x="0" y="3013376"/>
          <a:ext cx="2918352" cy="955520"/>
        </a:xfrm>
        <a:prstGeom prst="round2SameRect">
          <a:avLst>
            <a:gd name="adj1" fmla="val 16670"/>
            <a:gd name="adj2" fmla="val 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2133600">
            <a:lnSpc>
              <a:spcPct val="90000"/>
            </a:lnSpc>
            <a:spcBef>
              <a:spcPct val="0"/>
            </a:spcBef>
            <a:spcAft>
              <a:spcPct val="35000"/>
            </a:spcAft>
            <a:buNone/>
          </a:pPr>
          <a:r>
            <a:rPr lang="en-GB" sz="4800" kern="1200" dirty="0"/>
            <a:t>2020-21</a:t>
          </a:r>
        </a:p>
      </dsp:txBody>
      <dsp:txXfrm>
        <a:off x="46653" y="3060029"/>
        <a:ext cx="2825046" cy="908867"/>
      </dsp:txXfrm>
    </dsp:sp>
    <dsp:sp modelId="{DA8D2E48-CBB9-45B8-8919-02673F1E33D2}">
      <dsp:nvSpPr>
        <dsp:cNvPr id="0" name=""/>
        <dsp:cNvSpPr/>
      </dsp:nvSpPr>
      <dsp:spPr>
        <a:xfrm>
          <a:off x="2918352" y="4016672"/>
          <a:ext cx="8306081" cy="95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GB" altLang="en-US" sz="2200" kern="1200" dirty="0">
              <a:solidFill>
                <a:schemeClr val="tx1"/>
              </a:solidFill>
              <a:latin typeface="Arial" panose="020B0604020202020204" pitchFamily="34" charset="0"/>
              <a:cs typeface="Arial" panose="020B0604020202020204" pitchFamily="34" charset="0"/>
            </a:rPr>
            <a:t>Relaunch of collection after COVID-19, although some trusts were unable to take part or complete returns. </a:t>
          </a:r>
          <a:endParaRPr lang="en-GB" sz="2200" kern="1200" dirty="0"/>
        </a:p>
      </dsp:txBody>
      <dsp:txXfrm>
        <a:off x="2918352" y="4016672"/>
        <a:ext cx="8306081" cy="955520"/>
      </dsp:txXfrm>
    </dsp:sp>
    <dsp:sp modelId="{16085085-972C-4399-A912-2D6BAC48E942}">
      <dsp:nvSpPr>
        <dsp:cNvPr id="0" name=""/>
        <dsp:cNvSpPr/>
      </dsp:nvSpPr>
      <dsp:spPr>
        <a:xfrm>
          <a:off x="0" y="4016672"/>
          <a:ext cx="2918352" cy="955520"/>
        </a:xfrm>
        <a:prstGeom prst="round2SameRect">
          <a:avLst>
            <a:gd name="adj1" fmla="val 16670"/>
            <a:gd name="adj2" fmla="val 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2133600">
            <a:lnSpc>
              <a:spcPct val="90000"/>
            </a:lnSpc>
            <a:spcBef>
              <a:spcPct val="0"/>
            </a:spcBef>
            <a:spcAft>
              <a:spcPct val="35000"/>
            </a:spcAft>
            <a:buNone/>
          </a:pPr>
          <a:r>
            <a:rPr lang="en-GB" sz="4800" kern="1200" dirty="0"/>
            <a:t>2022</a:t>
          </a:r>
        </a:p>
      </dsp:txBody>
      <dsp:txXfrm>
        <a:off x="46653" y="4063325"/>
        <a:ext cx="2825046" cy="908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C6964-8497-4C6A-903A-71FDCCF7E714}">
      <dsp:nvSpPr>
        <dsp:cNvPr id="0" name=""/>
        <dsp:cNvSpPr/>
      </dsp:nvSpPr>
      <dsp:spPr>
        <a:xfrm>
          <a:off x="0" y="681696"/>
          <a:ext cx="4283363" cy="1713345"/>
        </a:xfrm>
        <a:prstGeom prst="homePlate">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028" tIns="112014" rIns="56007" bIns="112014" numCol="1" spcCol="1270" anchor="ctr" anchorCtr="0">
          <a:noAutofit/>
        </a:bodyPr>
        <a:lstStyle/>
        <a:p>
          <a:pPr marL="0" lvl="0" indent="0" algn="ctr" defTabSz="1866900">
            <a:lnSpc>
              <a:spcPct val="90000"/>
            </a:lnSpc>
            <a:spcBef>
              <a:spcPct val="0"/>
            </a:spcBef>
            <a:spcAft>
              <a:spcPct val="35000"/>
            </a:spcAft>
            <a:buNone/>
          </a:pPr>
          <a:r>
            <a:rPr lang="en-GB" sz="4200" kern="1200" dirty="0"/>
            <a:t>Preparation</a:t>
          </a:r>
        </a:p>
      </dsp:txBody>
      <dsp:txXfrm>
        <a:off x="0" y="681696"/>
        <a:ext cx="3855027" cy="1713345"/>
      </dsp:txXfrm>
    </dsp:sp>
    <dsp:sp modelId="{689E3F38-339B-4DE6-B779-584AC78263A6}">
      <dsp:nvSpPr>
        <dsp:cNvPr id="0" name=""/>
        <dsp:cNvSpPr/>
      </dsp:nvSpPr>
      <dsp:spPr>
        <a:xfrm>
          <a:off x="3431589" y="664014"/>
          <a:ext cx="4283363" cy="1713345"/>
        </a:xfrm>
        <a:prstGeom prst="chevron">
          <a:avLst/>
        </a:prstGeom>
        <a:solidFill>
          <a:schemeClr val="bg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112014" rIns="56007" bIns="112014" numCol="1" spcCol="1270" anchor="ctr" anchorCtr="0">
          <a:noAutofit/>
        </a:bodyPr>
        <a:lstStyle/>
        <a:p>
          <a:pPr marL="0" lvl="0" indent="0" algn="ctr" defTabSz="1866900">
            <a:lnSpc>
              <a:spcPct val="90000"/>
            </a:lnSpc>
            <a:spcBef>
              <a:spcPct val="0"/>
            </a:spcBef>
            <a:spcAft>
              <a:spcPct val="35000"/>
            </a:spcAft>
            <a:buNone/>
          </a:pPr>
          <a:r>
            <a:rPr lang="en-GB" sz="4200" kern="1200" dirty="0"/>
            <a:t>Collection</a:t>
          </a:r>
        </a:p>
      </dsp:txBody>
      <dsp:txXfrm>
        <a:off x="4288262" y="664014"/>
        <a:ext cx="2570018" cy="1713345"/>
      </dsp:txXfrm>
    </dsp:sp>
    <dsp:sp modelId="{8A3A50F9-C326-47BA-BEAE-C3C02E94B1F5}">
      <dsp:nvSpPr>
        <dsp:cNvPr id="0" name=""/>
        <dsp:cNvSpPr/>
      </dsp:nvSpPr>
      <dsp:spPr>
        <a:xfrm>
          <a:off x="6858280" y="664014"/>
          <a:ext cx="4283363" cy="1713345"/>
        </a:xfrm>
        <a:prstGeom prst="chevron">
          <a:avLst/>
        </a:prstGeom>
        <a:solidFill>
          <a:schemeClr val="bg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112014" rIns="56007" bIns="112014" numCol="1" spcCol="1270" anchor="ctr" anchorCtr="0">
          <a:noAutofit/>
        </a:bodyPr>
        <a:lstStyle/>
        <a:p>
          <a:pPr marL="0" lvl="0" indent="0" algn="ctr" defTabSz="1866900">
            <a:lnSpc>
              <a:spcPct val="90000"/>
            </a:lnSpc>
            <a:spcBef>
              <a:spcPct val="0"/>
            </a:spcBef>
            <a:spcAft>
              <a:spcPct val="35000"/>
            </a:spcAft>
            <a:buNone/>
          </a:pPr>
          <a:r>
            <a:rPr lang="en-GB" sz="4200" kern="1200" dirty="0"/>
            <a:t>Analysis</a:t>
          </a:r>
        </a:p>
      </dsp:txBody>
      <dsp:txXfrm>
        <a:off x="7714953" y="664014"/>
        <a:ext cx="2570018" cy="1713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27/07/2026</a:t>
            </a:fld>
            <a:endParaRPr lang="en-GB"/>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27/07/2026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dirty="0"/>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2</a:t>
            </a:fld>
            <a:endParaRPr lang="en-GB" dirty="0"/>
          </a:p>
        </p:txBody>
      </p:sp>
    </p:spTree>
    <p:extLst>
      <p:ext uri="{BB962C8B-B14F-4D97-AF65-F5344CB8AC3E}">
        <p14:creationId xmlns:p14="http://schemas.microsoft.com/office/powerpoint/2010/main" val="1592188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5</a:t>
            </a:fld>
            <a:endParaRPr lang="en-GB" dirty="0"/>
          </a:p>
        </p:txBody>
      </p:sp>
    </p:spTree>
    <p:extLst>
      <p:ext uri="{BB962C8B-B14F-4D97-AF65-F5344CB8AC3E}">
        <p14:creationId xmlns:p14="http://schemas.microsoft.com/office/powerpoint/2010/main" val="1047150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10</a:t>
            </a:fld>
            <a:endParaRPr lang="en-GB" dirty="0"/>
          </a:p>
        </p:txBody>
      </p:sp>
    </p:spTree>
    <p:extLst>
      <p:ext uri="{BB962C8B-B14F-4D97-AF65-F5344CB8AC3E}">
        <p14:creationId xmlns:p14="http://schemas.microsoft.com/office/powerpoint/2010/main" val="444151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11</a:t>
            </a:fld>
            <a:endParaRPr lang="en-GB" dirty="0"/>
          </a:p>
        </p:txBody>
      </p:sp>
    </p:spTree>
    <p:extLst>
      <p:ext uri="{BB962C8B-B14F-4D97-AF65-F5344CB8AC3E}">
        <p14:creationId xmlns:p14="http://schemas.microsoft.com/office/powerpoint/2010/main" val="163056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12</a:t>
            </a:fld>
            <a:endParaRPr lang="en-GB" dirty="0"/>
          </a:p>
        </p:txBody>
      </p:sp>
    </p:spTree>
    <p:extLst>
      <p:ext uri="{BB962C8B-B14F-4D97-AF65-F5344CB8AC3E}">
        <p14:creationId xmlns:p14="http://schemas.microsoft.com/office/powerpoint/2010/main" val="2306531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16</a:t>
            </a:fld>
            <a:endParaRPr lang="en-GB"/>
          </a:p>
        </p:txBody>
      </p:sp>
    </p:spTree>
    <p:extLst>
      <p:ext uri="{BB962C8B-B14F-4D97-AF65-F5344CB8AC3E}">
        <p14:creationId xmlns:p14="http://schemas.microsoft.com/office/powerpoint/2010/main" val="2987285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18</a:t>
            </a:fld>
            <a:endParaRPr lang="en-GB"/>
          </a:p>
        </p:txBody>
      </p:sp>
    </p:spTree>
    <p:extLst>
      <p:ext uri="{BB962C8B-B14F-4D97-AF65-F5344CB8AC3E}">
        <p14:creationId xmlns:p14="http://schemas.microsoft.com/office/powerpoint/2010/main" val="1033630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22</a:t>
            </a:fld>
            <a:endParaRPr lang="en-GB" dirty="0"/>
          </a:p>
        </p:txBody>
      </p:sp>
    </p:spTree>
    <p:extLst>
      <p:ext uri="{BB962C8B-B14F-4D97-AF65-F5344CB8AC3E}">
        <p14:creationId xmlns:p14="http://schemas.microsoft.com/office/powerpoint/2010/main" val="247575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a:t>
            </a:r>
            <a:r>
              <a:rPr kumimoji="0" lang="en-GB" sz="2400" b="1" i="0" u="none" strike="noStrike" kern="1200" cap="none" spc="20" normalizeH="0" baseline="0" noProof="0" dirty="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Data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8B9EEEB-4482-151C-3E4B-6DCA5DB975F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7" name="Straight Connector 6">
            <a:extLst>
              <a:ext uri="{FF2B5EF4-FFF2-40B4-BE49-F238E27FC236}">
                <a16:creationId xmlns:a16="http://schemas.microsoft.com/office/drawing/2014/main" id="{82B5EE73-D618-9F44-829B-3E2FB3EF9E8B}"/>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BBF07FF-3CE1-3D71-B166-EE893EF0AEB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368663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dirty="0">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7" y="1037979"/>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8" y="1833143"/>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4" name="Picture 13" descr="A picture containing clipart&#10;&#10;Description generated with very high confidence">
            <a:extLst>
              <a:ext uri="{FF2B5EF4-FFF2-40B4-BE49-F238E27FC236}">
                <a16:creationId xmlns:a16="http://schemas.microsoft.com/office/drawing/2014/main" id="{284323AA-9573-44A2-B321-13F3CEFFCC69}"/>
              </a:ext>
            </a:extLst>
          </p:cNvPr>
          <p:cNvPicPr>
            <a:picLocks noChangeAspect="1"/>
          </p:cNvPicPr>
          <p:nvPr userDrawn="1"/>
        </p:nvPicPr>
        <p:blipFill>
          <a:blip r:embed="rId2"/>
          <a:stretch>
            <a:fillRect/>
          </a:stretch>
        </p:blipFill>
        <p:spPr>
          <a:xfrm>
            <a:off x="10535749" y="365910"/>
            <a:ext cx="1308943" cy="528611"/>
          </a:xfrm>
          <a:prstGeom prst="rect">
            <a:avLst/>
          </a:prstGeom>
        </p:spPr>
      </p:pic>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spTree>
    <p:extLst>
      <p:ext uri="{BB962C8B-B14F-4D97-AF65-F5344CB8AC3E}">
        <p14:creationId xmlns:p14="http://schemas.microsoft.com/office/powerpoint/2010/main" val="3277905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57349"/>
            <a:ext cx="10515600" cy="853440"/>
          </a:xfrm>
          <a:prstGeom prst="rect">
            <a:avLst/>
          </a:prstGeom>
        </p:spPr>
        <p:txBody>
          <a:bodyPr>
            <a:normAutofit/>
          </a:bodyPr>
          <a:lstStyle>
            <a:lvl1pPr>
              <a:defRPr sz="3600" b="0" i="0">
                <a:solidFill>
                  <a:srgbClr val="005EB8"/>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838200" y="1579961"/>
            <a:ext cx="10515600" cy="4148455"/>
          </a:xfrm>
          <a:prstGeom prst="rect">
            <a:avLst/>
          </a:prstGeom>
        </p:spPr>
        <p:txBody>
          <a:bodyPr>
            <a:normAutofit/>
          </a:bodyPr>
          <a:lstStyle>
            <a:lvl1pPr marL="0" indent="0">
              <a:buFontTx/>
              <a:buNone/>
              <a:defRPr sz="1200" b="0" i="0">
                <a:latin typeface="Arial" charset="0"/>
                <a:ea typeface="Arial" charset="0"/>
                <a:cs typeface="Arial" charset="0"/>
              </a:defRPr>
            </a:lvl1pPr>
            <a:lvl2pPr marL="457200" indent="0">
              <a:buFontTx/>
              <a:buNone/>
              <a:defRPr sz="1200" b="0" i="0">
                <a:latin typeface="Arial" charset="0"/>
                <a:ea typeface="Arial" charset="0"/>
                <a:cs typeface="Arial" charset="0"/>
              </a:defRPr>
            </a:lvl2pPr>
            <a:lvl3pPr marL="914400" indent="0">
              <a:buFontTx/>
              <a:buNone/>
              <a:defRPr sz="1200" b="0" i="0">
                <a:latin typeface="Arial" charset="0"/>
                <a:ea typeface="Arial" charset="0"/>
                <a:cs typeface="Arial" charset="0"/>
              </a:defRPr>
            </a:lvl3pPr>
            <a:lvl4pPr marL="1371600" indent="0">
              <a:buFontTx/>
              <a:buNone/>
              <a:defRPr sz="1200" b="0" i="0">
                <a:latin typeface="Arial" charset="0"/>
                <a:ea typeface="Arial" charset="0"/>
                <a:cs typeface="Arial" charset="0"/>
              </a:defRPr>
            </a:lvl4pPr>
            <a:lvl5pPr marL="1828800" indent="0">
              <a:buFontTx/>
              <a:buNone/>
              <a:defRPr sz="1200" b="0" i="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0"/>
          </p:nvPr>
        </p:nvSpPr>
        <p:spPr>
          <a:xfrm>
            <a:off x="920902" y="6321865"/>
            <a:ext cx="7630885" cy="365125"/>
          </a:xfrm>
        </p:spPr>
        <p:txBody>
          <a:bodyPr/>
          <a:lstStyle>
            <a:lvl1pPr>
              <a:defRPr>
                <a:solidFill>
                  <a:schemeClr val="accent3">
                    <a:lumMod val="60000"/>
                    <a:lumOff val="40000"/>
                  </a:schemeClr>
                </a:solidFill>
              </a:defRPr>
            </a:lvl1pPr>
          </a:lstStyle>
          <a:p>
            <a:r>
              <a:rPr lang="en-GB"/>
              <a:t>PLACE 2024 Patient Led Assessment of the Care Environment</a:t>
            </a:r>
            <a:endParaRPr lang="en-US" dirty="0"/>
          </a:p>
        </p:txBody>
      </p:sp>
    </p:spTree>
    <p:extLst>
      <p:ext uri="{BB962C8B-B14F-4D97-AF65-F5344CB8AC3E}">
        <p14:creationId xmlns:p14="http://schemas.microsoft.com/office/powerpoint/2010/main" val="37488140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2751912"/>
            <a:ext cx="5181600" cy="3477305"/>
          </a:xfrm>
          <a:prstGeom prst="rect">
            <a:avLst/>
          </a:prstGeom>
        </p:spPr>
        <p:txBody>
          <a:bodyPr>
            <a:normAutofit/>
          </a:bodyPr>
          <a:lstStyle>
            <a:lvl1pPr marL="0" indent="0">
              <a:lnSpc>
                <a:spcPts val="1900"/>
              </a:lnSpc>
              <a:buNone/>
              <a:defRPr sz="1200">
                <a:latin typeface="Arial" charset="0"/>
                <a:ea typeface="Arial" charset="0"/>
                <a:cs typeface="Arial" charset="0"/>
              </a:defRPr>
            </a:lvl1pPr>
            <a:lvl2pPr marL="457200" indent="0">
              <a:lnSpc>
                <a:spcPts val="1900"/>
              </a:lnSpc>
              <a:buNone/>
              <a:defRPr sz="1200">
                <a:latin typeface="Arial" charset="0"/>
                <a:ea typeface="Arial" charset="0"/>
                <a:cs typeface="Arial" charset="0"/>
              </a:defRPr>
            </a:lvl2pPr>
            <a:lvl3pPr marL="914400" indent="0">
              <a:lnSpc>
                <a:spcPts val="1900"/>
              </a:lnSpc>
              <a:buNone/>
              <a:defRPr sz="1200">
                <a:latin typeface="Arial" charset="0"/>
                <a:ea typeface="Arial" charset="0"/>
                <a:cs typeface="Arial" charset="0"/>
              </a:defRPr>
            </a:lvl3pPr>
            <a:lvl4pPr marL="1371600" indent="0">
              <a:lnSpc>
                <a:spcPts val="1900"/>
              </a:lnSpc>
              <a:buNone/>
              <a:defRPr sz="1200">
                <a:latin typeface="Arial" charset="0"/>
                <a:ea typeface="Arial" charset="0"/>
                <a:cs typeface="Arial" charset="0"/>
              </a:defRPr>
            </a:lvl4pPr>
            <a:lvl5pPr marL="1828800" indent="0">
              <a:lnSpc>
                <a:spcPts val="1900"/>
              </a:lnSpc>
              <a:buNone/>
              <a:defRPr sz="12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2751911"/>
            <a:ext cx="5181600" cy="3477306"/>
          </a:xfrm>
          <a:prstGeom prst="rect">
            <a:avLst/>
          </a:prstGeom>
          <a:solidFill>
            <a:srgbClr val="005EB8">
              <a:alpha val="20000"/>
            </a:srgbClr>
          </a:solidFill>
        </p:spPr>
        <p:txBody>
          <a:bodyPr>
            <a:normAutofit/>
          </a:bodyPr>
          <a:lstStyle>
            <a:lvl1pPr marL="0" indent="0">
              <a:lnSpc>
                <a:spcPts val="1900"/>
              </a:lnSpc>
              <a:buNone/>
              <a:defRPr sz="1200">
                <a:latin typeface="Arial" charset="0"/>
                <a:ea typeface="Arial" charset="0"/>
                <a:cs typeface="Arial" charset="0"/>
              </a:defRPr>
            </a:lvl1pPr>
            <a:lvl2pPr marL="457200" indent="0">
              <a:lnSpc>
                <a:spcPts val="1900"/>
              </a:lnSpc>
              <a:buNone/>
              <a:defRPr sz="1200">
                <a:latin typeface="Arial" charset="0"/>
                <a:ea typeface="Arial" charset="0"/>
                <a:cs typeface="Arial" charset="0"/>
              </a:defRPr>
            </a:lvl2pPr>
            <a:lvl3pPr marL="914400" indent="0">
              <a:lnSpc>
                <a:spcPts val="1900"/>
              </a:lnSpc>
              <a:buNone/>
              <a:defRPr sz="1200">
                <a:latin typeface="Arial" charset="0"/>
                <a:ea typeface="Arial" charset="0"/>
                <a:cs typeface="Arial" charset="0"/>
              </a:defRPr>
            </a:lvl3pPr>
            <a:lvl4pPr marL="1371600" indent="0">
              <a:lnSpc>
                <a:spcPts val="1900"/>
              </a:lnSpc>
              <a:buNone/>
              <a:defRPr sz="1200">
                <a:latin typeface="Arial" charset="0"/>
                <a:ea typeface="Arial" charset="0"/>
                <a:cs typeface="Arial" charset="0"/>
              </a:defRPr>
            </a:lvl4pPr>
            <a:lvl5pPr marL="1828800" indent="0">
              <a:lnSpc>
                <a:spcPts val="1900"/>
              </a:lnSpc>
              <a:buNone/>
              <a:defRPr sz="12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p:cNvSpPr>
            <a:spLocks noGrp="1"/>
          </p:cNvSpPr>
          <p:nvPr>
            <p:ph type="title"/>
          </p:nvPr>
        </p:nvSpPr>
        <p:spPr>
          <a:xfrm>
            <a:off x="838200" y="549912"/>
            <a:ext cx="10515600" cy="843196"/>
          </a:xfrm>
          <a:prstGeom prst="rect">
            <a:avLst/>
          </a:prstGeom>
        </p:spPr>
        <p:txBody>
          <a:bodyPr>
            <a:normAutofit/>
          </a:bodyPr>
          <a:lstStyle>
            <a:lvl1pPr>
              <a:defRPr sz="3600">
                <a:solidFill>
                  <a:srgbClr val="005EB8"/>
                </a:solidFill>
                <a:latin typeface="Arial" charset="0"/>
                <a:ea typeface="Arial" charset="0"/>
                <a:cs typeface="Arial" charset="0"/>
              </a:defRPr>
            </a:lvl1pPr>
          </a:lstStyle>
          <a:p>
            <a:r>
              <a:rPr lang="en-US" dirty="0"/>
              <a:t>Click to edit Master title style</a:t>
            </a:r>
          </a:p>
        </p:txBody>
      </p:sp>
      <p:sp>
        <p:nvSpPr>
          <p:cNvPr id="10" name="Text Placeholder 2"/>
          <p:cNvSpPr>
            <a:spLocks noGrp="1"/>
          </p:cNvSpPr>
          <p:nvPr>
            <p:ph type="body" idx="10"/>
          </p:nvPr>
        </p:nvSpPr>
        <p:spPr>
          <a:xfrm>
            <a:off x="838200" y="1592514"/>
            <a:ext cx="10515600" cy="1011351"/>
          </a:xfrm>
          <a:prstGeom prst="rect">
            <a:avLst/>
          </a:prstGeom>
        </p:spPr>
        <p:txBody>
          <a:bodyPr>
            <a:normAutofit/>
          </a:bodyPr>
          <a:lstStyle>
            <a:lvl1pPr marL="0" indent="0">
              <a:lnSpc>
                <a:spcPts val="2080"/>
              </a:lnSpc>
              <a:buNone/>
              <a:defRPr sz="1400">
                <a:solidFill>
                  <a:srgbClr val="005EB8"/>
                </a:solidFill>
                <a:latin typeface="Arial" charset="0"/>
                <a:ea typeface="Arial" charset="0"/>
                <a:cs typeface="Arial"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2" name="Footer Placeholder 1"/>
          <p:cNvSpPr>
            <a:spLocks noGrp="1"/>
          </p:cNvSpPr>
          <p:nvPr>
            <p:ph type="ftr" sz="quarter" idx="11"/>
          </p:nvPr>
        </p:nvSpPr>
        <p:spPr>
          <a:xfrm>
            <a:off x="920902" y="6321865"/>
            <a:ext cx="7630885" cy="365125"/>
          </a:xfrm>
        </p:spPr>
        <p:txBody>
          <a:bodyPr/>
          <a:lstStyle>
            <a:lvl1pPr>
              <a:defRPr>
                <a:solidFill>
                  <a:schemeClr val="accent3">
                    <a:lumMod val="60000"/>
                    <a:lumOff val="40000"/>
                  </a:schemeClr>
                </a:solidFill>
              </a:defRPr>
            </a:lvl1pPr>
          </a:lstStyle>
          <a:p>
            <a:r>
              <a:rPr lang="en-GB"/>
              <a:t>PLACE 2024 Patient Led Assessment of the Care Environment</a:t>
            </a:r>
            <a:endParaRPr lang="en-US" dirty="0"/>
          </a:p>
        </p:txBody>
      </p:sp>
    </p:spTree>
    <p:extLst>
      <p:ext uri="{BB962C8B-B14F-4D97-AF65-F5344CB8AC3E}">
        <p14:creationId xmlns:p14="http://schemas.microsoft.com/office/powerpoint/2010/main" val="41719249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BA278-8B99-28BB-9AF0-BE82C331376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3C726DB-096C-230F-A613-25D6628C3C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73EDDDB-3C09-4CAF-73CA-440F0D4F04E4}"/>
              </a:ext>
            </a:extLst>
          </p:cNvPr>
          <p:cNvSpPr>
            <a:spLocks noGrp="1"/>
          </p:cNvSpPr>
          <p:nvPr>
            <p:ph type="dt" sz="half" idx="10"/>
          </p:nvPr>
        </p:nvSpPr>
        <p:spPr>
          <a:xfrm>
            <a:off x="838200" y="6356350"/>
            <a:ext cx="2743200" cy="365125"/>
          </a:xfrm>
          <a:prstGeom prst="rect">
            <a:avLst/>
          </a:prstGeom>
        </p:spPr>
        <p:txBody>
          <a:bodyPr/>
          <a:lstStyle/>
          <a:p>
            <a:fld id="{D204FD89-455C-48EE-9B84-EB64A6228BB6}" type="datetimeFigureOut">
              <a:rPr lang="en-GB" smtClean="0"/>
              <a:t>27/07/2026</a:t>
            </a:fld>
            <a:endParaRPr lang="en-GB" dirty="0"/>
          </a:p>
        </p:txBody>
      </p:sp>
      <p:sp>
        <p:nvSpPr>
          <p:cNvPr id="5" name="Footer Placeholder 4">
            <a:extLst>
              <a:ext uri="{FF2B5EF4-FFF2-40B4-BE49-F238E27FC236}">
                <a16:creationId xmlns:a16="http://schemas.microsoft.com/office/drawing/2014/main" id="{E704AFE5-5C5E-6D07-8B73-479D30B7FFC5}"/>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C1FA698C-0DDA-B9F5-7089-4CD3686C6A2C}"/>
              </a:ext>
            </a:extLst>
          </p:cNvPr>
          <p:cNvSpPr>
            <a:spLocks noGrp="1"/>
          </p:cNvSpPr>
          <p:nvPr>
            <p:ph type="sldNum" sz="quarter" idx="12"/>
          </p:nvPr>
        </p:nvSpPr>
        <p:spPr>
          <a:xfrm>
            <a:off x="8610600" y="6356350"/>
            <a:ext cx="2743200" cy="365125"/>
          </a:xfrm>
          <a:prstGeom prst="rect">
            <a:avLst/>
          </a:prstGeom>
        </p:spPr>
        <p:txBody>
          <a:bodyPr/>
          <a:lstStyle/>
          <a:p>
            <a:fld id="{D192A8C2-16C5-4CDB-8B8D-01C0843742A3}" type="slidenum">
              <a:rPr lang="en-GB" smtClean="0"/>
              <a:t>‹#›</a:t>
            </a:fld>
            <a:endParaRPr lang="en-GB" dirty="0"/>
          </a:p>
        </p:txBody>
      </p:sp>
    </p:spTree>
    <p:extLst>
      <p:ext uri="{BB962C8B-B14F-4D97-AF65-F5344CB8AC3E}">
        <p14:creationId xmlns:p14="http://schemas.microsoft.com/office/powerpoint/2010/main" val="30261164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Custom Layout">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568374"/>
            <a:ext cx="12192000" cy="1289626"/>
          </a:xfrm>
          <a:prstGeom prst="rect">
            <a:avLst/>
          </a:prstGeom>
          <a:noFill/>
        </p:spPr>
      </p:pic>
      <p:sp>
        <p:nvSpPr>
          <p:cNvPr id="8" name="Title 1"/>
          <p:cNvSpPr txBox="1">
            <a:spLocks/>
          </p:cNvSpPr>
          <p:nvPr userDrawn="1"/>
        </p:nvSpPr>
        <p:spPr>
          <a:xfrm>
            <a:off x="609600" y="274638"/>
            <a:ext cx="10972800" cy="1143000"/>
          </a:xfrm>
          <a:prstGeom prst="rect">
            <a:avLst/>
          </a:prstGeom>
        </p:spPr>
        <p:txBody>
          <a:bodyPr vert="horz" lIns="68580" tIns="34290" rIns="68580" bIns="34290" rtlCol="0" anchor="ctr">
            <a:normAutofit/>
          </a:bodyPr>
          <a:lstStyle>
            <a:lvl1pPr algn="l" defTabSz="914400" rtl="0" eaLnBrk="1" latinLnBrk="0" hangingPunct="1">
              <a:spcBef>
                <a:spcPct val="0"/>
              </a:spcBef>
              <a:buNone/>
              <a:defRPr sz="2800" b="1" kern="1200">
                <a:solidFill>
                  <a:schemeClr val="tx2"/>
                </a:solidFill>
                <a:latin typeface="+mj-lt"/>
                <a:ea typeface="+mj-ea"/>
                <a:cs typeface="+mj-cs"/>
              </a:defRPr>
            </a:lvl1pPr>
          </a:lstStyle>
          <a:p>
            <a:endParaRPr lang="en-GB" sz="2100" dirty="0"/>
          </a:p>
        </p:txBody>
      </p:sp>
      <p:pic>
        <p:nvPicPr>
          <p:cNvPr id="3" name="image1.jpeg">
            <a:extLst>
              <a:ext uri="{FF2B5EF4-FFF2-40B4-BE49-F238E27FC236}">
                <a16:creationId xmlns:a16="http://schemas.microsoft.com/office/drawing/2014/main" id="{52294B09-0A6E-EEFF-668C-4EA68ADEF243}"/>
              </a:ext>
            </a:extLst>
          </p:cNvPr>
          <p:cNvPicPr>
            <a:picLocks noChangeAspect="1"/>
          </p:cNvPicPr>
          <p:nvPr userDrawn="1"/>
        </p:nvPicPr>
        <p:blipFill>
          <a:blip r:embed="rId3" cstate="print"/>
          <a:stretch>
            <a:fillRect/>
          </a:stretch>
        </p:blipFill>
        <p:spPr>
          <a:xfrm>
            <a:off x="10128449" y="39698"/>
            <a:ext cx="1868593" cy="857250"/>
          </a:xfrm>
          <a:prstGeom prst="rect">
            <a:avLst/>
          </a:prstGeom>
        </p:spPr>
      </p:pic>
    </p:spTree>
    <p:extLst>
      <p:ext uri="{BB962C8B-B14F-4D97-AF65-F5344CB8AC3E}">
        <p14:creationId xmlns:p14="http://schemas.microsoft.com/office/powerpoint/2010/main" val="13444014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BD4DBB-DFB7-BE88-5234-2DE37FDED31A}"/>
              </a:ext>
            </a:extLst>
          </p:cNvPr>
          <p:cNvSpPr>
            <a:spLocks noGrp="1"/>
          </p:cNvSpPr>
          <p:nvPr>
            <p:ph type="dt" sz="half" idx="10"/>
          </p:nvPr>
        </p:nvSpPr>
        <p:spPr>
          <a:xfrm>
            <a:off x="838200" y="6356350"/>
            <a:ext cx="2743200" cy="365125"/>
          </a:xfrm>
          <a:prstGeom prst="rect">
            <a:avLst/>
          </a:prstGeom>
        </p:spPr>
        <p:txBody>
          <a:bodyPr/>
          <a:lstStyle/>
          <a:p>
            <a:fld id="{D204FD89-455C-48EE-9B84-EB64A6228BB6}" type="datetimeFigureOut">
              <a:rPr lang="en-GB" smtClean="0"/>
              <a:t>27/07/2026</a:t>
            </a:fld>
            <a:endParaRPr lang="en-GB" dirty="0"/>
          </a:p>
        </p:txBody>
      </p:sp>
      <p:sp>
        <p:nvSpPr>
          <p:cNvPr id="3" name="Footer Placeholder 2">
            <a:extLst>
              <a:ext uri="{FF2B5EF4-FFF2-40B4-BE49-F238E27FC236}">
                <a16:creationId xmlns:a16="http://schemas.microsoft.com/office/drawing/2014/main" id="{424EDA9E-21AA-B239-2C5A-DD5ACE678FF5}"/>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DDBB9179-5604-997B-B6C4-4216BDD41C01}"/>
              </a:ext>
            </a:extLst>
          </p:cNvPr>
          <p:cNvSpPr>
            <a:spLocks noGrp="1"/>
          </p:cNvSpPr>
          <p:nvPr>
            <p:ph type="sldNum" sz="quarter" idx="12"/>
          </p:nvPr>
        </p:nvSpPr>
        <p:spPr>
          <a:xfrm>
            <a:off x="8610600" y="6356350"/>
            <a:ext cx="2743200" cy="365125"/>
          </a:xfrm>
          <a:prstGeom prst="rect">
            <a:avLst/>
          </a:prstGeom>
        </p:spPr>
        <p:txBody>
          <a:bodyPr/>
          <a:lstStyle/>
          <a:p>
            <a:fld id="{D192A8C2-16C5-4CDB-8B8D-01C0843742A3}" type="slidenum">
              <a:rPr lang="en-GB" smtClean="0"/>
              <a:t>‹#›</a:t>
            </a:fld>
            <a:endParaRPr lang="en-GB" dirty="0"/>
          </a:p>
        </p:txBody>
      </p:sp>
    </p:spTree>
    <p:extLst>
      <p:ext uri="{BB962C8B-B14F-4D97-AF65-F5344CB8AC3E}">
        <p14:creationId xmlns:p14="http://schemas.microsoft.com/office/powerpoint/2010/main" val="4291235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059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27/07/2026</a:t>
            </a:fld>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817" r:id="rId1"/>
    <p:sldLayoutId id="2147483785" r:id="rId2"/>
    <p:sldLayoutId id="2147483833" r:id="rId3"/>
    <p:sldLayoutId id="2147483834" r:id="rId4"/>
    <p:sldLayoutId id="2147483826" r:id="rId5"/>
    <p:sldLayoutId id="2147483931" r:id="rId6"/>
    <p:sldLayoutId id="2147483827" r:id="rId7"/>
    <p:sldLayoutId id="2147483789" r:id="rId8"/>
    <p:sldLayoutId id="2147483818" r:id="rId9"/>
    <p:sldLayoutId id="2147483813" r:id="rId10"/>
    <p:sldLayoutId id="2147483814" r:id="rId11"/>
    <p:sldLayoutId id="2147483815" r:id="rId12"/>
    <p:sldLayoutId id="2147483719" r:id="rId13"/>
    <p:sldLayoutId id="2147483938" r:id="rId14"/>
    <p:sldLayoutId id="2147483939" r:id="rId15"/>
    <p:sldLayoutId id="2147483933" r:id="rId16"/>
    <p:sldLayoutId id="2147483824" r:id="rId17"/>
    <p:sldLayoutId id="2147483926" r:id="rId18"/>
    <p:sldLayoutId id="2147483927" r:id="rId19"/>
    <p:sldLayoutId id="2147483929" r:id="rId20"/>
    <p:sldLayoutId id="2147483928" r:id="rId21"/>
    <p:sldLayoutId id="2147483930" r:id="rId22"/>
    <p:sldLayoutId id="2147483924" r:id="rId23"/>
    <p:sldLayoutId id="2147483940" r:id="rId24"/>
    <p:sldLayoutId id="2147483810" r:id="rId25"/>
    <p:sldLayoutId id="2147483934" r:id="rId26"/>
    <p:sldLayoutId id="2147483936" r:id="rId27"/>
    <p:sldLayoutId id="2147483937" r:id="rId28"/>
    <p:sldLayoutId id="2147483825" r:id="rId29"/>
    <p:sldLayoutId id="2147483935" r:id="rId30"/>
    <p:sldLayoutId id="2147483942" r:id="rId31"/>
    <p:sldLayoutId id="2147483943" r:id="rId32"/>
    <p:sldLayoutId id="2147483944" r:id="rId33"/>
    <p:sldLayoutId id="2147483945" r:id="rId34"/>
    <p:sldLayoutId id="2147483946" r:id="rId35"/>
    <p:sldLayoutId id="2147483947" r:id="rId3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digital.nhs.uk/data-and-information/areas-of-interest/estates-and-facilities/patient-led-assessments-of-the-care-environment-place"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hyperlink" Target="https://digital.nhs.uk/data-and-information/publications/statistical/patient-led-assessments-of-the-care-environment-place"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mailto:placenotifications@nhs.net" TargetMode="External"/><Relationship Id="rId2" Type="http://schemas.openxmlformats.org/officeDocument/2006/relationships/hyperlink" Target="mailto:england.place@nhs.net" TargetMode="Externa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3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g"/></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2.xml"/><Relationship Id="rId4" Type="http://schemas.openxmlformats.org/officeDocument/2006/relationships/image" Target="../media/image37.jpg"/></Relationships>
</file>

<file path=ppt/slides/_rels/slide68.xml.rels><?xml version="1.0" encoding="UTF-8" standalone="yes"?>
<Relationships xmlns="http://schemas.openxmlformats.org/package/2006/relationships"><Relationship Id="rId3" Type="http://schemas.openxmlformats.org/officeDocument/2006/relationships/hyperlink" Target="mailto:placenotifications@nhs.net" TargetMode="External"/><Relationship Id="rId2" Type="http://schemas.openxmlformats.org/officeDocument/2006/relationships/hyperlink" Target="mailto:england.place@nhs.net" TargetMode="Externa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p:txBody>
          <a:bodyPr/>
          <a:lstStyle/>
          <a:p>
            <a:r>
              <a:rPr lang="en-GB" sz="6000" dirty="0"/>
              <a:t>PLACE</a:t>
            </a:r>
            <a:br>
              <a:rPr lang="en-GB" sz="6000" dirty="0"/>
            </a:br>
            <a:endParaRPr lang="en-GB" sz="6000" dirty="0"/>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1" y="3600000"/>
            <a:ext cx="5664000" cy="1024967"/>
          </a:xfrm>
        </p:spPr>
        <p:txBody>
          <a:bodyPr/>
          <a:lstStyle/>
          <a:p>
            <a:r>
              <a:rPr lang="en-GB" b="1" dirty="0"/>
              <a:t>Webinar 2026</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What does PLACE do?</a:t>
            </a:r>
            <a:endParaRPr lang="en-GB" spc="-4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1999" y="1630845"/>
            <a:ext cx="11244993" cy="4486176"/>
          </a:xfrm>
        </p:spPr>
        <p:txBody>
          <a:bodyPr>
            <a:normAutofit fontScale="92500" lnSpcReduction="10000"/>
          </a:bodyPr>
          <a:lstStyle/>
          <a:p>
            <a:r>
              <a:rPr lang="en-GB" sz="2400" dirty="0">
                <a:solidFill>
                  <a:schemeClr val="tx1"/>
                </a:solidFill>
              </a:rPr>
              <a:t>PLACE provides motivation for improvement by NHS organisations providing a </a:t>
            </a:r>
            <a:r>
              <a:rPr lang="en-GB" sz="2400" b="1" dirty="0">
                <a:solidFill>
                  <a:schemeClr val="tx1"/>
                </a:solidFill>
              </a:rPr>
              <a:t>clear message, directly from patients</a:t>
            </a:r>
            <a:r>
              <a:rPr lang="en-GB" sz="2400" dirty="0">
                <a:solidFill>
                  <a:schemeClr val="tx1"/>
                </a:solidFill>
              </a:rPr>
              <a:t>, about how the environment or services might be enhanced.</a:t>
            </a:r>
          </a:p>
          <a:p>
            <a:endParaRPr lang="en-GB" sz="2400" dirty="0">
              <a:solidFill>
                <a:schemeClr val="tx1"/>
              </a:solidFill>
            </a:endParaRPr>
          </a:p>
          <a:p>
            <a:r>
              <a:rPr lang="en-GB" sz="2400" dirty="0">
                <a:solidFill>
                  <a:schemeClr val="tx1"/>
                </a:solidFill>
              </a:rPr>
              <a:t>The assessments involve local people (known as patient assessors) going into hospitals as part of teams to </a:t>
            </a:r>
            <a:r>
              <a:rPr lang="en-GB" sz="2400" b="1" dirty="0">
                <a:solidFill>
                  <a:schemeClr val="tx1"/>
                </a:solidFill>
              </a:rPr>
              <a:t>assess how the environment supports the provision of clinical care</a:t>
            </a:r>
            <a:r>
              <a:rPr lang="en-GB" sz="2400" dirty="0">
                <a:solidFill>
                  <a:schemeClr val="tx1"/>
                </a:solidFill>
              </a:rPr>
              <a:t>, assessing such things as privacy and dignity, food, cleanliness and general building maintenance and, more recently, the extent to which the environment is able to support the care of those with dementia or with a disability.</a:t>
            </a:r>
          </a:p>
          <a:p>
            <a:endParaRPr lang="en-GB" sz="2400" dirty="0">
              <a:solidFill>
                <a:schemeClr val="tx1"/>
              </a:solidFill>
            </a:endParaRPr>
          </a:p>
          <a:p>
            <a:r>
              <a:rPr lang="en-GB" sz="2400" dirty="0">
                <a:solidFill>
                  <a:schemeClr val="tx1"/>
                </a:solidFill>
              </a:rPr>
              <a:t>The assessments take place every year, and </a:t>
            </a:r>
            <a:r>
              <a:rPr lang="en-GB" sz="2400" b="1" dirty="0">
                <a:solidFill>
                  <a:schemeClr val="tx1"/>
                </a:solidFill>
              </a:rPr>
              <a:t>results are published to help drive improvements</a:t>
            </a:r>
            <a:r>
              <a:rPr lang="en-GB" sz="2400" dirty="0">
                <a:solidFill>
                  <a:schemeClr val="tx1"/>
                </a:solidFill>
              </a:rPr>
              <a:t> in the care environment. The results show how hospitals are performing both nationally and in relation to other hospitals providing similar services.</a:t>
            </a:r>
            <a:endParaRPr lang="en-US" sz="2400" dirty="0">
              <a:solidFill>
                <a:schemeClr val="tx1"/>
              </a:solidFill>
            </a:endParaRPr>
          </a:p>
          <a:p>
            <a:pPr>
              <a:lnSpc>
                <a:spcPct val="100000"/>
              </a:lnSpc>
              <a:spcAft>
                <a:spcPts val="1200"/>
              </a:spcAft>
              <a:buClr>
                <a:schemeClr val="accent6"/>
              </a:buClr>
            </a:pPr>
            <a:endParaRPr lang="en-GB" sz="2400" dirty="0"/>
          </a:p>
        </p:txBody>
      </p:sp>
    </p:spTree>
    <p:extLst>
      <p:ext uri="{BB962C8B-B14F-4D97-AF65-F5344CB8AC3E}">
        <p14:creationId xmlns:p14="http://schemas.microsoft.com/office/powerpoint/2010/main" val="228214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What does PLACE look at?</a:t>
            </a:r>
            <a:endParaRPr lang="en-GB" spc="-4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1999" y="1630845"/>
            <a:ext cx="11404154" cy="4570258"/>
          </a:xfrm>
        </p:spPr>
        <p:txBody>
          <a:bodyPr>
            <a:normAutofit fontScale="92500" lnSpcReduction="20000"/>
          </a:bodyPr>
          <a:lstStyle/>
          <a:p>
            <a:r>
              <a:rPr lang="en-GB" sz="2400" dirty="0">
                <a:solidFill>
                  <a:schemeClr val="tx1"/>
                </a:solidFill>
              </a:rPr>
              <a:t>PLACE assesses several </a:t>
            </a:r>
            <a:r>
              <a:rPr lang="en-GB" sz="2400" b="1" dirty="0">
                <a:solidFill>
                  <a:schemeClr val="tx1"/>
                </a:solidFill>
              </a:rPr>
              <a:t>non-clinical aspects of the healthcare premises identified as important by patients </a:t>
            </a:r>
            <a:r>
              <a:rPr lang="en-GB" sz="2400" dirty="0">
                <a:solidFill>
                  <a:schemeClr val="tx1"/>
                </a:solidFill>
              </a:rPr>
              <a:t>and the public, known as domains:</a:t>
            </a:r>
          </a:p>
          <a:p>
            <a:r>
              <a:rPr lang="en-GB" sz="2400" dirty="0">
                <a:solidFill>
                  <a:schemeClr val="tx1"/>
                </a:solidFill>
              </a:rPr>
              <a:t> </a:t>
            </a:r>
          </a:p>
          <a:p>
            <a:pPr marL="285750" indent="-285750">
              <a:buClr>
                <a:srgbClr val="005EB8"/>
              </a:buClr>
              <a:buFont typeface="Arial" panose="020B0604020202020204" pitchFamily="34" charset="0"/>
              <a:buChar char="•"/>
            </a:pPr>
            <a:r>
              <a:rPr lang="en-GB" sz="2400" dirty="0">
                <a:solidFill>
                  <a:schemeClr val="tx1"/>
                </a:solidFill>
              </a:rPr>
              <a:t>Cleanliness </a:t>
            </a:r>
          </a:p>
          <a:p>
            <a:pPr marL="285750" indent="-285750">
              <a:buClr>
                <a:srgbClr val="005EB8"/>
              </a:buClr>
              <a:buFont typeface="Arial" panose="020B0604020202020204" pitchFamily="34" charset="0"/>
              <a:buChar char="•"/>
            </a:pPr>
            <a:r>
              <a:rPr lang="en-GB" sz="2400" dirty="0">
                <a:solidFill>
                  <a:schemeClr val="tx1"/>
                </a:solidFill>
              </a:rPr>
              <a:t>Food and hydration </a:t>
            </a:r>
          </a:p>
          <a:p>
            <a:pPr marL="285750" indent="-285750">
              <a:buClr>
                <a:srgbClr val="005EB8"/>
              </a:buClr>
              <a:buFont typeface="Arial" panose="020B0604020202020204" pitchFamily="34" charset="0"/>
              <a:buChar char="•"/>
            </a:pPr>
            <a:r>
              <a:rPr lang="en-GB" sz="2400" dirty="0">
                <a:solidFill>
                  <a:schemeClr val="tx1"/>
                </a:solidFill>
              </a:rPr>
              <a:t>Privacy, dignity and wellbeing </a:t>
            </a:r>
          </a:p>
          <a:p>
            <a:pPr marL="285750" indent="-285750">
              <a:buClr>
                <a:srgbClr val="005EB8"/>
              </a:buClr>
              <a:buFont typeface="Arial" panose="020B0604020202020204" pitchFamily="34" charset="0"/>
              <a:buChar char="•"/>
            </a:pPr>
            <a:r>
              <a:rPr lang="en-GB" sz="2400" dirty="0">
                <a:solidFill>
                  <a:schemeClr val="tx1"/>
                </a:solidFill>
              </a:rPr>
              <a:t>Condition, appearance and maintenance </a:t>
            </a:r>
          </a:p>
          <a:p>
            <a:pPr marL="285750" indent="-285750">
              <a:buClr>
                <a:srgbClr val="005EB8"/>
              </a:buClr>
              <a:buFont typeface="Arial" panose="020B0604020202020204" pitchFamily="34" charset="0"/>
              <a:buChar char="•"/>
            </a:pPr>
            <a:r>
              <a:rPr lang="en-GB" sz="2400" dirty="0">
                <a:solidFill>
                  <a:schemeClr val="tx1"/>
                </a:solidFill>
              </a:rPr>
              <a:t>Dementia: how well the needs of patients with dementia are met </a:t>
            </a:r>
          </a:p>
          <a:p>
            <a:pPr marL="285750" indent="-285750">
              <a:buClr>
                <a:srgbClr val="005EB8"/>
              </a:buClr>
              <a:buFont typeface="Arial" panose="020B0604020202020204" pitchFamily="34" charset="0"/>
              <a:buChar char="•"/>
            </a:pPr>
            <a:r>
              <a:rPr lang="en-GB" sz="2400" dirty="0">
                <a:solidFill>
                  <a:schemeClr val="tx1"/>
                </a:solidFill>
              </a:rPr>
              <a:t>Disability: how well the needs of patients with a disability are met </a:t>
            </a:r>
          </a:p>
          <a:p>
            <a:pPr>
              <a:buClr>
                <a:srgbClr val="005EB8"/>
              </a:buClr>
            </a:pPr>
            <a:endParaRPr lang="en-GB" sz="1200" dirty="0">
              <a:solidFill>
                <a:schemeClr val="tx1"/>
              </a:solidFill>
            </a:endParaRPr>
          </a:p>
          <a:p>
            <a:pPr>
              <a:buClr>
                <a:srgbClr val="005EB8"/>
              </a:buClr>
            </a:pPr>
            <a:r>
              <a:rPr lang="en-GB" sz="2400" dirty="0">
                <a:solidFill>
                  <a:schemeClr val="tx1"/>
                </a:solidFill>
              </a:rPr>
              <a:t>PLACE is voluntary but has a high utilisation rate, including non-NHS providers e.g. BUPA.</a:t>
            </a:r>
          </a:p>
          <a:p>
            <a:pPr marL="285750" indent="-285750">
              <a:buClr>
                <a:srgbClr val="005EB8"/>
              </a:buClr>
              <a:buFont typeface="Arial" panose="020B0604020202020204" pitchFamily="34" charset="0"/>
              <a:buChar char="•"/>
            </a:pPr>
            <a:endParaRPr lang="en-GB" sz="1200" dirty="0">
              <a:solidFill>
                <a:schemeClr val="tx1"/>
              </a:solidFill>
            </a:endParaRPr>
          </a:p>
          <a:p>
            <a:pPr>
              <a:buClr>
                <a:srgbClr val="005EB8"/>
              </a:buClr>
            </a:pPr>
            <a:r>
              <a:rPr lang="en-GB" sz="2400" dirty="0">
                <a:solidFill>
                  <a:schemeClr val="tx1"/>
                </a:solidFill>
                <a:hlinkClick r:id="rId3"/>
              </a:rPr>
              <a:t>https://digital.nhs.uk/data-and-information/areas-of-interest/estates-and-facilities/patient-led-assessments-of-the-care-environment-place</a:t>
            </a:r>
            <a:endParaRPr lang="en-GB" sz="2400" dirty="0">
              <a:solidFill>
                <a:schemeClr val="tx1"/>
              </a:solidFill>
            </a:endParaRPr>
          </a:p>
          <a:p>
            <a:pPr>
              <a:lnSpc>
                <a:spcPct val="100000"/>
              </a:lnSpc>
              <a:spcAft>
                <a:spcPts val="1200"/>
              </a:spcAft>
              <a:buClr>
                <a:schemeClr val="accent6"/>
              </a:buClr>
            </a:pPr>
            <a:endParaRPr lang="en-GB" sz="2400" dirty="0"/>
          </a:p>
        </p:txBody>
      </p:sp>
    </p:spTree>
    <p:extLst>
      <p:ext uri="{BB962C8B-B14F-4D97-AF65-F5344CB8AC3E}">
        <p14:creationId xmlns:p14="http://schemas.microsoft.com/office/powerpoint/2010/main" val="94787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spc="-40" dirty="0"/>
              <a:t>History of PLACE</a:t>
            </a:r>
          </a:p>
        </p:txBody>
      </p:sp>
      <p:graphicFrame>
        <p:nvGraphicFramePr>
          <p:cNvPr id="2" name="Diagram 1">
            <a:extLst>
              <a:ext uri="{FF2B5EF4-FFF2-40B4-BE49-F238E27FC236}">
                <a16:creationId xmlns:a16="http://schemas.microsoft.com/office/drawing/2014/main" id="{B072A7DA-5EC5-0B2E-9425-6DC365FF7FF1}"/>
              </a:ext>
            </a:extLst>
          </p:cNvPr>
          <p:cNvGraphicFramePr/>
          <p:nvPr>
            <p:extLst>
              <p:ext uri="{D42A27DB-BD31-4B8C-83A1-F6EECF244321}">
                <p14:modId xmlns:p14="http://schemas.microsoft.com/office/powerpoint/2010/main" val="712623609"/>
              </p:ext>
            </p:extLst>
          </p:nvPr>
        </p:nvGraphicFramePr>
        <p:xfrm>
          <a:off x="535566" y="1204404"/>
          <a:ext cx="11224434" cy="4975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642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39127A-4743-7282-E0C9-4247E1C16830}"/>
              </a:ext>
            </a:extLst>
          </p:cNvPr>
          <p:cNvSpPr>
            <a:spLocks noGrp="1"/>
          </p:cNvSpPr>
          <p:nvPr>
            <p:ph type="title"/>
          </p:nvPr>
        </p:nvSpPr>
        <p:spPr/>
        <p:txBody>
          <a:bodyPr/>
          <a:lstStyle/>
          <a:p>
            <a:r>
              <a:rPr lang="en-GB" dirty="0"/>
              <a:t>PLACE timeline 2025 </a:t>
            </a:r>
          </a:p>
        </p:txBody>
      </p:sp>
      <p:sp>
        <p:nvSpPr>
          <p:cNvPr id="31" name="Text Placeholder 4">
            <a:extLst>
              <a:ext uri="{FF2B5EF4-FFF2-40B4-BE49-F238E27FC236}">
                <a16:creationId xmlns:a16="http://schemas.microsoft.com/office/drawing/2014/main" id="{F326F978-E1AB-65EC-9DF8-9FB3A3545872}"/>
              </a:ext>
            </a:extLst>
          </p:cNvPr>
          <p:cNvSpPr txBox="1">
            <a:spLocks/>
          </p:cNvSpPr>
          <p:nvPr/>
        </p:nvSpPr>
        <p:spPr>
          <a:xfrm>
            <a:off x="641267" y="1759226"/>
            <a:ext cx="11055927" cy="21369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ltLang="en-US" sz="2400" b="1" dirty="0"/>
          </a:p>
          <a:p>
            <a:endParaRPr lang="en-US" sz="2400" dirty="0"/>
          </a:p>
        </p:txBody>
      </p:sp>
      <p:graphicFrame>
        <p:nvGraphicFramePr>
          <p:cNvPr id="32" name="Diagram 31">
            <a:extLst>
              <a:ext uri="{FF2B5EF4-FFF2-40B4-BE49-F238E27FC236}">
                <a16:creationId xmlns:a16="http://schemas.microsoft.com/office/drawing/2014/main" id="{93FD9231-2DB0-3A99-B686-8217ABEE6502}"/>
              </a:ext>
            </a:extLst>
          </p:cNvPr>
          <p:cNvGraphicFramePr/>
          <p:nvPr>
            <p:extLst>
              <p:ext uri="{D42A27DB-BD31-4B8C-83A1-F6EECF244321}">
                <p14:modId xmlns:p14="http://schemas.microsoft.com/office/powerpoint/2010/main" val="1643296077"/>
              </p:ext>
            </p:extLst>
          </p:nvPr>
        </p:nvGraphicFramePr>
        <p:xfrm>
          <a:off x="641267" y="1325377"/>
          <a:ext cx="11146542" cy="3041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Box 32">
            <a:extLst>
              <a:ext uri="{FF2B5EF4-FFF2-40B4-BE49-F238E27FC236}">
                <a16:creationId xmlns:a16="http://schemas.microsoft.com/office/drawing/2014/main" id="{40501B8C-3BB2-CA4A-82C8-36B488A42184}"/>
              </a:ext>
            </a:extLst>
          </p:cNvPr>
          <p:cNvSpPr txBox="1"/>
          <p:nvPr/>
        </p:nvSpPr>
        <p:spPr>
          <a:xfrm>
            <a:off x="3128864" y="4279284"/>
            <a:ext cx="2188571" cy="646331"/>
          </a:xfrm>
          <a:prstGeom prst="rect">
            <a:avLst/>
          </a:prstGeom>
          <a:noFill/>
        </p:spPr>
        <p:txBody>
          <a:bodyPr wrap="square" rtlCol="0">
            <a:spAutoFit/>
          </a:bodyPr>
          <a:lstStyle/>
          <a:p>
            <a:r>
              <a:rPr lang="en-GB" dirty="0"/>
              <a:t>Official launch</a:t>
            </a:r>
          </a:p>
          <a:p>
            <a:r>
              <a:rPr lang="en-GB" dirty="0"/>
              <a:t>September 2026 </a:t>
            </a:r>
          </a:p>
        </p:txBody>
      </p:sp>
      <p:sp>
        <p:nvSpPr>
          <p:cNvPr id="34" name="TextBox 33">
            <a:extLst>
              <a:ext uri="{FF2B5EF4-FFF2-40B4-BE49-F238E27FC236}">
                <a16:creationId xmlns:a16="http://schemas.microsoft.com/office/drawing/2014/main" id="{5B5EE708-C2F7-3B61-CBE3-9EA46BE0B99D}"/>
              </a:ext>
            </a:extLst>
          </p:cNvPr>
          <p:cNvSpPr txBox="1"/>
          <p:nvPr/>
        </p:nvSpPr>
        <p:spPr>
          <a:xfrm>
            <a:off x="6710746" y="4279284"/>
            <a:ext cx="2188571" cy="646331"/>
          </a:xfrm>
          <a:prstGeom prst="rect">
            <a:avLst/>
          </a:prstGeom>
          <a:noFill/>
        </p:spPr>
        <p:txBody>
          <a:bodyPr wrap="square" rtlCol="0">
            <a:spAutoFit/>
          </a:bodyPr>
          <a:lstStyle/>
          <a:p>
            <a:pPr algn="ctr"/>
            <a:r>
              <a:rPr lang="en-GB" dirty="0"/>
              <a:t>Closes</a:t>
            </a:r>
          </a:p>
          <a:p>
            <a:pPr algn="ctr"/>
            <a:r>
              <a:rPr lang="en-GB" dirty="0"/>
              <a:t>November 2026 </a:t>
            </a:r>
          </a:p>
        </p:txBody>
      </p:sp>
      <p:cxnSp>
        <p:nvCxnSpPr>
          <p:cNvPr id="35" name="Straight Connector 34">
            <a:extLst>
              <a:ext uri="{FF2B5EF4-FFF2-40B4-BE49-F238E27FC236}">
                <a16:creationId xmlns:a16="http://schemas.microsoft.com/office/drawing/2014/main" id="{718A165E-6F14-45FB-3CFC-0AD68FA6D36A}"/>
              </a:ext>
            </a:extLst>
          </p:cNvPr>
          <p:cNvCxnSpPr>
            <a:cxnSpLocks/>
          </p:cNvCxnSpPr>
          <p:nvPr/>
        </p:nvCxnSpPr>
        <p:spPr>
          <a:xfrm flipV="1">
            <a:off x="4234070" y="3727174"/>
            <a:ext cx="0" cy="5521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3999ED-4ABC-C770-88DE-BC77697A8516}"/>
              </a:ext>
            </a:extLst>
          </p:cNvPr>
          <p:cNvCxnSpPr>
            <a:cxnSpLocks/>
          </p:cNvCxnSpPr>
          <p:nvPr/>
        </p:nvCxnSpPr>
        <p:spPr>
          <a:xfrm flipV="1">
            <a:off x="7716078" y="3727174"/>
            <a:ext cx="0" cy="552110"/>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A22A7C7-9E8A-2320-8E9B-31C31A36E7C3}"/>
              </a:ext>
            </a:extLst>
          </p:cNvPr>
          <p:cNvSpPr txBox="1"/>
          <p:nvPr/>
        </p:nvSpPr>
        <p:spPr>
          <a:xfrm>
            <a:off x="9599238" y="4279284"/>
            <a:ext cx="2188571" cy="646331"/>
          </a:xfrm>
          <a:prstGeom prst="rect">
            <a:avLst/>
          </a:prstGeom>
          <a:noFill/>
        </p:spPr>
        <p:txBody>
          <a:bodyPr wrap="square" rtlCol="0">
            <a:spAutoFit/>
          </a:bodyPr>
          <a:lstStyle/>
          <a:p>
            <a:pPr algn="ctr"/>
            <a:r>
              <a:rPr lang="en-GB" dirty="0"/>
              <a:t>Publication</a:t>
            </a:r>
          </a:p>
          <a:p>
            <a:pPr algn="ctr"/>
            <a:r>
              <a:rPr lang="en-GB" dirty="0"/>
              <a:t>February 2027 TBC </a:t>
            </a:r>
          </a:p>
        </p:txBody>
      </p:sp>
      <p:cxnSp>
        <p:nvCxnSpPr>
          <p:cNvPr id="38" name="Straight Connector 37">
            <a:extLst>
              <a:ext uri="{FF2B5EF4-FFF2-40B4-BE49-F238E27FC236}">
                <a16:creationId xmlns:a16="http://schemas.microsoft.com/office/drawing/2014/main" id="{7C2796B4-480A-D920-F8C9-45B2326E5EB0}"/>
              </a:ext>
            </a:extLst>
          </p:cNvPr>
          <p:cNvCxnSpPr>
            <a:cxnSpLocks/>
          </p:cNvCxnSpPr>
          <p:nvPr/>
        </p:nvCxnSpPr>
        <p:spPr>
          <a:xfrm flipV="1">
            <a:off x="10604570" y="3727174"/>
            <a:ext cx="0" cy="55211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0182D8E-8062-5B8B-BF43-617FBF9082E0}"/>
              </a:ext>
            </a:extLst>
          </p:cNvPr>
          <p:cNvSpPr txBox="1"/>
          <p:nvPr/>
        </p:nvSpPr>
        <p:spPr>
          <a:xfrm>
            <a:off x="1068633" y="5276195"/>
            <a:ext cx="2188571" cy="369332"/>
          </a:xfrm>
          <a:prstGeom prst="rect">
            <a:avLst/>
          </a:prstGeom>
          <a:noFill/>
        </p:spPr>
        <p:txBody>
          <a:bodyPr wrap="square" rtlCol="0">
            <a:spAutoFit/>
          </a:bodyPr>
          <a:lstStyle/>
          <a:p>
            <a:pPr algn="ctr"/>
            <a:r>
              <a:rPr lang="en-GB" dirty="0"/>
              <a:t>Guidance updated</a:t>
            </a:r>
          </a:p>
        </p:txBody>
      </p:sp>
      <p:cxnSp>
        <p:nvCxnSpPr>
          <p:cNvPr id="40" name="Straight Connector 39">
            <a:extLst>
              <a:ext uri="{FF2B5EF4-FFF2-40B4-BE49-F238E27FC236}">
                <a16:creationId xmlns:a16="http://schemas.microsoft.com/office/drawing/2014/main" id="{277ADD3F-65F2-F623-2BA6-E96FCFAD8F3A}"/>
              </a:ext>
            </a:extLst>
          </p:cNvPr>
          <p:cNvCxnSpPr>
            <a:cxnSpLocks/>
          </p:cNvCxnSpPr>
          <p:nvPr/>
        </p:nvCxnSpPr>
        <p:spPr>
          <a:xfrm flipV="1">
            <a:off x="2073965" y="3727174"/>
            <a:ext cx="0" cy="1549021"/>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4453BD59-F299-4C4F-ADE8-E8422202A3FC}"/>
              </a:ext>
            </a:extLst>
          </p:cNvPr>
          <p:cNvSpPr txBox="1"/>
          <p:nvPr/>
        </p:nvSpPr>
        <p:spPr>
          <a:xfrm>
            <a:off x="5001714" y="5293179"/>
            <a:ext cx="2188571" cy="369332"/>
          </a:xfrm>
          <a:prstGeom prst="rect">
            <a:avLst/>
          </a:prstGeom>
          <a:noFill/>
        </p:spPr>
        <p:txBody>
          <a:bodyPr wrap="square" rtlCol="0">
            <a:spAutoFit/>
          </a:bodyPr>
          <a:lstStyle/>
          <a:p>
            <a:pPr algn="ctr"/>
            <a:r>
              <a:rPr lang="en-GB" dirty="0"/>
              <a:t>Queries answered</a:t>
            </a:r>
          </a:p>
        </p:txBody>
      </p:sp>
      <p:cxnSp>
        <p:nvCxnSpPr>
          <p:cNvPr id="42" name="Straight Connector 41">
            <a:extLst>
              <a:ext uri="{FF2B5EF4-FFF2-40B4-BE49-F238E27FC236}">
                <a16:creationId xmlns:a16="http://schemas.microsoft.com/office/drawing/2014/main" id="{082A5016-E405-CBD5-965F-322614DB4143}"/>
              </a:ext>
            </a:extLst>
          </p:cNvPr>
          <p:cNvCxnSpPr>
            <a:cxnSpLocks/>
          </p:cNvCxnSpPr>
          <p:nvPr/>
        </p:nvCxnSpPr>
        <p:spPr>
          <a:xfrm flipV="1">
            <a:off x="6007046" y="3744158"/>
            <a:ext cx="0" cy="1549021"/>
          </a:xfrm>
          <a:prstGeom prst="line">
            <a:avLst/>
          </a:prstGeom>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BE79B759-C656-F10A-B843-87BFBB45A151}"/>
              </a:ext>
            </a:extLst>
          </p:cNvPr>
          <p:cNvSpPr txBox="1"/>
          <p:nvPr/>
        </p:nvSpPr>
        <p:spPr>
          <a:xfrm>
            <a:off x="8415999" y="5254408"/>
            <a:ext cx="2188571" cy="1200329"/>
          </a:xfrm>
          <a:prstGeom prst="rect">
            <a:avLst/>
          </a:prstGeom>
          <a:noFill/>
        </p:spPr>
        <p:txBody>
          <a:bodyPr wrap="square" rtlCol="0">
            <a:spAutoFit/>
          </a:bodyPr>
          <a:lstStyle/>
          <a:p>
            <a:pPr algn="ctr"/>
            <a:r>
              <a:rPr lang="en-GB" dirty="0"/>
              <a:t>Late submitters chased</a:t>
            </a:r>
          </a:p>
          <a:p>
            <a:pPr algn="ctr"/>
            <a:r>
              <a:rPr lang="en-GB" dirty="0"/>
              <a:t>Power BI updated</a:t>
            </a:r>
          </a:p>
          <a:p>
            <a:pPr algn="ctr"/>
            <a:r>
              <a:rPr lang="en-GB" dirty="0"/>
              <a:t>User survey</a:t>
            </a:r>
          </a:p>
        </p:txBody>
      </p:sp>
      <p:cxnSp>
        <p:nvCxnSpPr>
          <p:cNvPr id="44" name="Straight Connector 43">
            <a:extLst>
              <a:ext uri="{FF2B5EF4-FFF2-40B4-BE49-F238E27FC236}">
                <a16:creationId xmlns:a16="http://schemas.microsoft.com/office/drawing/2014/main" id="{274F0429-5690-436C-3643-C0944A35BF70}"/>
              </a:ext>
            </a:extLst>
          </p:cNvPr>
          <p:cNvCxnSpPr>
            <a:cxnSpLocks/>
          </p:cNvCxnSpPr>
          <p:nvPr/>
        </p:nvCxnSpPr>
        <p:spPr>
          <a:xfrm flipV="1">
            <a:off x="9421331" y="3705387"/>
            <a:ext cx="0" cy="154902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797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6EEA06-C385-9C6B-5AFA-F0C45148FE51}"/>
              </a:ext>
            </a:extLst>
          </p:cNvPr>
          <p:cNvSpPr>
            <a:spLocks noGrp="1"/>
          </p:cNvSpPr>
          <p:nvPr>
            <p:ph idx="1"/>
          </p:nvPr>
        </p:nvSpPr>
        <p:spPr>
          <a:xfrm>
            <a:off x="431999" y="1584329"/>
            <a:ext cx="11308055" cy="4490649"/>
          </a:xfrm>
        </p:spPr>
        <p:txBody>
          <a:bodyPr>
            <a:normAutofit/>
          </a:bodyPr>
          <a:lstStyle/>
          <a:p>
            <a:pPr marL="457200" indent="-457200">
              <a:buClr>
                <a:srgbClr val="005EB8"/>
              </a:buClr>
              <a:buFont typeface="Arial" panose="020B0604020202020204" pitchFamily="34" charset="0"/>
              <a:buChar char="•"/>
              <a:defRPr/>
            </a:pPr>
            <a:r>
              <a:rPr lang="en-GB" altLang="en-US" sz="2800" dirty="0">
                <a:solidFill>
                  <a:schemeClr val="tx1"/>
                </a:solidFill>
                <a:latin typeface="Arial (Body)"/>
              </a:rPr>
              <a:t>The information from the assessment will be sent for analysis and publication</a:t>
            </a:r>
          </a:p>
          <a:p>
            <a:pPr marL="457200" indent="-457200">
              <a:buClr>
                <a:srgbClr val="005EB8"/>
              </a:buClr>
              <a:buFont typeface="Arial" panose="020B0604020202020204" pitchFamily="34" charset="0"/>
              <a:buChar char="•"/>
              <a:defRPr/>
            </a:pPr>
            <a:r>
              <a:rPr lang="en-GB" altLang="en-US" sz="2800" dirty="0">
                <a:solidFill>
                  <a:schemeClr val="tx1"/>
                </a:solidFill>
                <a:latin typeface="Arial (Body)"/>
              </a:rPr>
              <a:t>Each hospital will have a separate score for each domain</a:t>
            </a:r>
          </a:p>
          <a:p>
            <a:pPr marL="457200" indent="-457200">
              <a:buClr>
                <a:srgbClr val="005EB8"/>
              </a:buClr>
              <a:buFont typeface="Arial" panose="020B0604020202020204" pitchFamily="34" charset="0"/>
              <a:buChar char="•"/>
              <a:defRPr/>
            </a:pPr>
            <a:r>
              <a:rPr lang="en-GB" altLang="en-US" sz="2800" dirty="0">
                <a:solidFill>
                  <a:schemeClr val="tx1"/>
                </a:solidFill>
                <a:latin typeface="Arial (Body)"/>
              </a:rPr>
              <a:t>The results will be published nationally, including a Power-BI analysis:</a:t>
            </a:r>
          </a:p>
          <a:p>
            <a:pPr marL="452438">
              <a:buClr>
                <a:srgbClr val="005EB8"/>
              </a:buClr>
              <a:defRPr/>
            </a:pPr>
            <a:r>
              <a:rPr lang="en-GB" sz="2800" dirty="0">
                <a:latin typeface="Arial (Body)"/>
                <a:hlinkClick r:id="rId2"/>
              </a:rPr>
              <a:t>Patient-Led Assessments of the Care Environment (PLACE) - NHS England Digital</a:t>
            </a:r>
            <a:endParaRPr lang="en-GB" altLang="en-US" sz="2800" dirty="0">
              <a:solidFill>
                <a:schemeClr val="tx1"/>
              </a:solidFill>
              <a:latin typeface="Arial (Body)"/>
            </a:endParaRPr>
          </a:p>
          <a:p>
            <a:pPr marL="457200" indent="-457200">
              <a:buClr>
                <a:srgbClr val="005EB8"/>
              </a:buClr>
              <a:buFont typeface="Arial" panose="020B0604020202020204" pitchFamily="34" charset="0"/>
              <a:buChar char="•"/>
              <a:defRPr/>
            </a:pPr>
            <a:r>
              <a:rPr lang="en-GB" altLang="en-US" sz="2800" dirty="0">
                <a:solidFill>
                  <a:schemeClr val="tx1"/>
                </a:solidFill>
                <a:latin typeface="Arial (Body)"/>
              </a:rPr>
              <a:t>Organisations will be required to publish a response about how they intend to use the findings</a:t>
            </a:r>
          </a:p>
          <a:p>
            <a:endParaRPr lang="en-GB" sz="2800" dirty="0"/>
          </a:p>
        </p:txBody>
      </p:sp>
      <p:sp>
        <p:nvSpPr>
          <p:cNvPr id="4" name="Title 3">
            <a:extLst>
              <a:ext uri="{FF2B5EF4-FFF2-40B4-BE49-F238E27FC236}">
                <a16:creationId xmlns:a16="http://schemas.microsoft.com/office/drawing/2014/main" id="{5CB3BAE6-5B9E-0717-1CDF-8F16B7A4A9B9}"/>
              </a:ext>
            </a:extLst>
          </p:cNvPr>
          <p:cNvSpPr>
            <a:spLocks noGrp="1"/>
          </p:cNvSpPr>
          <p:nvPr>
            <p:ph type="title"/>
          </p:nvPr>
        </p:nvSpPr>
        <p:spPr>
          <a:xfrm>
            <a:off x="610676" y="350429"/>
            <a:ext cx="11404154" cy="865186"/>
          </a:xfrm>
        </p:spPr>
        <p:txBody>
          <a:bodyPr/>
          <a:lstStyle/>
          <a:p>
            <a:r>
              <a:rPr lang="en-GB" dirty="0"/>
              <a:t>Following the assessment</a:t>
            </a:r>
          </a:p>
        </p:txBody>
      </p:sp>
    </p:spTree>
    <p:extLst>
      <p:ext uri="{BB962C8B-B14F-4D97-AF65-F5344CB8AC3E}">
        <p14:creationId xmlns:p14="http://schemas.microsoft.com/office/powerpoint/2010/main" val="420171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B4296-A65F-8049-91B1-04212273F59A}"/>
              </a:ext>
            </a:extLst>
          </p:cNvPr>
          <p:cNvSpPr>
            <a:spLocks noGrp="1"/>
          </p:cNvSpPr>
          <p:nvPr>
            <p:ph type="title"/>
          </p:nvPr>
        </p:nvSpPr>
        <p:spPr/>
        <p:txBody>
          <a:bodyPr/>
          <a:lstStyle/>
          <a:p>
            <a:r>
              <a:rPr lang="en-US" dirty="0"/>
              <a:t>Dashboard example</a:t>
            </a:r>
          </a:p>
        </p:txBody>
      </p:sp>
      <p:pic>
        <p:nvPicPr>
          <p:cNvPr id="3" name="Picture 2" descr="A screenshot of a computer&#10;&#10;Description automatically generated">
            <a:extLst>
              <a:ext uri="{FF2B5EF4-FFF2-40B4-BE49-F238E27FC236}">
                <a16:creationId xmlns:a16="http://schemas.microsoft.com/office/drawing/2014/main" id="{89ACDDE0-B0C1-0690-D29E-C1BCA5DCB4AE}"/>
              </a:ext>
            </a:extLst>
          </p:cNvPr>
          <p:cNvPicPr>
            <a:picLocks noChangeAspect="1"/>
          </p:cNvPicPr>
          <p:nvPr/>
        </p:nvPicPr>
        <p:blipFill>
          <a:blip r:embed="rId2"/>
          <a:stretch>
            <a:fillRect/>
          </a:stretch>
        </p:blipFill>
        <p:spPr>
          <a:xfrm>
            <a:off x="1521748" y="1131363"/>
            <a:ext cx="8872983" cy="4991053"/>
          </a:xfrm>
          <a:prstGeom prst="rect">
            <a:avLst/>
          </a:prstGeom>
        </p:spPr>
      </p:pic>
    </p:spTree>
    <p:extLst>
      <p:ext uri="{BB962C8B-B14F-4D97-AF65-F5344CB8AC3E}">
        <p14:creationId xmlns:p14="http://schemas.microsoft.com/office/powerpoint/2010/main" val="354064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Usage</a:t>
            </a:r>
            <a:endParaRPr lang="en-GB" spc="-4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2000" y="1143871"/>
            <a:ext cx="11404154" cy="5107842"/>
          </a:xfrm>
        </p:spPr>
        <p:txBody>
          <a:bodyPr>
            <a:normAutofit/>
          </a:bodyPr>
          <a:lstStyle/>
          <a:p>
            <a:r>
              <a:rPr lang="en-GB" sz="2000" dirty="0">
                <a:solidFill>
                  <a:schemeClr val="tx1"/>
                </a:solidFill>
              </a:rPr>
              <a:t>Beyond local usage by NHS Trust Boards, the data is used:</a:t>
            </a: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r>
              <a:rPr lang="en-GB" sz="2000" dirty="0">
                <a:solidFill>
                  <a:schemeClr val="tx1"/>
                </a:solidFill>
              </a:rPr>
              <a:t>PLACE is included within the triangulation work along with PAM and PLACE</a:t>
            </a:r>
          </a:p>
          <a:p>
            <a:endParaRPr lang="en-GB" sz="2000" dirty="0">
              <a:solidFill>
                <a:schemeClr val="tx1"/>
              </a:solidFill>
            </a:endParaRPr>
          </a:p>
          <a:p>
            <a:pPr marL="342900" indent="-342900">
              <a:buFont typeface="Arial" panose="020B0604020202020204" pitchFamily="34" charset="0"/>
              <a:buChar char="•"/>
            </a:pPr>
            <a:r>
              <a:rPr lang="en-GB" sz="2000" dirty="0">
                <a:solidFill>
                  <a:schemeClr val="tx1"/>
                </a:solidFill>
              </a:rPr>
              <a:t>The Soft FM team use the data to provide a national overview of the relevant areas and as part of the packs they use for their visits to individual trusts. It has helped shaped the national food standards, national cleaning standards and [currently in development] the national portering standards;</a:t>
            </a:r>
          </a:p>
          <a:p>
            <a:endParaRPr lang="en-GB" sz="2000" dirty="0">
              <a:solidFill>
                <a:schemeClr val="tx1"/>
              </a:solidFill>
            </a:endParaRPr>
          </a:p>
          <a:p>
            <a:pPr marL="342900" indent="-342900">
              <a:buFont typeface="Arial" panose="020B0604020202020204" pitchFamily="34" charset="0"/>
              <a:buChar char="•"/>
            </a:pPr>
            <a:r>
              <a:rPr lang="en-GB" sz="2000" dirty="0">
                <a:solidFill>
                  <a:schemeClr val="tx1"/>
                </a:solidFill>
              </a:rPr>
              <a:t>The PLACE data is provided to the Care Quality Commission to use in their intelligent monitoring system;</a:t>
            </a: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r>
              <a:rPr lang="en-US" sz="2000" dirty="0">
                <a:solidFill>
                  <a:schemeClr val="tx1"/>
                </a:solidFill>
              </a:rPr>
              <a:t>Specific briefings, including those for Ministers, to support Policy development. It provided them with metrics to show the impact of their Policies effectiveness</a:t>
            </a:r>
          </a:p>
        </p:txBody>
      </p:sp>
    </p:spTree>
    <p:extLst>
      <p:ext uri="{BB962C8B-B14F-4D97-AF65-F5344CB8AC3E}">
        <p14:creationId xmlns:p14="http://schemas.microsoft.com/office/powerpoint/2010/main" val="1722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0F3475-57CD-310D-6302-AFA1B6325FAE}"/>
              </a:ext>
            </a:extLst>
          </p:cNvPr>
          <p:cNvSpPr>
            <a:spLocks noGrp="1"/>
          </p:cNvSpPr>
          <p:nvPr>
            <p:ph idx="1"/>
          </p:nvPr>
        </p:nvSpPr>
        <p:spPr>
          <a:xfrm>
            <a:off x="552000" y="1360658"/>
            <a:ext cx="11088000" cy="4766341"/>
          </a:xfrm>
        </p:spPr>
        <p:txBody>
          <a:bodyPr>
            <a:normAutofit fontScale="85000" lnSpcReduction="10000"/>
          </a:bodyPr>
          <a:lstStyle/>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Annual voluntary collection introduced April 2013</a:t>
            </a:r>
          </a:p>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Covers NHS trusts, voluntary, independent and private healthcare providers</a:t>
            </a:r>
          </a:p>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Completed by teams of staff and patient assessors (minimum of 50%)</a:t>
            </a:r>
          </a:p>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Covers selection of wards and departments, communal and external areas</a:t>
            </a:r>
          </a:p>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Questions score towards one or more non-clinical domains: Cleanliness; Food/Hydration; Privacy, Dignity and Wellbeing; Condition, Appearance and Maintenance; Dementia; and Disability. </a:t>
            </a:r>
          </a:p>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NHS Digital manage data collection, validation and publication</a:t>
            </a:r>
          </a:p>
          <a:p>
            <a:pPr>
              <a:lnSpc>
                <a:spcPct val="120000"/>
              </a:lnSpc>
              <a:spcAft>
                <a:spcPts val="1200"/>
              </a:spcAft>
            </a:pPr>
            <a:r>
              <a:rPr lang="en-GB" sz="2400" dirty="0">
                <a:solidFill>
                  <a:schemeClr val="tx1"/>
                </a:solidFill>
                <a:latin typeface="Arial" panose="020B0604020202020204" pitchFamily="34" charset="0"/>
                <a:cs typeface="Arial" panose="020B0604020202020204" pitchFamily="34" charset="0"/>
              </a:rPr>
              <a:t>Achieves a high response rate – typically 97% - 99%</a:t>
            </a:r>
          </a:p>
          <a:p>
            <a:pPr>
              <a:lnSpc>
                <a:spcPct val="120000"/>
              </a:lnSpc>
              <a:spcAft>
                <a:spcPts val="1200"/>
              </a:spcAft>
            </a:pPr>
            <a:r>
              <a:rPr lang="en-GB" sz="2400" b="0" dirty="0">
                <a:solidFill>
                  <a:schemeClr val="tx1"/>
                </a:solidFill>
                <a:latin typeface="Arial" panose="020B0604020202020204" pitchFamily="34" charset="0"/>
                <a:cs typeface="Arial" panose="020B0604020202020204" pitchFamily="34" charset="0"/>
              </a:rPr>
              <a:t>It is for organisations to discuss their results locally and take any necessary improvement action</a:t>
            </a:r>
          </a:p>
          <a:p>
            <a:endParaRPr lang="en-GB" dirty="0"/>
          </a:p>
        </p:txBody>
      </p:sp>
      <p:sp>
        <p:nvSpPr>
          <p:cNvPr id="4" name="Title 3">
            <a:extLst>
              <a:ext uri="{FF2B5EF4-FFF2-40B4-BE49-F238E27FC236}">
                <a16:creationId xmlns:a16="http://schemas.microsoft.com/office/drawing/2014/main" id="{7CA81F8F-CE32-C953-042A-551FFDFE6602}"/>
              </a:ext>
            </a:extLst>
          </p:cNvPr>
          <p:cNvSpPr>
            <a:spLocks noGrp="1"/>
          </p:cNvSpPr>
          <p:nvPr>
            <p:ph type="title"/>
          </p:nvPr>
        </p:nvSpPr>
        <p:spPr/>
        <p:txBody>
          <a:bodyPr/>
          <a:lstStyle/>
          <a:p>
            <a:r>
              <a:rPr lang="en-US" dirty="0"/>
              <a:t>Overview of PLACE</a:t>
            </a:r>
            <a:endParaRPr lang="en-GB" dirty="0"/>
          </a:p>
        </p:txBody>
      </p:sp>
    </p:spTree>
    <p:extLst>
      <p:ext uri="{BB962C8B-B14F-4D97-AF65-F5344CB8AC3E}">
        <p14:creationId xmlns:p14="http://schemas.microsoft.com/office/powerpoint/2010/main" val="370400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Way forward:</a:t>
            </a:r>
            <a:endParaRPr lang="en-GB" spc="-4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1999" y="1630845"/>
            <a:ext cx="11404154" cy="4570258"/>
          </a:xfrm>
        </p:spPr>
        <p:txBody>
          <a:bodyPr>
            <a:normAutofit/>
          </a:bodyPr>
          <a:lstStyle/>
          <a:p>
            <a:endParaRPr lang="en-GB" sz="1000" dirty="0">
              <a:solidFill>
                <a:schemeClr val="tx1"/>
              </a:solidFill>
            </a:endParaRPr>
          </a:p>
          <a:p>
            <a:r>
              <a:rPr lang="en-GB" sz="2400" b="1" dirty="0">
                <a:solidFill>
                  <a:schemeClr val="tx1"/>
                </a:solidFill>
              </a:rPr>
              <a:t>2024/2025 Review: </a:t>
            </a:r>
            <a:r>
              <a:rPr lang="en-GB" sz="2400" dirty="0">
                <a:solidFill>
                  <a:schemeClr val="tx1"/>
                </a:solidFill>
              </a:rPr>
              <a:t>Annual updates to PLACE questions were not completed for 2024 or 2025, due to resource and contractual issues.</a:t>
            </a:r>
          </a:p>
          <a:p>
            <a:endParaRPr lang="en-GB" sz="2400" dirty="0">
              <a:solidFill>
                <a:schemeClr val="tx1"/>
              </a:solidFill>
            </a:endParaRPr>
          </a:p>
          <a:p>
            <a:r>
              <a:rPr lang="en-GB" sz="2400" b="1" dirty="0">
                <a:solidFill>
                  <a:schemeClr val="tx1"/>
                </a:solidFill>
              </a:rPr>
              <a:t>Need for 2026 Review</a:t>
            </a:r>
            <a:r>
              <a:rPr lang="en-GB" sz="2400" dirty="0">
                <a:solidFill>
                  <a:schemeClr val="tx1"/>
                </a:solidFill>
              </a:rPr>
              <a:t>: We have completed and finalised the review, gathering feedback and working with specialists in each area to ensure the collection is in line with guidance and legislation.</a:t>
            </a:r>
          </a:p>
          <a:p>
            <a:endParaRPr lang="en-GB" sz="1000" dirty="0">
              <a:solidFill>
                <a:schemeClr val="tx1"/>
              </a:solidFill>
            </a:endParaRPr>
          </a:p>
          <a:p>
            <a:r>
              <a:rPr lang="en-GB" sz="2400" b="1" dirty="0">
                <a:solidFill>
                  <a:schemeClr val="tx1"/>
                </a:solidFill>
              </a:rPr>
              <a:t>Improving Data Utilisation: </a:t>
            </a:r>
            <a:r>
              <a:rPr lang="en-GB" sz="2400" dirty="0">
                <a:solidFill>
                  <a:schemeClr val="tx1"/>
                </a:solidFill>
              </a:rPr>
              <a:t>While PLACE data is effectively used by the NHS and NHSE, its integration with other datasets like ERIC and NHS PAM can be significantly improved. This “triangulation” work has begun but requires substantial effort to complete.</a:t>
            </a:r>
            <a:endParaRPr lang="en-US" sz="2400" dirty="0">
              <a:solidFill>
                <a:schemeClr val="tx1"/>
              </a:solidFill>
            </a:endParaRPr>
          </a:p>
        </p:txBody>
      </p:sp>
    </p:spTree>
    <p:extLst>
      <p:ext uri="{BB962C8B-B14F-4D97-AF65-F5344CB8AC3E}">
        <p14:creationId xmlns:p14="http://schemas.microsoft.com/office/powerpoint/2010/main" val="204829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F3EA34-2F56-AE21-56BC-2EEF99776359}"/>
              </a:ext>
            </a:extLst>
          </p:cNvPr>
          <p:cNvSpPr>
            <a:spLocks noGrp="1"/>
          </p:cNvSpPr>
          <p:nvPr>
            <p:ph idx="1"/>
          </p:nvPr>
        </p:nvSpPr>
        <p:spPr>
          <a:xfrm>
            <a:off x="552000" y="1596342"/>
            <a:ext cx="11088000" cy="3456000"/>
          </a:xfrm>
        </p:spPr>
        <p:txBody>
          <a:bodyPr>
            <a:normAutofit fontScale="85000" lnSpcReduction="10000"/>
          </a:bodyPr>
          <a:lstStyle/>
          <a:p>
            <a:r>
              <a:rPr lang="en-GB" sz="2400" dirty="0">
                <a:solidFill>
                  <a:schemeClr val="tx1"/>
                </a:solidFill>
                <a:effectLst/>
                <a:ea typeface="Calibri" panose="020F0502020204030204" pitchFamily="34" charset="0"/>
              </a:rPr>
              <a:t>PLACE Lite has been used for a number of years, replacing the full programme </a:t>
            </a:r>
            <a:r>
              <a:rPr lang="en-GB" sz="2400" dirty="0">
                <a:solidFill>
                  <a:schemeClr val="tx1"/>
                </a:solidFill>
                <a:ea typeface="Calibri" panose="020F0502020204030204" pitchFamily="34" charset="0"/>
              </a:rPr>
              <a:t>from</a:t>
            </a:r>
            <a:r>
              <a:rPr lang="en-GB" sz="2400" dirty="0">
                <a:solidFill>
                  <a:schemeClr val="tx1"/>
                </a:solidFill>
                <a:effectLst/>
                <a:ea typeface="Calibri" panose="020F0502020204030204" pitchFamily="34" charset="0"/>
              </a:rPr>
              <a:t> 2020 </a:t>
            </a:r>
          </a:p>
          <a:p>
            <a:pPr marL="0" indent="0">
              <a:buNone/>
            </a:pPr>
            <a:endParaRPr lang="en-GB" sz="2400" dirty="0">
              <a:solidFill>
                <a:schemeClr val="tx1"/>
              </a:solidFill>
              <a:effectLst/>
              <a:ea typeface="Calibri" panose="020F0502020204030204" pitchFamily="34" charset="0"/>
            </a:endParaRPr>
          </a:p>
          <a:p>
            <a:r>
              <a:rPr lang="en-GB" sz="2400" dirty="0">
                <a:solidFill>
                  <a:schemeClr val="tx1"/>
                </a:solidFill>
                <a:ea typeface="Calibri" panose="020F0502020204030204" pitchFamily="34" charset="0"/>
              </a:rPr>
              <a:t>Standard practice in some organisations, </a:t>
            </a:r>
            <a:r>
              <a:rPr lang="en-GB" sz="2400" dirty="0">
                <a:solidFill>
                  <a:schemeClr val="tx1"/>
                </a:solidFill>
                <a:effectLst/>
                <a:ea typeface="Calibri" panose="020F0502020204030204" pitchFamily="34" charset="0"/>
              </a:rPr>
              <a:t>complements annual collection  </a:t>
            </a:r>
          </a:p>
          <a:p>
            <a:pPr marL="0" indent="0">
              <a:buNone/>
            </a:pPr>
            <a:endParaRPr lang="en-GB" sz="2400" dirty="0">
              <a:solidFill>
                <a:schemeClr val="tx1"/>
              </a:solidFill>
              <a:effectLst/>
              <a:ea typeface="Calibri" panose="020F0502020204030204" pitchFamily="34" charset="0"/>
            </a:endParaRPr>
          </a:p>
          <a:p>
            <a:r>
              <a:rPr lang="en-GB" sz="2400" dirty="0">
                <a:solidFill>
                  <a:schemeClr val="tx1"/>
                </a:solidFill>
                <a:ea typeface="Calibri" panose="020F0502020204030204" pitchFamily="34" charset="0"/>
              </a:rPr>
              <a:t>Organisations </a:t>
            </a:r>
            <a:r>
              <a:rPr lang="en-GB" sz="2400" dirty="0">
                <a:solidFill>
                  <a:schemeClr val="tx1"/>
                </a:solidFill>
                <a:effectLst/>
                <a:ea typeface="Calibri" panose="020F0502020204030204" pitchFamily="34" charset="0"/>
              </a:rPr>
              <a:t>determine frequency and are </a:t>
            </a:r>
            <a:r>
              <a:rPr lang="en-GB" sz="2400" dirty="0">
                <a:solidFill>
                  <a:schemeClr val="tx1"/>
                </a:solidFill>
                <a:ea typeface="Calibri" panose="020F0502020204030204" pitchFamily="34" charset="0"/>
              </a:rPr>
              <a:t>f</a:t>
            </a:r>
            <a:r>
              <a:rPr lang="en-GB" sz="2400" dirty="0">
                <a:solidFill>
                  <a:schemeClr val="tx1"/>
                </a:solidFill>
                <a:effectLst/>
                <a:ea typeface="Calibri" panose="020F0502020204030204" pitchFamily="34" charset="0"/>
              </a:rPr>
              <a:t>ree to choose the categories and areas covered</a:t>
            </a:r>
          </a:p>
          <a:p>
            <a:pPr marL="0" indent="0">
              <a:buNone/>
            </a:pPr>
            <a:endParaRPr lang="en-GB" sz="2400" dirty="0">
              <a:solidFill>
                <a:schemeClr val="tx1"/>
              </a:solidFill>
              <a:effectLst/>
              <a:ea typeface="Calibri" panose="020F0502020204030204" pitchFamily="34" charset="0"/>
            </a:endParaRPr>
          </a:p>
          <a:p>
            <a:r>
              <a:rPr lang="en-GB" sz="2400" dirty="0">
                <a:solidFill>
                  <a:schemeClr val="tx1"/>
                </a:solidFill>
                <a:ea typeface="Calibri" panose="020F0502020204030204" pitchFamily="34" charset="0"/>
              </a:rPr>
              <a:t>O</a:t>
            </a:r>
            <a:r>
              <a:rPr lang="en-GB" sz="2400" dirty="0">
                <a:solidFill>
                  <a:schemeClr val="tx1"/>
                </a:solidFill>
                <a:effectLst/>
                <a:ea typeface="Calibri" panose="020F0502020204030204" pitchFamily="34" charset="0"/>
              </a:rPr>
              <a:t>ften used to monitor progress of action plans generated from the annual results  </a:t>
            </a:r>
          </a:p>
          <a:p>
            <a:pPr marL="0" indent="0">
              <a:buNone/>
            </a:pPr>
            <a:endParaRPr lang="en-GB" sz="2400" dirty="0">
              <a:solidFill>
                <a:schemeClr val="tx1"/>
              </a:solidFill>
              <a:effectLst/>
              <a:ea typeface="Calibri" panose="020F0502020204030204" pitchFamily="34" charset="0"/>
            </a:endParaRPr>
          </a:p>
          <a:p>
            <a:r>
              <a:rPr lang="en-GB" sz="2400" dirty="0">
                <a:solidFill>
                  <a:schemeClr val="tx1"/>
                </a:solidFill>
                <a:effectLst/>
                <a:ea typeface="Calibri" panose="020F0502020204030204" pitchFamily="34" charset="0"/>
              </a:rPr>
              <a:t>Many organisations run PLACE Lite with support from patient assessors, but this is not a requirement   </a:t>
            </a:r>
          </a:p>
          <a:p>
            <a:endParaRPr lang="en-GB" dirty="0">
              <a:solidFill>
                <a:schemeClr val="tx1"/>
              </a:solidFill>
            </a:endParaRPr>
          </a:p>
        </p:txBody>
      </p:sp>
      <p:sp>
        <p:nvSpPr>
          <p:cNvPr id="4" name="Title 3">
            <a:extLst>
              <a:ext uri="{FF2B5EF4-FFF2-40B4-BE49-F238E27FC236}">
                <a16:creationId xmlns:a16="http://schemas.microsoft.com/office/drawing/2014/main" id="{FBEE5B44-D678-6C9A-2038-FCB7C70DFF6F}"/>
              </a:ext>
            </a:extLst>
          </p:cNvPr>
          <p:cNvSpPr>
            <a:spLocks noGrp="1"/>
          </p:cNvSpPr>
          <p:nvPr>
            <p:ph type="title"/>
          </p:nvPr>
        </p:nvSpPr>
        <p:spPr/>
        <p:txBody>
          <a:bodyPr/>
          <a:lstStyle/>
          <a:p>
            <a:r>
              <a:rPr lang="en-GB" dirty="0"/>
              <a:t>PLACE Lite</a:t>
            </a:r>
          </a:p>
        </p:txBody>
      </p:sp>
    </p:spTree>
    <p:extLst>
      <p:ext uri="{BB962C8B-B14F-4D97-AF65-F5344CB8AC3E}">
        <p14:creationId xmlns:p14="http://schemas.microsoft.com/office/powerpoint/2010/main" val="36160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583002" y="3225351"/>
            <a:ext cx="4643853" cy="2507695"/>
          </a:xfrm>
        </p:spPr>
        <p:txBody>
          <a:bodyPr/>
          <a:lstStyle/>
          <a:p>
            <a:r>
              <a:rPr lang="en-GB" sz="4400" dirty="0"/>
              <a:t>Patient Led Assessment of the Care Environment (PLACE)</a:t>
            </a:r>
            <a:br>
              <a:rPr lang="en-GB" sz="6000" dirty="0"/>
            </a:br>
            <a:br>
              <a:rPr lang="en-GB" sz="6000" dirty="0"/>
            </a:br>
            <a:r>
              <a:rPr lang="en-GB" sz="3200" dirty="0"/>
              <a:t>Webinar 2026</a:t>
            </a:r>
            <a:br>
              <a:rPr lang="en-GB" sz="6000" dirty="0"/>
            </a:br>
            <a:endParaRPr lang="en-GB" sz="6000" dirty="0"/>
          </a:p>
        </p:txBody>
      </p:sp>
    </p:spTree>
    <p:extLst>
      <p:ext uri="{BB962C8B-B14F-4D97-AF65-F5344CB8AC3E}">
        <p14:creationId xmlns:p14="http://schemas.microsoft.com/office/powerpoint/2010/main" val="187356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CBDF7C-6F72-D661-5F86-925B609E6831}"/>
              </a:ext>
            </a:extLst>
          </p:cNvPr>
          <p:cNvSpPr>
            <a:spLocks noGrp="1"/>
          </p:cNvSpPr>
          <p:nvPr>
            <p:ph idx="1"/>
          </p:nvPr>
        </p:nvSpPr>
        <p:spPr>
          <a:xfrm>
            <a:off x="432000" y="1356988"/>
            <a:ext cx="11088000" cy="4855744"/>
          </a:xfrm>
        </p:spPr>
        <p:txBody>
          <a:bodyPr/>
          <a:lstStyle/>
          <a:p>
            <a:r>
              <a:rPr lang="en-GB" sz="2000" dirty="0">
                <a:solidFill>
                  <a:schemeClr val="tx1"/>
                </a:solidFill>
              </a:rPr>
              <a:t>Recognise some organisations struggle with recruiting patient assessors</a:t>
            </a:r>
          </a:p>
          <a:p>
            <a:pPr marL="0" indent="0">
              <a:buNone/>
            </a:pPr>
            <a:endParaRPr lang="en-GB" sz="2000" dirty="0">
              <a:solidFill>
                <a:schemeClr val="tx1"/>
              </a:solidFill>
            </a:endParaRPr>
          </a:p>
          <a:p>
            <a:r>
              <a:rPr lang="en-GB" sz="2000" dirty="0">
                <a:solidFill>
                  <a:schemeClr val="tx1"/>
                </a:solidFill>
              </a:rPr>
              <a:t>Guidance offers suggestions and will provide templates to write out and advertisements to encourage take up </a:t>
            </a:r>
          </a:p>
          <a:p>
            <a:pPr marL="0" indent="0">
              <a:buNone/>
            </a:pPr>
            <a:endParaRPr lang="en-GB" sz="2000" dirty="0">
              <a:solidFill>
                <a:schemeClr val="tx1"/>
              </a:solidFill>
            </a:endParaRPr>
          </a:p>
          <a:p>
            <a:r>
              <a:rPr lang="en-GB" sz="2000" dirty="0">
                <a:solidFill>
                  <a:schemeClr val="tx1"/>
                </a:solidFill>
              </a:rPr>
              <a:t>NHS England looking at the training material for patient assessors</a:t>
            </a:r>
          </a:p>
          <a:p>
            <a:pPr marL="0" indent="0">
              <a:buNone/>
            </a:pPr>
            <a:endParaRPr lang="en-GB" sz="2000" dirty="0">
              <a:solidFill>
                <a:schemeClr val="tx1"/>
              </a:solidFill>
            </a:endParaRPr>
          </a:p>
          <a:p>
            <a:r>
              <a:rPr lang="en-GB" sz="2000" dirty="0">
                <a:solidFill>
                  <a:schemeClr val="tx1"/>
                </a:solidFill>
              </a:rPr>
              <a:t>Consider linking with neighbouring trusts to arrange staff members to act as patient assessors </a:t>
            </a:r>
            <a:r>
              <a:rPr lang="en-GB" sz="2000" b="1" dirty="0">
                <a:solidFill>
                  <a:schemeClr val="tx1"/>
                </a:solidFill>
              </a:rPr>
              <a:t>if necessary.</a:t>
            </a:r>
          </a:p>
          <a:p>
            <a:endParaRPr lang="en-GB" sz="2000" b="1" dirty="0">
              <a:solidFill>
                <a:schemeClr val="tx1"/>
              </a:solidFill>
            </a:endParaRPr>
          </a:p>
          <a:p>
            <a:r>
              <a:rPr lang="en-GB" sz="2000" dirty="0">
                <a:solidFill>
                  <a:schemeClr val="tx1"/>
                </a:solidFill>
              </a:rPr>
              <a:t>Assessors were invited from across NHSE to participate and In 2025, this was extended to DHSC as well, this will be replicated for 2026.</a:t>
            </a:r>
          </a:p>
          <a:p>
            <a:endParaRPr lang="en-GB" sz="2000" b="1" dirty="0">
              <a:solidFill>
                <a:schemeClr val="tx1"/>
              </a:solidFill>
            </a:endParaRPr>
          </a:p>
          <a:p>
            <a:endParaRPr lang="en-GB" dirty="0">
              <a:solidFill>
                <a:schemeClr val="tx1"/>
              </a:solidFill>
            </a:endParaRPr>
          </a:p>
        </p:txBody>
      </p:sp>
      <p:sp>
        <p:nvSpPr>
          <p:cNvPr id="4" name="Title 3">
            <a:extLst>
              <a:ext uri="{FF2B5EF4-FFF2-40B4-BE49-F238E27FC236}">
                <a16:creationId xmlns:a16="http://schemas.microsoft.com/office/drawing/2014/main" id="{B1791570-03FA-13AD-14A2-0D4DEB6606BD}"/>
              </a:ext>
            </a:extLst>
          </p:cNvPr>
          <p:cNvSpPr>
            <a:spLocks noGrp="1"/>
          </p:cNvSpPr>
          <p:nvPr>
            <p:ph type="title"/>
          </p:nvPr>
        </p:nvSpPr>
        <p:spPr/>
        <p:txBody>
          <a:bodyPr/>
          <a:lstStyle/>
          <a:p>
            <a:r>
              <a:rPr lang="en-GB" dirty="0"/>
              <a:t>PLACE – patient assessors</a:t>
            </a:r>
          </a:p>
        </p:txBody>
      </p:sp>
    </p:spTree>
    <p:extLst>
      <p:ext uri="{BB962C8B-B14F-4D97-AF65-F5344CB8AC3E}">
        <p14:creationId xmlns:p14="http://schemas.microsoft.com/office/powerpoint/2010/main" val="396646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Information</a:t>
            </a:r>
          </a:p>
        </p:txBody>
      </p:sp>
      <p:sp>
        <p:nvSpPr>
          <p:cNvPr id="3" name="Content Placeholder 2"/>
          <p:cNvSpPr>
            <a:spLocks noGrp="1"/>
          </p:cNvSpPr>
          <p:nvPr>
            <p:ph sz="quarter" idx="10"/>
          </p:nvPr>
        </p:nvSpPr>
        <p:spPr>
          <a:xfrm>
            <a:off x="781878" y="1833142"/>
            <a:ext cx="10641498" cy="3567799"/>
          </a:xfrm>
        </p:spPr>
        <p:txBody>
          <a:bodyPr/>
          <a:lstStyle/>
          <a:p>
            <a:r>
              <a:rPr lang="en-GB" sz="2000" dirty="0"/>
              <a:t>If you have any further queries please contact NHS England or NHS Digital using the following:</a:t>
            </a:r>
          </a:p>
          <a:p>
            <a:endParaRPr lang="en-GB" sz="2000" dirty="0"/>
          </a:p>
          <a:p>
            <a:r>
              <a:rPr lang="en-GB" sz="1800" b="1" dirty="0"/>
              <a:t>NHS England: </a:t>
            </a:r>
            <a:r>
              <a:rPr lang="en-GB" sz="1800" dirty="0">
                <a:solidFill>
                  <a:schemeClr val="tx1"/>
                </a:solidFill>
              </a:rPr>
              <a:t>For matters related to the questions and guidance.</a:t>
            </a:r>
          </a:p>
          <a:p>
            <a:pPr marL="457200" lvl="1" indent="0">
              <a:buNone/>
            </a:pPr>
            <a:r>
              <a:rPr lang="en-GB" sz="1800" dirty="0"/>
              <a:t> </a:t>
            </a:r>
            <a:r>
              <a:rPr lang="en-GB" sz="1800" u="sng" dirty="0">
                <a:hlinkClick r:id="rId2"/>
              </a:rPr>
              <a:t>england.place@nhs.net</a:t>
            </a:r>
            <a:endParaRPr lang="en-GB" sz="1800" dirty="0"/>
          </a:p>
          <a:p>
            <a:pPr marL="0" indent="0">
              <a:buNone/>
            </a:pPr>
            <a:endParaRPr lang="en-GB" sz="1800" dirty="0"/>
          </a:p>
          <a:p>
            <a:r>
              <a:rPr lang="en-GB" sz="1800" b="1" dirty="0"/>
              <a:t>NHS Digital: </a:t>
            </a:r>
            <a:r>
              <a:rPr lang="en-GB" sz="1800" dirty="0">
                <a:solidFill>
                  <a:schemeClr val="tx1"/>
                </a:solidFill>
              </a:rPr>
              <a:t>For matters related to software and access.</a:t>
            </a:r>
          </a:p>
          <a:p>
            <a:pPr marL="457200" lvl="1" indent="0">
              <a:buNone/>
            </a:pPr>
            <a:r>
              <a:rPr lang="en-GB" sz="1800" u="sng" dirty="0">
                <a:hlinkClick r:id="rId3"/>
              </a:rPr>
              <a:t>placenotifications@nhs.net</a:t>
            </a:r>
            <a:endParaRPr lang="en-GB" sz="1800" dirty="0"/>
          </a:p>
          <a:p>
            <a:endParaRPr lang="en-GB" dirty="0"/>
          </a:p>
          <a:p>
            <a:endParaRPr lang="en-GB" dirty="0"/>
          </a:p>
        </p:txBody>
      </p:sp>
    </p:spTree>
    <p:extLst>
      <p:ext uri="{BB962C8B-B14F-4D97-AF65-F5344CB8AC3E}">
        <p14:creationId xmlns:p14="http://schemas.microsoft.com/office/powerpoint/2010/main" val="3985651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432000" y="651783"/>
            <a:ext cx="4643853" cy="3705100"/>
          </a:xfrm>
        </p:spPr>
        <p:txBody>
          <a:bodyPr/>
          <a:lstStyle/>
          <a:p>
            <a:r>
              <a:rPr lang="en-GB" sz="6000" dirty="0"/>
              <a:t>Patient-Led Assessment of the Care Environment</a:t>
            </a:r>
            <a:br>
              <a:rPr lang="en-GB" sz="6000" dirty="0"/>
            </a:br>
            <a:r>
              <a:rPr lang="en-GB" sz="6000" dirty="0"/>
              <a:t>(PLACE) </a:t>
            </a:r>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0" y="4835032"/>
            <a:ext cx="7973051" cy="1024967"/>
          </a:xfrm>
        </p:spPr>
        <p:txBody>
          <a:bodyPr/>
          <a:lstStyle/>
          <a:p>
            <a:r>
              <a:rPr lang="en-GB" b="1" dirty="0"/>
              <a:t>Patient assessor training slides</a:t>
            </a:r>
          </a:p>
          <a:p>
            <a:r>
              <a:rPr lang="en-GB" b="1" dirty="0"/>
              <a:t>August 2026</a:t>
            </a:r>
          </a:p>
        </p:txBody>
      </p:sp>
    </p:spTree>
    <p:extLst>
      <p:ext uri="{BB962C8B-B14F-4D97-AF65-F5344CB8AC3E}">
        <p14:creationId xmlns:p14="http://schemas.microsoft.com/office/powerpoint/2010/main" val="223136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Contents</a:t>
            </a:r>
            <a:endParaRPr lang="en-GB" dirty="0"/>
          </a:p>
        </p:txBody>
      </p:sp>
      <p:sp>
        <p:nvSpPr>
          <p:cNvPr id="3" name="Content Placeholder 2"/>
          <p:cNvSpPr>
            <a:spLocks noGrp="1"/>
          </p:cNvSpPr>
          <p:nvPr>
            <p:ph idx="1"/>
          </p:nvPr>
        </p:nvSpPr>
        <p:spPr/>
        <p:txBody>
          <a:bodyPr>
            <a:normAutofit/>
          </a:bodyPr>
          <a:lstStyle/>
          <a:p>
            <a:pPr marL="171450" indent="-171450">
              <a:lnSpc>
                <a:spcPct val="150000"/>
              </a:lnSpc>
              <a:buClr>
                <a:srgbClr val="005EB8"/>
              </a:buClr>
              <a:buFont typeface="Arial" panose="020B0604020202020204" pitchFamily="34" charset="0"/>
              <a:buChar char="•"/>
            </a:pPr>
            <a:r>
              <a:rPr lang="en-US" sz="1800" dirty="0">
                <a:solidFill>
                  <a:schemeClr val="tx1"/>
                </a:solidFill>
              </a:rPr>
              <a:t>PLACE overview</a:t>
            </a:r>
          </a:p>
          <a:p>
            <a:pPr marL="171450" indent="-171450">
              <a:lnSpc>
                <a:spcPct val="150000"/>
              </a:lnSpc>
              <a:buClr>
                <a:srgbClr val="005EB8"/>
              </a:buClr>
              <a:buFont typeface="Arial" panose="020B0604020202020204" pitchFamily="34" charset="0"/>
              <a:buChar char="•"/>
            </a:pPr>
            <a:r>
              <a:rPr lang="en-US" sz="1800" dirty="0">
                <a:solidFill>
                  <a:schemeClr val="tx1"/>
                </a:solidFill>
              </a:rPr>
              <a:t>Patient assessors</a:t>
            </a:r>
          </a:p>
          <a:p>
            <a:pPr marL="171450" indent="-171450">
              <a:lnSpc>
                <a:spcPct val="150000"/>
              </a:lnSpc>
              <a:buClr>
                <a:srgbClr val="005EB8"/>
              </a:buClr>
              <a:buFont typeface="Arial" panose="020B0604020202020204" pitchFamily="34" charset="0"/>
              <a:buChar char="•"/>
            </a:pPr>
            <a:r>
              <a:rPr lang="en-US" sz="1800" dirty="0">
                <a:solidFill>
                  <a:schemeClr val="tx1"/>
                </a:solidFill>
              </a:rPr>
              <a:t>Completing the PLACE assessment</a:t>
            </a:r>
          </a:p>
          <a:p>
            <a:pPr marL="171450" indent="-171450">
              <a:lnSpc>
                <a:spcPct val="150000"/>
              </a:lnSpc>
              <a:buClr>
                <a:srgbClr val="005EB8"/>
              </a:buClr>
              <a:buFont typeface="Arial" panose="020B0604020202020204" pitchFamily="34" charset="0"/>
              <a:buChar char="•"/>
            </a:pPr>
            <a:r>
              <a:rPr lang="en-US" sz="1800" dirty="0">
                <a:solidFill>
                  <a:schemeClr val="tx1"/>
                </a:solidFill>
              </a:rPr>
              <a:t>What are you looking at?</a:t>
            </a:r>
          </a:p>
          <a:p>
            <a:pPr marL="171450" indent="-171450">
              <a:lnSpc>
                <a:spcPct val="150000"/>
              </a:lnSpc>
              <a:buClr>
                <a:srgbClr val="005EB8"/>
              </a:buClr>
              <a:buFont typeface="Arial" panose="020B0604020202020204" pitchFamily="34" charset="0"/>
              <a:buChar char="•"/>
            </a:pPr>
            <a:r>
              <a:rPr lang="en-US" sz="1800" dirty="0">
                <a:solidFill>
                  <a:schemeClr val="tx1"/>
                </a:solidFill>
              </a:rPr>
              <a:t>PLACE: to note</a:t>
            </a:r>
          </a:p>
          <a:p>
            <a:pPr marL="171450" indent="-171450">
              <a:lnSpc>
                <a:spcPct val="150000"/>
              </a:lnSpc>
              <a:buClr>
                <a:srgbClr val="005EB8"/>
              </a:buClr>
              <a:buFont typeface="Arial" panose="020B0604020202020204" pitchFamily="34" charset="0"/>
              <a:buChar char="•"/>
            </a:pPr>
            <a:r>
              <a:rPr lang="en-US" sz="1800" dirty="0">
                <a:solidFill>
                  <a:schemeClr val="tx1"/>
                </a:solidFill>
              </a:rPr>
              <a:t>Following the PLACE assessment</a:t>
            </a:r>
          </a:p>
          <a:p>
            <a:pPr marL="171450" indent="-171450">
              <a:lnSpc>
                <a:spcPct val="150000"/>
              </a:lnSpc>
              <a:buClr>
                <a:srgbClr val="005EB8"/>
              </a:buClr>
              <a:buFont typeface="Arial" panose="020B0604020202020204" pitchFamily="34" charset="0"/>
              <a:buChar char="•"/>
            </a:pPr>
            <a:r>
              <a:rPr lang="en-US" sz="1800" dirty="0">
                <a:solidFill>
                  <a:schemeClr val="tx1"/>
                </a:solidFill>
              </a:rPr>
              <a:t>PLACE</a:t>
            </a:r>
          </a:p>
          <a:p>
            <a:pPr marL="171450" indent="-171450">
              <a:lnSpc>
                <a:spcPct val="150000"/>
              </a:lnSpc>
              <a:buClr>
                <a:srgbClr val="005EB8"/>
              </a:buClr>
              <a:buFont typeface="Arial" panose="020B0604020202020204" pitchFamily="34" charset="0"/>
              <a:buChar char="•"/>
            </a:pPr>
            <a:endParaRPr lang="en-US" dirty="0">
              <a:solidFill>
                <a:schemeClr val="tx1"/>
              </a:solidFill>
            </a:endParaRPr>
          </a:p>
          <a:p>
            <a:pPr marL="171450" indent="-171450">
              <a:lnSpc>
                <a:spcPct val="150000"/>
              </a:lnSpc>
              <a:buClr>
                <a:srgbClr val="005EB8"/>
              </a:buClr>
              <a:buFont typeface="Arial" panose="020B0604020202020204" pitchFamily="34" charset="0"/>
              <a:buChar char="•"/>
            </a:pPr>
            <a:endParaRPr lang="en-US" dirty="0">
              <a:solidFill>
                <a:schemeClr val="tx1"/>
              </a:solidFill>
            </a:endParaRPr>
          </a:p>
          <a:p>
            <a:endParaRPr lang="en-GB" dirty="0">
              <a:solidFill>
                <a:schemeClr val="tx1"/>
              </a:solidFill>
            </a:endParaRPr>
          </a:p>
        </p:txBody>
      </p:sp>
      <p:sp>
        <p:nvSpPr>
          <p:cNvPr id="4" name="Footer Placeholder 3"/>
          <p:cNvSpPr>
            <a:spLocks noGrp="1"/>
          </p:cNvSpPr>
          <p:nvPr>
            <p:ph type="ftr" sz="quarter" idx="10"/>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4219575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PLACE overview</a:t>
            </a:r>
            <a:endParaRPr lang="en-US" dirty="0"/>
          </a:p>
        </p:txBody>
      </p:sp>
      <p:sp>
        <p:nvSpPr>
          <p:cNvPr id="5" name="Text Placeholder 4"/>
          <p:cNvSpPr>
            <a:spLocks noGrp="1"/>
          </p:cNvSpPr>
          <p:nvPr>
            <p:ph type="body" idx="10"/>
          </p:nvPr>
        </p:nvSpPr>
        <p:spPr>
          <a:xfrm>
            <a:off x="920902" y="1503356"/>
            <a:ext cx="10515600" cy="4525091"/>
          </a:xfrm>
        </p:spPr>
        <p:txBody>
          <a:bodyPr>
            <a:normAutofit/>
          </a:bodyPr>
          <a:lstStyle/>
          <a:p>
            <a:r>
              <a:rPr lang="en-GB" altLang="en-US" sz="1800" dirty="0">
                <a:solidFill>
                  <a:schemeClr val="tx1"/>
                </a:solidFill>
              </a:rPr>
              <a:t>Good environments matter.</a:t>
            </a:r>
          </a:p>
          <a:p>
            <a:endParaRPr lang="en-GB" altLang="en-US" sz="1800" dirty="0">
              <a:solidFill>
                <a:schemeClr val="tx1"/>
              </a:solidFill>
            </a:endParaRPr>
          </a:p>
          <a:p>
            <a:r>
              <a:rPr lang="en-GB" altLang="en-US" sz="1800" dirty="0">
                <a:solidFill>
                  <a:schemeClr val="tx1"/>
                </a:solidFill>
              </a:rPr>
              <a:t>Good environments don’t just happen.</a:t>
            </a:r>
          </a:p>
          <a:p>
            <a:endParaRPr lang="en-GB" altLang="en-US" sz="1800" dirty="0">
              <a:solidFill>
                <a:schemeClr val="tx1"/>
              </a:solidFill>
            </a:endParaRPr>
          </a:p>
          <a:p>
            <a:r>
              <a:rPr lang="en-GB" altLang="en-US" sz="1800" dirty="0">
                <a:solidFill>
                  <a:schemeClr val="tx1"/>
                </a:solidFill>
              </a:rPr>
              <a:t>People will use what they can see and judge, to make assumptions about what they cannot see, and cannot judge.</a:t>
            </a:r>
          </a:p>
          <a:p>
            <a:endParaRPr lang="en-GB" altLang="en-US" sz="1800" dirty="0">
              <a:solidFill>
                <a:schemeClr val="tx1"/>
              </a:solidFill>
            </a:endParaRPr>
          </a:p>
          <a:p>
            <a:r>
              <a:rPr lang="en-GB" altLang="en-US" sz="1800" dirty="0">
                <a:solidFill>
                  <a:schemeClr val="tx1"/>
                </a:solidFill>
              </a:rPr>
              <a:t>A dirty, badly-maintained hospital, with poor food, might make patients think the nurses are uncaring and the doctors unsafe.</a:t>
            </a:r>
          </a:p>
          <a:p>
            <a:endParaRPr lang="en-US" dirty="0">
              <a:solidFill>
                <a:schemeClr val="tx1"/>
              </a:solidFill>
            </a:endParaRPr>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212737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Patient assessors</a:t>
            </a:r>
            <a:endParaRPr lang="en-US" dirty="0"/>
          </a:p>
        </p:txBody>
      </p:sp>
      <p:sp>
        <p:nvSpPr>
          <p:cNvPr id="5" name="Text Placeholder 4"/>
          <p:cNvSpPr>
            <a:spLocks noGrp="1"/>
          </p:cNvSpPr>
          <p:nvPr>
            <p:ph type="body" idx="10"/>
          </p:nvPr>
        </p:nvSpPr>
        <p:spPr>
          <a:xfrm>
            <a:off x="2152650" y="1274357"/>
            <a:ext cx="7886700" cy="4525091"/>
          </a:xfrm>
        </p:spPr>
        <p:txBody>
          <a:bodyPr>
            <a:noAutofit/>
          </a:bodyPr>
          <a:lstStyle/>
          <a:p>
            <a:r>
              <a:rPr lang="en-GB" altLang="en-US" sz="1800" dirty="0">
                <a:solidFill>
                  <a:schemeClr val="tx1"/>
                </a:solidFill>
              </a:rPr>
              <a:t>Patient assessors are:</a:t>
            </a:r>
          </a:p>
          <a:p>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independent of the hospital being assessed</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able to communicate clearly with people</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objective when assessing and gathering evidence</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able to present a point of view clearly and reasonably </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team workers who are open to the views of others</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healthy and not suffering from any infections such as colds or flu.</a:t>
            </a:r>
          </a:p>
          <a:p>
            <a:endParaRPr lang="en-US" sz="1800"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905354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Patient assessors</a:t>
            </a:r>
            <a:endParaRPr lang="en-US" dirty="0"/>
          </a:p>
        </p:txBody>
      </p:sp>
      <p:sp>
        <p:nvSpPr>
          <p:cNvPr id="5" name="Text Placeholder 4"/>
          <p:cNvSpPr>
            <a:spLocks noGrp="1"/>
          </p:cNvSpPr>
          <p:nvPr>
            <p:ph type="body" idx="10"/>
          </p:nvPr>
        </p:nvSpPr>
        <p:spPr>
          <a:xfrm>
            <a:off x="2152650" y="1393110"/>
            <a:ext cx="7886700" cy="4525091"/>
          </a:xfrm>
        </p:spPr>
        <p:txBody>
          <a:bodyPr>
            <a:normAutofit/>
          </a:bodyPr>
          <a:lstStyle/>
          <a:p>
            <a:r>
              <a:rPr lang="en-GB" altLang="en-US" sz="1800" dirty="0">
                <a:solidFill>
                  <a:schemeClr val="tx1"/>
                </a:solidFill>
                <a:latin typeface="Arial" panose="020B0604020202020204" pitchFamily="34" charset="0"/>
                <a:cs typeface="Arial" panose="020B0604020202020204" pitchFamily="34" charset="0"/>
              </a:rPr>
              <a:t>Patient assessors are not:</a:t>
            </a:r>
          </a:p>
          <a:p>
            <a:pPr marL="342900"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connected to the hospital as a current or former employee (have not been connected within the previous two years) (note: trust non-executive governors are </a:t>
            </a:r>
            <a:r>
              <a:rPr lang="en-GB" altLang="en-US" sz="1800" b="1" dirty="0">
                <a:solidFill>
                  <a:schemeClr val="tx1"/>
                </a:solidFill>
                <a:latin typeface="Arial" panose="020B0604020202020204" pitchFamily="34" charset="0"/>
                <a:cs typeface="Arial" panose="020B0604020202020204" pitchFamily="34" charset="0"/>
              </a:rPr>
              <a:t>not</a:t>
            </a:r>
            <a:r>
              <a:rPr lang="en-GB" altLang="en-US" sz="1800" dirty="0">
                <a:solidFill>
                  <a:schemeClr val="tx1"/>
                </a:solidFill>
                <a:latin typeface="Arial" panose="020B0604020202020204" pitchFamily="34" charset="0"/>
                <a:cs typeface="Arial" panose="020B0604020202020204" pitchFamily="34" charset="0"/>
              </a:rPr>
              <a:t> classed as employees)</a:t>
            </a:r>
            <a:br>
              <a:rPr lang="en-GB" altLang="en-US" sz="1800" dirty="0">
                <a:solidFill>
                  <a:schemeClr val="tx1"/>
                </a:solidFill>
                <a:latin typeface="Arial" panose="020B0604020202020204" pitchFamily="34" charset="0"/>
                <a:cs typeface="Arial" panose="020B0604020202020204" pitchFamily="34" charset="0"/>
              </a:rPr>
            </a:br>
            <a:endParaRPr lang="en-GB" altLang="en-US"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narrow or closed minded</a:t>
            </a:r>
            <a:br>
              <a:rPr lang="en-GB" altLang="en-US" sz="1800" dirty="0">
                <a:solidFill>
                  <a:schemeClr val="tx1"/>
                </a:solidFill>
                <a:latin typeface="Arial" panose="020B0604020202020204" pitchFamily="34" charset="0"/>
                <a:cs typeface="Arial" panose="020B0604020202020204" pitchFamily="34" charset="0"/>
              </a:rPr>
            </a:br>
            <a:endParaRPr lang="en-GB" altLang="en-US"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obstinate or stubborn</a:t>
            </a:r>
            <a:br>
              <a:rPr lang="en-GB" altLang="en-US" sz="1800" dirty="0">
                <a:solidFill>
                  <a:schemeClr val="tx1"/>
                </a:solidFill>
                <a:latin typeface="Arial" panose="020B0604020202020204" pitchFamily="34" charset="0"/>
                <a:cs typeface="Arial" panose="020B0604020202020204" pitchFamily="34" charset="0"/>
              </a:rPr>
            </a:br>
            <a:endParaRPr lang="en-GB" altLang="en-US"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unwilling to be part of a team.</a:t>
            </a:r>
          </a:p>
          <a:p>
            <a:endParaRPr lang="en-GB" altLang="en-US" sz="1800" b="1" dirty="0">
              <a:solidFill>
                <a:schemeClr val="tx1"/>
              </a:solidFill>
              <a:latin typeface="Arial" panose="020B0604020202020204" pitchFamily="34" charset="0"/>
              <a:cs typeface="Arial" panose="020B0604020202020204" pitchFamily="34" charset="0"/>
            </a:endParaRPr>
          </a:p>
          <a:p>
            <a:r>
              <a:rPr lang="en-GB" altLang="en-US" sz="1800" b="1" dirty="0">
                <a:solidFill>
                  <a:schemeClr val="tx1"/>
                </a:solidFill>
                <a:latin typeface="Arial" panose="020B0604020202020204" pitchFamily="34" charset="0"/>
                <a:cs typeface="Arial" panose="020B0604020202020204" pitchFamily="34" charset="0"/>
              </a:rPr>
              <a:t>You have the right to an opinion; you do not have the right to be right.</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15863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Patient assessors</a:t>
            </a:r>
            <a:endParaRPr lang="en-US" dirty="0"/>
          </a:p>
        </p:txBody>
      </p:sp>
      <p:sp>
        <p:nvSpPr>
          <p:cNvPr id="5" name="Text Placeholder 4"/>
          <p:cNvSpPr>
            <a:spLocks noGrp="1"/>
          </p:cNvSpPr>
          <p:nvPr>
            <p:ph type="body" idx="10"/>
          </p:nvPr>
        </p:nvSpPr>
        <p:spPr>
          <a:xfrm>
            <a:off x="2152650" y="1393110"/>
            <a:ext cx="7886700" cy="4525091"/>
          </a:xfrm>
        </p:spPr>
        <p:txBody>
          <a:bodyPr>
            <a:normAutofit/>
          </a:bodyPr>
          <a:lstStyle/>
          <a:p>
            <a:pPr lvl="1"/>
            <a:endParaRPr lang="en-GB" altLang="en-US" sz="1800" dirty="0">
              <a:solidFill>
                <a:schemeClr val="tx1"/>
              </a:solidFill>
            </a:endParaRPr>
          </a:p>
          <a:p>
            <a:r>
              <a:rPr lang="en-GB" altLang="en-US" sz="1800" dirty="0">
                <a:solidFill>
                  <a:schemeClr val="tx1"/>
                </a:solidFill>
                <a:latin typeface="Arial" panose="020B0604020202020204" pitchFamily="34" charset="0"/>
                <a:cs typeface="Arial" panose="020B0604020202020204" pitchFamily="34" charset="0"/>
              </a:rPr>
              <a:t>Before the assessment patients assessors should:</a:t>
            </a:r>
          </a:p>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read and understand the assessment forms</a:t>
            </a:r>
          </a:p>
          <a:p>
            <a:pPr marL="800100" lvl="1" indent="-342900">
              <a:buClr>
                <a:srgbClr val="005EB8"/>
              </a:buClr>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read the published guidance</a:t>
            </a:r>
          </a:p>
          <a:p>
            <a:pPr marL="800100" lvl="1" indent="-342900">
              <a:buClr>
                <a:srgbClr val="005EB8"/>
              </a:buClr>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clarify any points with the team leader.</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139997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Patient assessors</a:t>
            </a:r>
          </a:p>
        </p:txBody>
      </p:sp>
      <p:sp>
        <p:nvSpPr>
          <p:cNvPr id="5" name="Text Placeholder 4"/>
          <p:cNvSpPr>
            <a:spLocks noGrp="1"/>
          </p:cNvSpPr>
          <p:nvPr>
            <p:ph type="body" idx="10"/>
          </p:nvPr>
        </p:nvSpPr>
        <p:spPr>
          <a:xfrm>
            <a:off x="2152650" y="1393110"/>
            <a:ext cx="7886700" cy="4525091"/>
          </a:xfrm>
        </p:spPr>
        <p:txBody>
          <a:bodyPr>
            <a:normAutofit/>
          </a:bodyPr>
          <a:lstStyle/>
          <a:p>
            <a:pPr marL="800100" lvl="1" indent="-342900">
              <a:buFont typeface="Arial" panose="020B0604020202020204" pitchFamily="34" charset="0"/>
              <a:buChar char="•"/>
            </a:pPr>
            <a:endParaRPr lang="en-GB" altLang="en-US" sz="2400" dirty="0">
              <a:solidFill>
                <a:srgbClr val="005EB8"/>
              </a:solidFill>
            </a:endParaRPr>
          </a:p>
          <a:p>
            <a:r>
              <a:rPr lang="en-GB" altLang="en-US" sz="1800" dirty="0">
                <a:solidFill>
                  <a:schemeClr val="tx1"/>
                </a:solidFill>
              </a:rPr>
              <a:t>Patient and staff assessors should work as a team to reach an agreed view.</a:t>
            </a:r>
          </a:p>
          <a:p>
            <a:endParaRPr lang="en-GB" altLang="en-US" sz="1800" dirty="0">
              <a:solidFill>
                <a:schemeClr val="tx1"/>
              </a:solidFill>
            </a:endParaRPr>
          </a:p>
          <a:p>
            <a:r>
              <a:rPr lang="en-GB" altLang="en-US" sz="1800" dirty="0">
                <a:solidFill>
                  <a:schemeClr val="tx1"/>
                </a:solidFill>
              </a:rPr>
              <a:t>Each person has their own perspective – and all are welcome.</a:t>
            </a:r>
          </a:p>
          <a:p>
            <a:endParaRPr lang="en-GB" altLang="en-US" sz="1800" dirty="0">
              <a:solidFill>
                <a:schemeClr val="tx1"/>
              </a:solidFill>
            </a:endParaRPr>
          </a:p>
          <a:p>
            <a:r>
              <a:rPr lang="en-GB" altLang="en-US" sz="1800" dirty="0">
                <a:solidFill>
                  <a:schemeClr val="tx1"/>
                </a:solidFill>
              </a:rPr>
              <a:t>Questions are designed to be objective, so there should rarely be major disagreements.</a:t>
            </a:r>
          </a:p>
          <a:p>
            <a:endParaRPr lang="en-GB" altLang="en-US" sz="1800" dirty="0">
              <a:solidFill>
                <a:schemeClr val="tx1"/>
              </a:solidFill>
            </a:endParaRPr>
          </a:p>
          <a:p>
            <a:r>
              <a:rPr lang="en-GB" altLang="en-US" sz="1800" dirty="0">
                <a:solidFill>
                  <a:schemeClr val="tx1"/>
                </a:solidFill>
              </a:rPr>
              <a:t>One person in each team fills in the form on behalf of all.</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183426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Patient assessors</a:t>
            </a:r>
          </a:p>
        </p:txBody>
      </p:sp>
      <p:sp>
        <p:nvSpPr>
          <p:cNvPr id="5" name="Text Placeholder 4"/>
          <p:cNvSpPr>
            <a:spLocks noGrp="1"/>
          </p:cNvSpPr>
          <p:nvPr>
            <p:ph type="body" idx="10"/>
          </p:nvPr>
        </p:nvSpPr>
        <p:spPr>
          <a:xfrm>
            <a:off x="2152650" y="1393110"/>
            <a:ext cx="7886700" cy="4525091"/>
          </a:xfrm>
        </p:spPr>
        <p:txBody>
          <a:bodyPr>
            <a:normAutofit/>
          </a:bodyPr>
          <a:lstStyle/>
          <a:p>
            <a:pPr marL="800100" lvl="1" indent="-342900">
              <a:buFont typeface="Arial" panose="020B0604020202020204" pitchFamily="34" charset="0"/>
              <a:buChar char="•"/>
            </a:pPr>
            <a:endParaRPr lang="en-GB" altLang="en-US" sz="2400" dirty="0">
              <a:solidFill>
                <a:srgbClr val="005EB8"/>
              </a:solidFill>
            </a:endParaRPr>
          </a:p>
          <a:p>
            <a:r>
              <a:rPr lang="en-GB" altLang="en-US" sz="1800" dirty="0">
                <a:solidFill>
                  <a:schemeClr val="tx1"/>
                </a:solidFill>
              </a:rPr>
              <a:t>You are there to offer your </a:t>
            </a:r>
            <a:r>
              <a:rPr lang="en-GB" altLang="en-US" sz="1800" b="1" dirty="0">
                <a:solidFill>
                  <a:schemeClr val="tx1"/>
                </a:solidFill>
              </a:rPr>
              <a:t>own</a:t>
            </a:r>
            <a:r>
              <a:rPr lang="en-GB" altLang="en-US" sz="1800" dirty="0">
                <a:solidFill>
                  <a:schemeClr val="tx1"/>
                </a:solidFill>
              </a:rPr>
              <a:t> view, it’s </a:t>
            </a:r>
            <a:r>
              <a:rPr lang="en-GB" altLang="en-US" sz="1800" b="1" dirty="0">
                <a:solidFill>
                  <a:schemeClr val="tx1"/>
                </a:solidFill>
              </a:rPr>
              <a:t>ok</a:t>
            </a:r>
            <a:r>
              <a:rPr lang="en-GB" altLang="en-US" sz="1800" dirty="0">
                <a:solidFill>
                  <a:schemeClr val="tx1"/>
                </a:solidFill>
              </a:rPr>
              <a:t> to use your experiences.</a:t>
            </a:r>
          </a:p>
          <a:p>
            <a:endParaRPr lang="en-GB" altLang="en-US" sz="1800" dirty="0">
              <a:solidFill>
                <a:schemeClr val="tx1"/>
              </a:solidFill>
            </a:endParaRPr>
          </a:p>
          <a:p>
            <a:r>
              <a:rPr lang="en-GB" altLang="en-US" sz="1800" dirty="0">
                <a:solidFill>
                  <a:schemeClr val="tx1"/>
                </a:solidFill>
              </a:rPr>
              <a:t>But try to also think beyond your own situation.</a:t>
            </a:r>
          </a:p>
          <a:p>
            <a:endParaRPr lang="en-GB" altLang="en-US" sz="1800" dirty="0">
              <a:solidFill>
                <a:schemeClr val="tx1"/>
              </a:solidFill>
            </a:endParaRPr>
          </a:p>
          <a:p>
            <a:r>
              <a:rPr lang="en-GB" altLang="en-US" sz="1800" dirty="0">
                <a:solidFill>
                  <a:schemeClr val="tx1"/>
                </a:solidFill>
              </a:rPr>
              <a:t>Do not focus on single issues – even if they are very dear to your heart.</a:t>
            </a:r>
          </a:p>
          <a:p>
            <a:endParaRPr lang="en-GB" altLang="en-US" sz="1800" dirty="0">
              <a:solidFill>
                <a:schemeClr val="tx1"/>
              </a:solidFill>
            </a:endParaRPr>
          </a:p>
          <a:p>
            <a:r>
              <a:rPr lang="en-GB" altLang="en-US" sz="1800" dirty="0">
                <a:solidFill>
                  <a:schemeClr val="tx1"/>
                </a:solidFill>
              </a:rPr>
              <a:t>Do not add questions or criteria that are not there.</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188795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568FAA9-A746-1EE1-D049-4FC17A2A89AB}"/>
              </a:ext>
            </a:extLst>
          </p:cNvPr>
          <p:cNvSpPr>
            <a:spLocks noGrp="1"/>
          </p:cNvSpPr>
          <p:nvPr>
            <p:ph type="body" sz="quarter" idx="14"/>
          </p:nvPr>
        </p:nvSpPr>
        <p:spPr>
          <a:xfrm>
            <a:off x="854598" y="812800"/>
            <a:ext cx="10054702" cy="4394200"/>
          </a:xfrm>
        </p:spPr>
        <p:txBody>
          <a:bodyPr/>
          <a:lstStyle/>
          <a:p>
            <a:r>
              <a:rPr lang="en-GB" dirty="0"/>
              <a:t>Agenda</a:t>
            </a:r>
          </a:p>
          <a:p>
            <a:endParaRPr lang="en-GB" sz="1400" dirty="0"/>
          </a:p>
          <a:p>
            <a:pPr marL="285750" indent="-285750">
              <a:buFont typeface="Arial" panose="020B0604020202020204" pitchFamily="34" charset="0"/>
              <a:buChar char="•"/>
            </a:pPr>
            <a:r>
              <a:rPr lang="en-GB" sz="1600" dirty="0"/>
              <a:t>10.15 to 10.20am –  overview and updates (Hayley Morris)</a:t>
            </a:r>
          </a:p>
          <a:p>
            <a:pPr marL="285750" indent="-285750">
              <a:buFont typeface="Arial" panose="020B0604020202020204" pitchFamily="34" charset="0"/>
              <a:buChar char="•"/>
            </a:pPr>
            <a:r>
              <a:rPr lang="en-GB" sz="1600" dirty="0"/>
              <a:t>10.20 to 10.30am – Detailed updates (Max Kindred) </a:t>
            </a:r>
          </a:p>
          <a:p>
            <a:pPr marL="285750" indent="-285750">
              <a:buFont typeface="Arial" panose="020B0604020202020204" pitchFamily="34" charset="0"/>
              <a:buChar char="•"/>
            </a:pPr>
            <a:r>
              <a:rPr lang="en-GB" sz="1600" dirty="0"/>
              <a:t>10.30 to 10.40 – What is PLACE (Hayley Morris)</a:t>
            </a:r>
          </a:p>
          <a:p>
            <a:pPr marL="285750" indent="-285750">
              <a:buFont typeface="Arial" panose="020B0604020202020204" pitchFamily="34" charset="0"/>
              <a:buChar char="•"/>
            </a:pPr>
            <a:r>
              <a:rPr lang="en-GB" sz="1600" dirty="0"/>
              <a:t>10.40 to 10.50 – Training and Guidance (Hayley Morris)</a:t>
            </a:r>
          </a:p>
          <a:p>
            <a:pPr marL="285750" indent="-285750">
              <a:buFont typeface="Arial" panose="020B0604020202020204" pitchFamily="34" charset="0"/>
              <a:buChar char="•"/>
            </a:pPr>
            <a:r>
              <a:rPr lang="en-GB" sz="1600" dirty="0"/>
              <a:t>10.50 to 10.55 – Trust best practice (Reza Miah)</a:t>
            </a:r>
          </a:p>
          <a:p>
            <a:pPr marL="285750" indent="-285750">
              <a:buFont typeface="Arial" panose="020B0604020202020204" pitchFamily="34" charset="0"/>
              <a:buChar char="•"/>
            </a:pPr>
            <a:r>
              <a:rPr lang="en-GB" sz="1600" dirty="0"/>
              <a:t>10.55 to 11.00 – Patient assessor experience (</a:t>
            </a:r>
            <a:r>
              <a:rPr lang="en-GB" sz="1600" dirty="0">
                <a:latin typeface="Arial" panose="020B0604020202020204" pitchFamily="34" charset="0"/>
                <a:cs typeface="Arial" panose="020B0604020202020204" pitchFamily="34" charset="0"/>
              </a:rPr>
              <a:t>Carol Bassi)</a:t>
            </a:r>
            <a:endParaRPr lang="en-GB" sz="1600" dirty="0"/>
          </a:p>
          <a:p>
            <a:pPr marL="285750" indent="-285750">
              <a:buFont typeface="Arial" panose="020B0604020202020204" pitchFamily="34" charset="0"/>
              <a:buChar char="•"/>
            </a:pPr>
            <a:r>
              <a:rPr lang="en-GB" sz="1600" dirty="0"/>
              <a:t>11.00 – 11.15am – Questions and close </a:t>
            </a:r>
            <a:r>
              <a:rPr lang="en-GB" sz="1600"/>
              <a:t>out (All</a:t>
            </a:r>
            <a:r>
              <a:rPr lang="en-GB" sz="1600" dirty="0"/>
              <a:t>)</a:t>
            </a:r>
          </a:p>
          <a:p>
            <a:endParaRPr lang="en-GB" dirty="0"/>
          </a:p>
        </p:txBody>
      </p:sp>
    </p:spTree>
    <p:extLst>
      <p:ext uri="{BB962C8B-B14F-4D97-AF65-F5344CB8AC3E}">
        <p14:creationId xmlns:p14="http://schemas.microsoft.com/office/powerpoint/2010/main" val="423731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Completing the PLACE assessment</a:t>
            </a:r>
          </a:p>
        </p:txBody>
      </p:sp>
      <p:sp>
        <p:nvSpPr>
          <p:cNvPr id="5" name="Text Placeholder 4"/>
          <p:cNvSpPr>
            <a:spLocks noGrp="1"/>
          </p:cNvSpPr>
          <p:nvPr>
            <p:ph type="body" idx="10"/>
          </p:nvPr>
        </p:nvSpPr>
        <p:spPr>
          <a:xfrm>
            <a:off x="2152650" y="1393110"/>
            <a:ext cx="7886700" cy="4525091"/>
          </a:xfrm>
        </p:spPr>
        <p:txBody>
          <a:bodyPr>
            <a:normAutofit lnSpcReduction="10000"/>
          </a:bodyPr>
          <a:lstStyle/>
          <a:p>
            <a:pPr marL="800100" lvl="1" indent="-342900">
              <a:buFont typeface="Arial" panose="020B0604020202020204" pitchFamily="34" charset="0"/>
              <a:buChar char="•"/>
            </a:pP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r>
              <a:rPr lang="en-GB" altLang="en-US" sz="1800" dirty="0">
                <a:solidFill>
                  <a:schemeClr val="tx1"/>
                </a:solidFill>
                <a:latin typeface="Arial" panose="020B0604020202020204" pitchFamily="34" charset="0"/>
                <a:cs typeface="Arial" panose="020B0604020202020204" pitchFamily="34" charset="0"/>
              </a:rPr>
              <a:t>There are rules about what should be assessed:</a:t>
            </a:r>
          </a:p>
          <a:p>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for 1-10 wards assess them all</a:t>
            </a:r>
          </a:p>
          <a:p>
            <a:pPr lvl="1">
              <a:buClr>
                <a:srgbClr val="005EB8"/>
              </a:buCl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thereafter 10 or 25% - whichever is greater (in practice only the very biggest will have more than 10)</a:t>
            </a:r>
          </a:p>
          <a:p>
            <a:pPr lvl="1">
              <a:buClr>
                <a:srgbClr val="005EB8"/>
              </a:buCl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any emergency department or minor injuries unit</a:t>
            </a:r>
          </a:p>
          <a:p>
            <a:pPr lvl="1">
              <a:buClr>
                <a:srgbClr val="005EB8"/>
              </a:buCl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the external areas</a:t>
            </a:r>
          </a:p>
          <a:p>
            <a:pPr lvl="1">
              <a:buClr>
                <a:srgbClr val="005EB8"/>
              </a:buCl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at least 25% of everything else – non-wards areas such as outpatient departments, communal areas – precisely where to go should be agreed by the team.</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6408434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Completing the PLACE assessment</a:t>
            </a:r>
          </a:p>
        </p:txBody>
      </p:sp>
      <p:sp>
        <p:nvSpPr>
          <p:cNvPr id="5" name="Text Placeholder 4"/>
          <p:cNvSpPr>
            <a:spLocks noGrp="1"/>
          </p:cNvSpPr>
          <p:nvPr>
            <p:ph type="body" idx="10"/>
          </p:nvPr>
        </p:nvSpPr>
        <p:spPr>
          <a:xfrm>
            <a:off x="2152650" y="1393110"/>
            <a:ext cx="7886700" cy="4525091"/>
          </a:xfrm>
        </p:spPr>
        <p:txBody>
          <a:bodyPr>
            <a:normAutofit/>
          </a:bodyPr>
          <a:lstStyle/>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If you are not assessing all wards, the team should agree those which are to be assessed.</a:t>
            </a:r>
          </a:p>
          <a:p>
            <a:pPr marL="342900" indent="-342900">
              <a:buClr>
                <a:srgbClr val="005EB8"/>
              </a:buClr>
              <a:buFont typeface="Arial" panose="020B0604020202020204" pitchFamily="34" charset="0"/>
              <a:buChar char="•"/>
              <a:defRPr/>
            </a:pPr>
            <a:endParaRPr lang="en-GB"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Hospitals are asked to rotate wards that are assessed so that over a period of time they are all seen. The team leader should be able to advise which were assessed last time (if not all). </a:t>
            </a:r>
          </a:p>
          <a:p>
            <a:pPr marL="342900" indent="-342900">
              <a:buClr>
                <a:srgbClr val="005EB8"/>
              </a:buClr>
              <a:buFont typeface="Arial" panose="020B0604020202020204" pitchFamily="34" charset="0"/>
              <a:buChar char="•"/>
              <a:defRPr/>
            </a:pPr>
            <a:endParaRPr lang="en-GB"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When you arrive you should have some input into where you go.</a:t>
            </a:r>
          </a:p>
          <a:p>
            <a:pPr>
              <a:buClr>
                <a:srgbClr val="005EB8"/>
              </a:buClr>
              <a:defRPr/>
            </a:pPr>
            <a:endParaRPr lang="en-GB"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Some areas, e.g. non-patient areas, theatres, hospital kitchens, etc, are excluded.</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6453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Completing the PLACE assessment</a:t>
            </a:r>
          </a:p>
        </p:txBody>
      </p:sp>
      <p:sp>
        <p:nvSpPr>
          <p:cNvPr id="5" name="Text Placeholder 4"/>
          <p:cNvSpPr>
            <a:spLocks noGrp="1"/>
          </p:cNvSpPr>
          <p:nvPr>
            <p:ph type="body" idx="10"/>
          </p:nvPr>
        </p:nvSpPr>
        <p:spPr>
          <a:xfrm>
            <a:off x="2152650" y="1393110"/>
            <a:ext cx="7886700" cy="4525091"/>
          </a:xfrm>
        </p:spPr>
        <p:txBody>
          <a:bodyPr>
            <a:normAutofit/>
          </a:bodyPr>
          <a:lstStyle/>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a:defRPr/>
            </a:pPr>
            <a:r>
              <a:rPr lang="en-GB" sz="1800" dirty="0">
                <a:solidFill>
                  <a:schemeClr val="tx1"/>
                </a:solidFill>
                <a:latin typeface="Arial" panose="020B0604020202020204" pitchFamily="34" charset="0"/>
                <a:cs typeface="Arial" panose="020B0604020202020204" pitchFamily="34" charset="0"/>
              </a:rPr>
              <a:t>In bigger hospitals you are likely to split into smaller teams – perhaps several.  That’s fine but there should always be </a:t>
            </a:r>
          </a:p>
          <a:p>
            <a:pPr marL="800100" lvl="1"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at least 50% patient assessors</a:t>
            </a:r>
          </a:p>
          <a:p>
            <a:pPr marL="800100" lvl="1"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no fewer than two patient assessors per team.</a:t>
            </a:r>
          </a:p>
          <a:p>
            <a:pPr marL="216000" lvl="1">
              <a:defRPr/>
            </a:pPr>
            <a:endParaRPr lang="en-GB" sz="1800" dirty="0">
              <a:solidFill>
                <a:schemeClr val="tx1"/>
              </a:solidFill>
              <a:latin typeface="Arial" panose="020B0604020202020204" pitchFamily="34" charset="0"/>
              <a:cs typeface="Arial" panose="020B0604020202020204" pitchFamily="34" charset="0"/>
            </a:endParaRPr>
          </a:p>
          <a:p>
            <a:pPr indent="-241200">
              <a:defRPr/>
            </a:pPr>
            <a:r>
              <a:rPr lang="en-GB" sz="1800" dirty="0">
                <a:solidFill>
                  <a:schemeClr val="tx1"/>
                </a:solidFill>
                <a:latin typeface="Arial" panose="020B0604020202020204" pitchFamily="34" charset="0"/>
                <a:cs typeface="Arial" panose="020B0604020202020204" pitchFamily="34" charset="0"/>
              </a:rPr>
              <a:t>Assessments may also happen over more than one day, with different patient assessors.</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447914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Completing the PLACE assessment</a:t>
            </a:r>
          </a:p>
        </p:txBody>
      </p:sp>
      <p:sp>
        <p:nvSpPr>
          <p:cNvPr id="5" name="Text Placeholder 4"/>
          <p:cNvSpPr>
            <a:spLocks noGrp="1"/>
          </p:cNvSpPr>
          <p:nvPr>
            <p:ph type="body" idx="10"/>
          </p:nvPr>
        </p:nvSpPr>
        <p:spPr>
          <a:xfrm>
            <a:off x="2152650" y="1393110"/>
            <a:ext cx="7886700" cy="4525091"/>
          </a:xfrm>
        </p:spPr>
        <p:txBody>
          <a:bodyPr>
            <a:normAutofit/>
          </a:bodyPr>
          <a:lstStyle/>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a:defRPr/>
            </a:pPr>
            <a:r>
              <a:rPr lang="en-GB" altLang="en-US" sz="1800" dirty="0">
                <a:solidFill>
                  <a:schemeClr val="tx1"/>
                </a:solidFill>
                <a:latin typeface="Arial" panose="020B0604020202020204" pitchFamily="34" charset="0"/>
                <a:cs typeface="Arial" panose="020B0604020202020204" pitchFamily="34" charset="0"/>
              </a:rPr>
              <a:t>Sampling is ok – you don’t have to see every single item to make a judgement.</a:t>
            </a:r>
          </a:p>
          <a:p>
            <a:pPr>
              <a:defRPr/>
            </a:pPr>
            <a:endParaRPr lang="en-GB" altLang="en-US" sz="1800" dirty="0">
              <a:solidFill>
                <a:schemeClr val="tx1"/>
              </a:solidFill>
              <a:latin typeface="Arial" panose="020B0604020202020204" pitchFamily="34" charset="0"/>
              <a:cs typeface="Arial" panose="020B0604020202020204" pitchFamily="34" charset="0"/>
            </a:endParaRPr>
          </a:p>
          <a:p>
            <a:pPr>
              <a:defRPr/>
            </a:pPr>
            <a:r>
              <a:rPr lang="en-GB" altLang="en-US" sz="1800" dirty="0">
                <a:solidFill>
                  <a:schemeClr val="tx1"/>
                </a:solidFill>
                <a:latin typeface="Arial" panose="020B0604020202020204" pitchFamily="34" charset="0"/>
                <a:cs typeface="Arial" panose="020B0604020202020204" pitchFamily="34" charset="0"/>
              </a:rPr>
              <a:t>Judge the things you can see based on what you can see.</a:t>
            </a:r>
          </a:p>
          <a:p>
            <a:pPr>
              <a:defRPr/>
            </a:pPr>
            <a:endParaRPr lang="en-GB" altLang="en-US" sz="1800" dirty="0">
              <a:solidFill>
                <a:schemeClr val="tx1"/>
              </a:solidFill>
              <a:latin typeface="Arial" panose="020B0604020202020204" pitchFamily="34" charset="0"/>
              <a:cs typeface="Arial" panose="020B0604020202020204" pitchFamily="34" charset="0"/>
            </a:endParaRPr>
          </a:p>
          <a:p>
            <a:pPr lvl="1">
              <a:defRPr/>
            </a:pPr>
            <a:r>
              <a:rPr lang="en-GB" altLang="en-US" sz="1800" i="1" dirty="0">
                <a:solidFill>
                  <a:schemeClr val="tx1"/>
                </a:solidFill>
                <a:latin typeface="Arial" panose="020B0604020202020204" pitchFamily="34" charset="0"/>
                <a:cs typeface="Arial" panose="020B0604020202020204" pitchFamily="34" charset="0"/>
              </a:rPr>
              <a:t>‘Have I </a:t>
            </a:r>
            <a:r>
              <a:rPr lang="en-GB" altLang="en-US" sz="1800" b="1" i="1" dirty="0">
                <a:solidFill>
                  <a:schemeClr val="tx1"/>
                </a:solidFill>
                <a:latin typeface="Arial" panose="020B0604020202020204" pitchFamily="34" charset="0"/>
                <a:cs typeface="Arial" panose="020B0604020202020204" pitchFamily="34" charset="0"/>
              </a:rPr>
              <a:t>seen </a:t>
            </a:r>
            <a:r>
              <a:rPr lang="en-GB" altLang="en-US" sz="1800" i="1" dirty="0">
                <a:solidFill>
                  <a:schemeClr val="tx1"/>
                </a:solidFill>
                <a:latin typeface="Arial" panose="020B0604020202020204" pitchFamily="34" charset="0"/>
                <a:cs typeface="Arial" panose="020B0604020202020204" pitchFamily="34" charset="0"/>
              </a:rPr>
              <a:t>enough, to be sure it’s </a:t>
            </a:r>
            <a:r>
              <a:rPr lang="en-GB" altLang="en-US" sz="1800" b="1" i="1" dirty="0">
                <a:solidFill>
                  <a:schemeClr val="tx1"/>
                </a:solidFill>
                <a:latin typeface="Arial" panose="020B0604020202020204" pitchFamily="34" charset="0"/>
                <a:cs typeface="Arial" panose="020B0604020202020204" pitchFamily="34" charset="0"/>
              </a:rPr>
              <a:t>clean</a:t>
            </a:r>
            <a:r>
              <a:rPr lang="en-GB" altLang="en-US" sz="1800" i="1" dirty="0">
                <a:solidFill>
                  <a:schemeClr val="tx1"/>
                </a:solidFill>
                <a:latin typeface="Arial" panose="020B0604020202020204" pitchFamily="34" charset="0"/>
                <a:cs typeface="Arial" panose="020B0604020202020204" pitchFamily="34" charset="0"/>
              </a:rPr>
              <a:t> enough?’</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067969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93110"/>
            <a:ext cx="7886700" cy="4525091"/>
          </a:xfrm>
        </p:spPr>
        <p:txBody>
          <a:bodyPr>
            <a:normAutofit/>
          </a:bodyPr>
          <a:lstStyle/>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r>
              <a:rPr lang="en-GB" sz="1800" dirty="0">
                <a:solidFill>
                  <a:schemeClr val="tx1"/>
                </a:solidFill>
              </a:rPr>
              <a:t>PLACE assesses a number of non-clinical aspects of the healthcare premises identified as important by patients and the public, known as domains: </a:t>
            </a:r>
          </a:p>
          <a:p>
            <a:pPr marL="285750" indent="-285750">
              <a:buClr>
                <a:srgbClr val="005EB8"/>
              </a:buClr>
              <a:buFont typeface="Arial" panose="020B0604020202020204" pitchFamily="34" charset="0"/>
              <a:buChar char="•"/>
            </a:pPr>
            <a:r>
              <a:rPr lang="en-GB" sz="1800" dirty="0">
                <a:solidFill>
                  <a:schemeClr val="tx1"/>
                </a:solidFill>
              </a:rPr>
              <a:t>Cleanliness </a:t>
            </a:r>
          </a:p>
          <a:p>
            <a:pPr marL="285750" indent="-285750">
              <a:buClr>
                <a:srgbClr val="005EB8"/>
              </a:buClr>
              <a:buFont typeface="Arial" panose="020B0604020202020204" pitchFamily="34" charset="0"/>
              <a:buChar char="•"/>
            </a:pPr>
            <a:r>
              <a:rPr lang="en-GB" sz="1800" dirty="0">
                <a:solidFill>
                  <a:schemeClr val="tx1"/>
                </a:solidFill>
              </a:rPr>
              <a:t>Food and hydration </a:t>
            </a:r>
          </a:p>
          <a:p>
            <a:pPr marL="285750" indent="-285750">
              <a:buClr>
                <a:srgbClr val="005EB8"/>
              </a:buClr>
              <a:buFont typeface="Arial" panose="020B0604020202020204" pitchFamily="34" charset="0"/>
              <a:buChar char="•"/>
            </a:pPr>
            <a:r>
              <a:rPr lang="en-GB" sz="1800" dirty="0">
                <a:solidFill>
                  <a:schemeClr val="tx1"/>
                </a:solidFill>
              </a:rPr>
              <a:t>Privacy, dignity and wellbeing </a:t>
            </a:r>
          </a:p>
          <a:p>
            <a:pPr marL="285750" indent="-285750">
              <a:buClr>
                <a:srgbClr val="005EB8"/>
              </a:buClr>
              <a:buFont typeface="Arial" panose="020B0604020202020204" pitchFamily="34" charset="0"/>
              <a:buChar char="•"/>
            </a:pPr>
            <a:r>
              <a:rPr lang="en-GB" sz="1800" dirty="0">
                <a:solidFill>
                  <a:schemeClr val="tx1"/>
                </a:solidFill>
              </a:rPr>
              <a:t>Condition, appearance and maintenance </a:t>
            </a:r>
          </a:p>
          <a:p>
            <a:pPr marL="285750" indent="-285750">
              <a:buClr>
                <a:srgbClr val="005EB8"/>
              </a:buClr>
              <a:buFont typeface="Arial" panose="020B0604020202020204" pitchFamily="34" charset="0"/>
              <a:buChar char="•"/>
            </a:pPr>
            <a:r>
              <a:rPr lang="en-GB" sz="1800" dirty="0">
                <a:solidFill>
                  <a:schemeClr val="tx1"/>
                </a:solidFill>
              </a:rPr>
              <a:t>Dementia: how well the needs of patients with dementia are met </a:t>
            </a:r>
          </a:p>
          <a:p>
            <a:pPr marL="285750" indent="-285750">
              <a:buClr>
                <a:srgbClr val="005EB8"/>
              </a:buClr>
              <a:buFont typeface="Arial" panose="020B0604020202020204" pitchFamily="34" charset="0"/>
              <a:buChar char="•"/>
            </a:pPr>
            <a:r>
              <a:rPr lang="en-GB" sz="1800" dirty="0">
                <a:solidFill>
                  <a:schemeClr val="tx1"/>
                </a:solidFill>
              </a:rPr>
              <a:t>Disability: how well the needs of patients with a disability are met </a:t>
            </a:r>
          </a:p>
          <a:p>
            <a:pPr lvl="1"/>
            <a:endParaRPr lang="en-GB" altLang="en-US" sz="1800" dirty="0">
              <a:solidFill>
                <a:schemeClr val="tx1"/>
              </a:solidFill>
              <a:latin typeface="Arial" panose="020B0604020202020204" pitchFamily="34" charset="0"/>
              <a:cs typeface="Arial" panose="020B0604020202020204" pitchFamily="34" charset="0"/>
            </a:endParaRP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101623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6"/>
            <a:ext cx="7886700" cy="4996489"/>
          </a:xfrm>
        </p:spPr>
        <p:txBody>
          <a:bodyPr>
            <a:normAutofit/>
          </a:bodyPr>
          <a:lstStyle/>
          <a:p>
            <a:pPr>
              <a:defRPr/>
            </a:pPr>
            <a:r>
              <a:rPr lang="en-GB" sz="1800" dirty="0">
                <a:solidFill>
                  <a:schemeClr val="tx1"/>
                </a:solidFill>
              </a:rPr>
              <a:t>There are a variety of forms but only those that apply need to be completed.</a:t>
            </a:r>
          </a:p>
          <a:p>
            <a:pPr>
              <a:defRPr/>
            </a:pPr>
            <a:br>
              <a:rPr lang="en-GB" sz="1800" dirty="0">
                <a:solidFill>
                  <a:schemeClr val="tx1"/>
                </a:solidFill>
              </a:rPr>
            </a:br>
            <a:r>
              <a:rPr lang="en-GB" sz="1800" dirty="0">
                <a:solidFill>
                  <a:schemeClr val="tx1"/>
                </a:solidFill>
              </a:rPr>
              <a:t>PLACE considers several different areas:</a:t>
            </a:r>
          </a:p>
          <a:p>
            <a:pPr marL="342900" indent="-342900">
              <a:buClr>
                <a:srgbClr val="005EB8"/>
              </a:buClr>
              <a:buFont typeface="Arial" panose="020B0604020202020204" pitchFamily="34" charset="0"/>
              <a:buChar char="•"/>
              <a:defRPr/>
            </a:pPr>
            <a:r>
              <a:rPr lang="en-GB" sz="1800" dirty="0">
                <a:solidFill>
                  <a:schemeClr val="tx1"/>
                </a:solidFill>
              </a:rPr>
              <a:t>communal areas (reception, corridors, etc) – this can be ignored in very small units where there are no such areas</a:t>
            </a:r>
          </a:p>
          <a:p>
            <a:pPr marL="342900" indent="-342900">
              <a:buClr>
                <a:srgbClr val="005EB8"/>
              </a:buClr>
              <a:buFont typeface="Arial" panose="020B0604020202020204" pitchFamily="34" charset="0"/>
              <a:buChar char="•"/>
              <a:defRPr/>
            </a:pPr>
            <a:r>
              <a:rPr lang="en-GB" sz="1800" dirty="0">
                <a:solidFill>
                  <a:schemeClr val="tx1"/>
                </a:solidFill>
              </a:rPr>
              <a:t>external areas – the hospital grounds and gardens – again can be ignored if there are none</a:t>
            </a:r>
          </a:p>
          <a:p>
            <a:pPr marL="342900" indent="-342900">
              <a:buClr>
                <a:srgbClr val="005EB8"/>
              </a:buClr>
              <a:buFont typeface="Arial" panose="020B0604020202020204" pitchFamily="34" charset="0"/>
              <a:buChar char="•"/>
              <a:defRPr/>
            </a:pPr>
            <a:r>
              <a:rPr lang="en-GB" sz="1800" dirty="0">
                <a:solidFill>
                  <a:schemeClr val="tx1"/>
                </a:solidFill>
              </a:rPr>
              <a:t>emergency department/minor injuries units – if there is one</a:t>
            </a:r>
          </a:p>
          <a:p>
            <a:pPr marL="342900" indent="-342900">
              <a:buClr>
                <a:srgbClr val="005EB8"/>
              </a:buClr>
              <a:buFont typeface="Arial" panose="020B0604020202020204" pitchFamily="34" charset="0"/>
              <a:buChar char="•"/>
              <a:defRPr/>
            </a:pPr>
            <a:r>
              <a:rPr lang="en-GB" sz="1800" dirty="0">
                <a:solidFill>
                  <a:schemeClr val="tx1"/>
                </a:solidFill>
              </a:rPr>
              <a:t>outpatient departments - if there are any</a:t>
            </a:r>
          </a:p>
          <a:p>
            <a:pPr marL="342900" indent="-342900">
              <a:buClr>
                <a:srgbClr val="005EB8"/>
              </a:buClr>
              <a:buFont typeface="Arial" panose="020B0604020202020204" pitchFamily="34" charset="0"/>
              <a:buChar char="•"/>
            </a:pPr>
            <a:r>
              <a:rPr lang="en-GB" altLang="en-US" sz="1800" dirty="0">
                <a:solidFill>
                  <a:schemeClr val="tx1"/>
                </a:solidFill>
              </a:rPr>
              <a:t>wards in acute or community hospitals, or treatment centres or hospices</a:t>
            </a:r>
          </a:p>
          <a:p>
            <a:pPr marL="342900" indent="-342900">
              <a:buClr>
                <a:srgbClr val="005EB8"/>
              </a:buClr>
              <a:buFont typeface="Arial" panose="020B0604020202020204" pitchFamily="34" charset="0"/>
              <a:buChar char="•"/>
            </a:pPr>
            <a:r>
              <a:rPr lang="en-GB" altLang="en-US" sz="1800" dirty="0">
                <a:solidFill>
                  <a:schemeClr val="tx1"/>
                </a:solidFill>
              </a:rPr>
              <a:t>wards in mental health or learning disabilities hospitals or units.</a:t>
            </a:r>
          </a:p>
          <a:p>
            <a:br>
              <a:rPr lang="en-GB" altLang="en-US" sz="1800" dirty="0">
                <a:solidFill>
                  <a:schemeClr val="tx1"/>
                </a:solidFill>
              </a:rPr>
            </a:br>
            <a:r>
              <a:rPr lang="en-GB" altLang="en-US" sz="1800" dirty="0">
                <a:solidFill>
                  <a:schemeClr val="tx1"/>
                </a:solidFill>
              </a:rPr>
              <a:t>There are also two factual questionnaires the hospital completes on the facilities (e.g. car parking) and catering service.</a:t>
            </a:r>
          </a:p>
          <a:p>
            <a:pPr marL="342900" indent="-342900">
              <a:buFont typeface="Arial" panose="020B0604020202020204" pitchFamily="34" charset="0"/>
              <a:buChar char="•"/>
              <a:defRPr/>
            </a:pPr>
            <a:endParaRPr lang="en-GB" sz="1800" dirty="0"/>
          </a:p>
          <a:p>
            <a:endParaRPr lang="en-US" sz="1800"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670284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marL="800100" lvl="1" indent="-342900">
              <a:buFont typeface="Arial" panose="020B0604020202020204" pitchFamily="34" charset="0"/>
              <a:buChar char="•"/>
            </a:pPr>
            <a:endParaRPr lang="en-GB" altLang="en-US" sz="2400" dirty="0">
              <a:solidFill>
                <a:srgbClr val="005EB8"/>
              </a:solidFill>
            </a:endParaRPr>
          </a:p>
          <a:p>
            <a:pPr>
              <a:defRPr/>
            </a:pPr>
            <a:r>
              <a:rPr lang="en-GB" altLang="en-US" sz="1800" b="1" dirty="0">
                <a:solidFill>
                  <a:schemeClr val="tx1"/>
                </a:solidFill>
                <a:latin typeface="Arial" panose="020B0604020202020204" pitchFamily="34" charset="0"/>
                <a:cs typeface="Arial" panose="020B0604020202020204" pitchFamily="34" charset="0"/>
              </a:rPr>
              <a:t>Cleanliness</a:t>
            </a:r>
          </a:p>
          <a:p>
            <a:pPr>
              <a:defRPr/>
            </a:pPr>
            <a:endParaRPr lang="en-GB" altLang="en-US" sz="1800" b="1"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This is a visual test or, where something is out of sight but in reach, a touch (e.g. finger) test.</a:t>
            </a:r>
          </a:p>
          <a:p>
            <a:pPr lvl="1">
              <a:buClr>
                <a:srgbClr val="005EB8"/>
              </a:buClr>
              <a:defRP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If you can’t see it, but can reach it you will need to touch, e.g. dust on high surfaces.</a:t>
            </a:r>
          </a:p>
          <a:p>
            <a:pPr marL="800100" lvl="1" indent="-342900">
              <a:buClr>
                <a:srgbClr val="005EB8"/>
              </a:buClr>
              <a:buFont typeface="Arial" panose="020B0604020202020204" pitchFamily="34" charset="0"/>
              <a:buChar char="•"/>
              <a:defRP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If you can’t see it, and can’t reach it, leave it alone. Never stand on anything to reach an area you cannot reach/see from the floor.</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522394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r>
              <a:rPr lang="en-GB" altLang="en-US" sz="1800" b="1" dirty="0">
                <a:solidFill>
                  <a:schemeClr val="tx1"/>
                </a:solidFill>
              </a:rPr>
              <a:t>Cleanliness (2)</a:t>
            </a:r>
          </a:p>
          <a:p>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Please do not use anything, e.g. wet wipes, to try to reveal dirt that is not visible.</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Where there is just one of something (a floor) you need to say whether it is all clean (pass), mostly clean (qualified pass) or not clean enough (fail). This has to be a team decision using judgement and common sense.</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923772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r>
              <a:rPr lang="en-GB" altLang="en-US" sz="1800" b="1" dirty="0">
                <a:solidFill>
                  <a:schemeClr val="tx1"/>
                </a:solidFill>
              </a:rPr>
              <a:t>Cleanliness (3)</a:t>
            </a:r>
          </a:p>
          <a:p>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Where there are many of the same thing (e.g. over-bed tables), look at as many as you need to reach a decision. If they are all clean then pass. If 80% (8/10) or more are clean then qualified pass. If less than 80% (7/10) then fail.</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If you see any bodily substance or bodily fluid (blood, faeces, etc) then it is an immediate fail for those items (i.e. blood on a curtain means fail for curtains, not for the floor).</a:t>
            </a:r>
          </a:p>
          <a:p>
            <a:pPr marL="342900" indent="-342900">
              <a:buClr>
                <a:srgbClr val="005EB8"/>
              </a:buClr>
              <a:buFont typeface="Arial" panose="020B0604020202020204" pitchFamily="34" charset="0"/>
              <a:buChar char="•"/>
            </a:pPr>
            <a:endParaRPr lang="en-GB" altLang="en-US" sz="1800" dirty="0">
              <a:solidFill>
                <a:schemeClr val="tx1"/>
              </a:solidFill>
            </a:endParaRPr>
          </a:p>
          <a:p>
            <a:pPr marL="342900" indent="-342900">
              <a:buClr>
                <a:srgbClr val="005EB8"/>
              </a:buClr>
              <a:buFont typeface="Arial" panose="020B0604020202020204" pitchFamily="34" charset="0"/>
              <a:buChar char="•"/>
            </a:pPr>
            <a:r>
              <a:rPr lang="en-GB" altLang="en-US" sz="1800" dirty="0">
                <a:solidFill>
                  <a:schemeClr val="tx1"/>
                </a:solidFill>
              </a:rPr>
              <a:t>Don’t confuse cleanliness with condition – something can be clean but in a poor state of repair. </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110337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defRPr/>
            </a:pPr>
            <a:r>
              <a:rPr lang="en-GB" sz="1800" b="1" dirty="0">
                <a:solidFill>
                  <a:schemeClr val="tx1"/>
                </a:solidFill>
                <a:latin typeface="Arial" panose="020B0604020202020204" pitchFamily="34" charset="0"/>
                <a:cs typeface="Arial" panose="020B0604020202020204" pitchFamily="34" charset="0"/>
              </a:rPr>
              <a:t>Condition, appearance and maintenance</a:t>
            </a:r>
          </a:p>
          <a:p>
            <a:pPr lvl="1">
              <a:buFont typeface="Arial"/>
              <a:buChar char="•"/>
              <a:defRPr/>
            </a:pPr>
            <a:endParaRPr lang="en-GB" sz="1800" b="1"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This looks at the state of repair or fixtures and fittings; the condition of decoration and floor coverings; tidiness, waste management, etc.</a:t>
            </a:r>
          </a:p>
          <a:p>
            <a:pPr marL="342900" indent="-342900">
              <a:buClr>
                <a:srgbClr val="005EB8"/>
              </a:buClr>
              <a:buFont typeface="Arial" panose="020B0604020202020204" pitchFamily="34" charset="0"/>
              <a:buChar char="•"/>
              <a:defRPr/>
            </a:pPr>
            <a:endParaRPr lang="en-GB"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The scoring and scoring criteria are the same as for cleanliness.</a:t>
            </a:r>
          </a:p>
          <a:p>
            <a:pPr marL="342900" indent="-342900">
              <a:buClr>
                <a:srgbClr val="005EB8"/>
              </a:buClr>
              <a:buFont typeface="Arial" panose="020B0604020202020204" pitchFamily="34" charset="0"/>
              <a:buChar char="•"/>
              <a:defRPr/>
            </a:pPr>
            <a:endParaRPr lang="en-GB"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defRPr/>
            </a:pPr>
            <a:r>
              <a:rPr lang="en-GB" sz="1800" dirty="0">
                <a:solidFill>
                  <a:schemeClr val="tx1"/>
                </a:solidFill>
                <a:latin typeface="Arial" panose="020B0604020202020204" pitchFamily="34" charset="0"/>
                <a:cs typeface="Arial" panose="020B0604020202020204" pitchFamily="34" charset="0"/>
              </a:rPr>
              <a:t>Do not confuse condition with cleanliness – something can be in good condition but dirty/stained (a stain is not dirt if it cannot be removed other than through specialist cleaning).  </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088804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093B33-E8DF-8517-057F-E465DBA89C25}"/>
              </a:ext>
            </a:extLst>
          </p:cNvPr>
          <p:cNvSpPr>
            <a:spLocks noGrp="1"/>
          </p:cNvSpPr>
          <p:nvPr>
            <p:ph idx="1"/>
          </p:nvPr>
        </p:nvSpPr>
        <p:spPr>
          <a:xfrm>
            <a:off x="432000" y="1735494"/>
            <a:ext cx="11088000" cy="4492505"/>
          </a:xfrm>
        </p:spPr>
        <p:txBody>
          <a:bodyPr>
            <a:normAutofit fontScale="70000" lnSpcReduction="20000"/>
          </a:bodyPr>
          <a:lstStyle/>
          <a:p>
            <a:pPr>
              <a:lnSpc>
                <a:spcPts val="12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Joining me are, Michael Bellas, Robert Grogan and Julie Windsor </a:t>
            </a:r>
            <a:endParaRPr lang="en-GB" sz="2400" b="1" dirty="0">
              <a:solidFill>
                <a:prstClr val="black"/>
              </a:solidFill>
              <a:latin typeface="Arial" panose="020B0604020202020204" pitchFamily="34" charset="0"/>
              <a:cs typeface="Arial" panose="020B0604020202020204" pitchFamily="34" charset="0"/>
            </a:endParaRPr>
          </a:p>
          <a:p>
            <a:pPr>
              <a:lnSpc>
                <a:spcPct val="1700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Please post your questions in the chat box, </a:t>
            </a:r>
            <a:r>
              <a:rPr lang="en-GB" sz="2400" dirty="0">
                <a:latin typeface="Arial" panose="020B0604020202020204" pitchFamily="34" charset="0"/>
                <a:ea typeface="Calibri" panose="020F0502020204030204" pitchFamily="34" charset="0"/>
                <a:cs typeface="Arial" panose="020B0604020202020204" pitchFamily="34" charset="0"/>
              </a:rPr>
              <a:t>we </a:t>
            </a:r>
            <a:r>
              <a:rPr lang="en-GB" sz="2400" dirty="0">
                <a:effectLst/>
                <a:latin typeface="Arial" panose="020B0604020202020204" pitchFamily="34" charset="0"/>
                <a:ea typeface="Calibri" panose="020F0502020204030204" pitchFamily="34" charset="0"/>
                <a:cs typeface="Arial" panose="020B0604020202020204" pitchFamily="34" charset="0"/>
              </a:rPr>
              <a:t>will be on hand to manage these, put them on the screen and ask th</a:t>
            </a: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e panel once the presentations have finished. </a:t>
            </a:r>
          </a:p>
          <a:p>
            <a:pPr>
              <a:lnSpc>
                <a:spcPct val="170000"/>
              </a:lnSpc>
              <a:spcAft>
                <a:spcPts val="8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the end, please ask any further questions by raising your hand in Teams. We </a:t>
            </a:r>
            <a:r>
              <a:rPr lang="en-GB" sz="2400" dirty="0">
                <a:solidFill>
                  <a:schemeClr val="tx1"/>
                </a:solidFill>
                <a:latin typeface="Arial" panose="020B0604020202020204" pitchFamily="34" charset="0"/>
                <a:ea typeface="Calibri" panose="020F0502020204030204" pitchFamily="34" charset="0"/>
                <a:cs typeface="Arial" panose="020B0604020202020204" pitchFamily="34" charset="0"/>
              </a:rPr>
              <a:t>will answer as many of these as time permits. If you do not have a chance to ask your questions, please add them to the chat.</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700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There will be an FAQ document produced following today’s event, this will include all questions that come in whether we answer them or not during the session. </a:t>
            </a:r>
          </a:p>
          <a:p>
            <a:pPr>
              <a:lnSpc>
                <a:spcPct val="1700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The slides and recording from today will be made available alongside the FAQs.  You will also have the NHS England email addresses for any follow up questions </a:t>
            </a:r>
            <a:br>
              <a:rPr lang="en-GB" sz="800" b="1" dirty="0">
                <a:solidFill>
                  <a:prstClr val="black"/>
                </a:solidFill>
                <a:latin typeface="Arial" panose="020B0604020202020204" pitchFamily="34" charset="0"/>
                <a:cs typeface="Arial" panose="020B0604020202020204" pitchFamily="34" charset="0"/>
              </a:rPr>
            </a:br>
            <a:endParaRPr lang="en-GB" dirty="0"/>
          </a:p>
          <a:p>
            <a:endParaRPr lang="en-GB" dirty="0"/>
          </a:p>
        </p:txBody>
      </p:sp>
      <p:sp>
        <p:nvSpPr>
          <p:cNvPr id="4" name="Title 3">
            <a:extLst>
              <a:ext uri="{FF2B5EF4-FFF2-40B4-BE49-F238E27FC236}">
                <a16:creationId xmlns:a16="http://schemas.microsoft.com/office/drawing/2014/main" id="{9CF27552-C448-A69B-91B2-D340B323772C}"/>
              </a:ext>
            </a:extLst>
          </p:cNvPr>
          <p:cNvSpPr>
            <a:spLocks noGrp="1"/>
          </p:cNvSpPr>
          <p:nvPr>
            <p:ph type="title"/>
          </p:nvPr>
        </p:nvSpPr>
        <p:spPr/>
        <p:txBody>
          <a:bodyPr/>
          <a:lstStyle/>
          <a:p>
            <a:r>
              <a:rPr lang="en-GB" sz="3600" b="1" dirty="0">
                <a:latin typeface="Arial" panose="020B0604020202020204" pitchFamily="34" charset="0"/>
                <a:cs typeface="Arial" panose="020B0604020202020204" pitchFamily="34" charset="0"/>
              </a:rPr>
              <a:t>Welcome to today’s PLACE webinar</a:t>
            </a:r>
            <a:endParaRPr lang="en-GB" dirty="0"/>
          </a:p>
        </p:txBody>
      </p:sp>
    </p:spTree>
    <p:extLst>
      <p:ext uri="{BB962C8B-B14F-4D97-AF65-F5344CB8AC3E}">
        <p14:creationId xmlns:p14="http://schemas.microsoft.com/office/powerpoint/2010/main" val="279360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r>
              <a:rPr lang="en-GB" altLang="en-US" sz="1800" b="1" dirty="0">
                <a:solidFill>
                  <a:schemeClr val="tx1"/>
                </a:solidFill>
                <a:latin typeface="Arial" panose="020B0604020202020204" pitchFamily="34" charset="0"/>
                <a:cs typeface="Arial" panose="020B0604020202020204" pitchFamily="34" charset="0"/>
              </a:rPr>
              <a:t>Privacy, dignity and wellbeing</a:t>
            </a:r>
          </a:p>
          <a:p>
            <a:endParaRPr lang="en-GB" altLang="en-US" sz="1800" b="1"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This looks at the extent to which the environment supports the provision of care with regard to privacy, dignity and wellbeing. It is </a:t>
            </a:r>
            <a:r>
              <a:rPr lang="en-GB" altLang="en-US" sz="1800" b="1" dirty="0">
                <a:solidFill>
                  <a:schemeClr val="tx1"/>
                </a:solidFill>
                <a:latin typeface="Arial" panose="020B0604020202020204" pitchFamily="34" charset="0"/>
                <a:cs typeface="Arial" panose="020B0604020202020204" pitchFamily="34" charset="0"/>
              </a:rPr>
              <a:t>not </a:t>
            </a:r>
            <a:r>
              <a:rPr lang="en-GB" altLang="en-US" sz="1800" dirty="0">
                <a:solidFill>
                  <a:schemeClr val="tx1"/>
                </a:solidFill>
                <a:latin typeface="Arial" panose="020B0604020202020204" pitchFamily="34" charset="0"/>
                <a:cs typeface="Arial" panose="020B0604020202020204" pitchFamily="34" charset="0"/>
              </a:rPr>
              <a:t>an assessment of staff practice.</a:t>
            </a:r>
          </a:p>
          <a:p>
            <a:pPr marL="800100" lvl="1" indent="-342900">
              <a:buClr>
                <a:srgbClr val="005EB8"/>
              </a:buClr>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Most questions require yes/no responses.</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904645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marL="800100" lvl="1" indent="-342900">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r>
              <a:rPr lang="en-GB" altLang="en-US" sz="1800" b="1" dirty="0">
                <a:solidFill>
                  <a:schemeClr val="tx1"/>
                </a:solidFill>
                <a:latin typeface="Arial" panose="020B0604020202020204" pitchFamily="34" charset="0"/>
                <a:cs typeface="Arial" panose="020B0604020202020204" pitchFamily="34" charset="0"/>
              </a:rPr>
              <a:t>Dementia</a:t>
            </a:r>
          </a:p>
          <a:p>
            <a:endParaRPr lang="en-GB" altLang="en-US" sz="1800" b="1"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This section looks at the extent to which environments support the care of people with dementia.</a:t>
            </a:r>
          </a:p>
          <a:p>
            <a:pPr lvl="1">
              <a:buClr>
                <a:srgbClr val="005EB8"/>
              </a:buCl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The assessments should be undertaken in all hospitals unless such patients are never admitted, and in all communal areas, emergency departments and outpatient departments/wards unless such patients will not be present (e.g. paediatric/maternity wards or ante/post natal clinics).</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593323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r>
              <a:rPr lang="en-GB" altLang="en-US" sz="1800" b="1" dirty="0">
                <a:solidFill>
                  <a:schemeClr val="tx1"/>
                </a:solidFill>
                <a:latin typeface="Arial" panose="020B0604020202020204" pitchFamily="34" charset="0"/>
                <a:cs typeface="Arial" panose="020B0604020202020204" pitchFamily="34" charset="0"/>
              </a:rPr>
              <a:t>Dementia (2)</a:t>
            </a:r>
            <a:endParaRPr lang="en-GB" altLang="en-US" sz="1800" dirty="0">
              <a:solidFill>
                <a:schemeClr val="tx1"/>
              </a:solidFill>
              <a:latin typeface="Arial" panose="020B0604020202020204" pitchFamily="34" charset="0"/>
              <a:cs typeface="Arial" panose="020B0604020202020204" pitchFamily="34" charset="0"/>
            </a:endParaRPr>
          </a:p>
          <a:p>
            <a:pPr marL="342900" indent="-342900">
              <a:buClr>
                <a:srgbClr val="005EB8"/>
              </a:buClr>
              <a:buFont typeface="Arial" panose="020B0604020202020204" pitchFamily="34" charset="0"/>
              <a:buChar char="•"/>
            </a:pPr>
            <a:r>
              <a:rPr lang="en-GB" altLang="en-US" sz="1600" dirty="0">
                <a:solidFill>
                  <a:schemeClr val="tx1"/>
                </a:solidFill>
                <a:latin typeface="Arial" panose="020B0604020202020204" pitchFamily="34" charset="0"/>
                <a:cs typeface="Arial" panose="020B0604020202020204" pitchFamily="34" charset="0"/>
              </a:rPr>
              <a:t>All questions require yes or no answers and should be clear and unambiguous.</a:t>
            </a:r>
          </a:p>
          <a:p>
            <a:pPr marL="342900" indent="-342900">
              <a:buClr>
                <a:srgbClr val="005EB8"/>
              </a:buClr>
              <a:buFont typeface="Arial" panose="020B0604020202020204" pitchFamily="34" charset="0"/>
              <a:buChar char="•"/>
            </a:pPr>
            <a:r>
              <a:rPr lang="en-GB" altLang="en-US" sz="1600" dirty="0">
                <a:solidFill>
                  <a:schemeClr val="tx1"/>
                </a:solidFill>
                <a:latin typeface="Arial" panose="020B0604020202020204" pitchFamily="34" charset="0"/>
                <a:cs typeface="Arial" panose="020B0604020202020204" pitchFamily="34" charset="0"/>
              </a:rPr>
              <a:t>There is no scope for re-interpretation. If the question asks is the floor un-patterned, then it must be un-patterned. But try not to confuse a pattern with tonal aspects; for example, some non-slip floors in shower areas may have a ‘sparkle’ effect – this is part of the non-slip quality and not a pattern. </a:t>
            </a:r>
          </a:p>
          <a:p>
            <a:r>
              <a:rPr lang="en-GB" dirty="0">
                <a:solidFill>
                  <a:schemeClr val="tx1"/>
                </a:solidFill>
              </a:rPr>
              <a:t>Examples of good flooring choices</a:t>
            </a: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r>
              <a:rPr lang="en-GB" dirty="0">
                <a:solidFill>
                  <a:schemeClr val="tx1"/>
                </a:solidFill>
              </a:rPr>
              <a:t>Examples of poor flooring choices</a:t>
            </a:r>
            <a:r>
              <a:rPr lang="en-GB" dirty="0"/>
              <a:t> </a:t>
            </a:r>
          </a:p>
          <a:p>
            <a:endParaRPr lang="en-GB"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pic>
        <p:nvPicPr>
          <p:cNvPr id="7" name="image5.jpeg" descr="Picture of good flooring type 1"/>
          <p:cNvPicPr/>
          <p:nvPr/>
        </p:nvPicPr>
        <p:blipFill>
          <a:blip r:embed="rId2" cstate="print"/>
          <a:stretch>
            <a:fillRect/>
          </a:stretch>
        </p:blipFill>
        <p:spPr>
          <a:xfrm>
            <a:off x="2291751" y="3631721"/>
            <a:ext cx="1725798" cy="1069675"/>
          </a:xfrm>
          <a:prstGeom prst="rect">
            <a:avLst/>
          </a:prstGeom>
        </p:spPr>
      </p:pic>
      <p:pic>
        <p:nvPicPr>
          <p:cNvPr id="8" name="image6.jpeg" descr="Picture of good flooring type 2"/>
          <p:cNvPicPr/>
          <p:nvPr/>
        </p:nvPicPr>
        <p:blipFill>
          <a:blip r:embed="rId3" cstate="print"/>
          <a:stretch>
            <a:fillRect/>
          </a:stretch>
        </p:blipFill>
        <p:spPr>
          <a:xfrm>
            <a:off x="4260221" y="3631721"/>
            <a:ext cx="1689131" cy="1069675"/>
          </a:xfrm>
          <a:prstGeom prst="rect">
            <a:avLst/>
          </a:prstGeom>
        </p:spPr>
      </p:pic>
      <p:pic>
        <p:nvPicPr>
          <p:cNvPr id="9" name="image7.jpeg" descr="Picture of good flooring type 3"/>
          <p:cNvPicPr/>
          <p:nvPr/>
        </p:nvPicPr>
        <p:blipFill>
          <a:blip r:embed="rId4" cstate="print"/>
          <a:stretch>
            <a:fillRect/>
          </a:stretch>
        </p:blipFill>
        <p:spPr>
          <a:xfrm>
            <a:off x="6147758" y="3631719"/>
            <a:ext cx="1790082" cy="1069675"/>
          </a:xfrm>
          <a:prstGeom prst="rect">
            <a:avLst/>
          </a:prstGeom>
        </p:spPr>
      </p:pic>
      <p:pic>
        <p:nvPicPr>
          <p:cNvPr id="13" name="image8.jpeg" descr="Picture of poor flooring type 1"/>
          <p:cNvPicPr/>
          <p:nvPr/>
        </p:nvPicPr>
        <p:blipFill>
          <a:blip r:embed="rId5" cstate="print"/>
          <a:stretch>
            <a:fillRect/>
          </a:stretch>
        </p:blipFill>
        <p:spPr>
          <a:xfrm>
            <a:off x="2291751" y="5184475"/>
            <a:ext cx="1725798" cy="1000666"/>
          </a:xfrm>
          <a:prstGeom prst="rect">
            <a:avLst/>
          </a:prstGeom>
        </p:spPr>
      </p:pic>
      <p:pic>
        <p:nvPicPr>
          <p:cNvPr id="14" name="image9.jpeg" descr="Picture of poor flooring type 2"/>
          <p:cNvPicPr/>
          <p:nvPr/>
        </p:nvPicPr>
        <p:blipFill>
          <a:blip r:embed="rId6" cstate="print"/>
          <a:stretch>
            <a:fillRect/>
          </a:stretch>
        </p:blipFill>
        <p:spPr>
          <a:xfrm>
            <a:off x="4260221" y="5184475"/>
            <a:ext cx="1689131" cy="1000665"/>
          </a:xfrm>
          <a:prstGeom prst="rect">
            <a:avLst/>
          </a:prstGeom>
        </p:spPr>
      </p:pic>
      <p:pic>
        <p:nvPicPr>
          <p:cNvPr id="15" name="image10.jpeg" descr="Picture of poor flooring type 3"/>
          <p:cNvPicPr/>
          <p:nvPr/>
        </p:nvPicPr>
        <p:blipFill>
          <a:blip r:embed="rId7" cstate="print"/>
          <a:stretch>
            <a:fillRect/>
          </a:stretch>
        </p:blipFill>
        <p:spPr>
          <a:xfrm>
            <a:off x="6147760" y="5193102"/>
            <a:ext cx="1790081" cy="1000665"/>
          </a:xfrm>
          <a:prstGeom prst="rect">
            <a:avLst/>
          </a:prstGeom>
        </p:spPr>
      </p:pic>
    </p:spTree>
    <p:extLst>
      <p:ext uri="{BB962C8B-B14F-4D97-AF65-F5344CB8AC3E}">
        <p14:creationId xmlns:p14="http://schemas.microsoft.com/office/powerpoint/2010/main" val="206261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marL="800100" lvl="1" indent="-342900">
              <a:buFont typeface="Arial" panose="020B0604020202020204" pitchFamily="34" charset="0"/>
              <a:buChar char="•"/>
            </a:pPr>
            <a:endParaRPr lang="en-GB" altLang="en-US" sz="2400" dirty="0">
              <a:solidFill>
                <a:srgbClr val="005EB8"/>
              </a:solidFill>
            </a:endParaRPr>
          </a:p>
          <a:p>
            <a:r>
              <a:rPr lang="en-GB" altLang="en-US" sz="1800" b="1" dirty="0">
                <a:solidFill>
                  <a:schemeClr val="tx1"/>
                </a:solidFill>
                <a:highlight>
                  <a:srgbClr val="FFFF00"/>
                </a:highlight>
              </a:rPr>
              <a:t>Food</a:t>
            </a:r>
          </a:p>
          <a:p>
            <a:endParaRPr lang="en-GB" altLang="en-US" sz="1800" b="1" dirty="0">
              <a:solidFill>
                <a:schemeClr val="tx1"/>
              </a:solidFill>
              <a:highlight>
                <a:srgbClr val="FFFF00"/>
              </a:highlight>
            </a:endParaRPr>
          </a:p>
          <a:p>
            <a:r>
              <a:rPr lang="en-GB" altLang="en-US" sz="1800" dirty="0">
                <a:solidFill>
                  <a:schemeClr val="tx1"/>
                </a:solidFill>
                <a:highlight>
                  <a:srgbClr val="FFFF00"/>
                </a:highlight>
                <a:latin typeface="Arial" panose="020B0604020202020204" pitchFamily="34" charset="0"/>
                <a:cs typeface="Arial" panose="020B0604020202020204" pitchFamily="34" charset="0"/>
              </a:rPr>
              <a:t>There are two components to the food assessment – the service and food tasting:</a:t>
            </a:r>
          </a:p>
          <a:p>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highlight>
                  <a:srgbClr val="FFFF00"/>
                </a:highlight>
                <a:latin typeface="Arial" panose="020B0604020202020204" pitchFamily="34" charset="0"/>
                <a:cs typeface="Arial" panose="020B0604020202020204" pitchFamily="34" charset="0"/>
              </a:rPr>
              <a:t>Set of questions about the service: you will need to spend a little time watching what happens on the ward to be able to answer all of these. If you don’t see something happen, assume it doesn’t. Don’t accept statements about what normally happens – there can be a mile of difference between policy and practice.</a:t>
            </a: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588283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defRPr/>
            </a:pPr>
            <a:r>
              <a:rPr lang="en-GB" altLang="en-US" sz="1800" b="1" dirty="0">
                <a:solidFill>
                  <a:schemeClr val="tx1"/>
                </a:solidFill>
                <a:highlight>
                  <a:srgbClr val="FFFF00"/>
                </a:highlight>
              </a:rPr>
              <a:t>Food (2)</a:t>
            </a:r>
          </a:p>
          <a:p>
            <a:pPr>
              <a:defRPr/>
            </a:pPr>
            <a:r>
              <a:rPr lang="en-GB" altLang="en-US" sz="1800" dirty="0">
                <a:solidFill>
                  <a:schemeClr val="tx1"/>
                </a:solidFill>
                <a:highlight>
                  <a:srgbClr val="FFFF00"/>
                </a:highlight>
              </a:rPr>
              <a:t>Food tasting:</a:t>
            </a:r>
          </a:p>
          <a:p>
            <a:pPr marL="800100" lvl="1" indent="-342900">
              <a:buClr>
                <a:srgbClr val="005EB8"/>
              </a:buClr>
              <a:buFont typeface="Arial" panose="020B0604020202020204" pitchFamily="34" charset="0"/>
              <a:buChar char="•"/>
              <a:defRPr/>
            </a:pPr>
            <a:r>
              <a:rPr lang="en-GB" altLang="en-US" sz="1800" dirty="0">
                <a:solidFill>
                  <a:schemeClr val="tx1"/>
                </a:solidFill>
                <a:highlight>
                  <a:srgbClr val="FFFF00"/>
                </a:highlight>
                <a:latin typeface="Arial" panose="020B0604020202020204" pitchFamily="34" charset="0"/>
                <a:cs typeface="Arial" panose="020B0604020202020204" pitchFamily="34" charset="0"/>
              </a:rPr>
              <a:t>Food is sampled on the ward(s) at end of service – so you can check the temperature, </a:t>
            </a:r>
            <a:r>
              <a:rPr lang="en-GB" sz="1800" dirty="0">
                <a:solidFill>
                  <a:schemeClr val="tx1"/>
                </a:solidFill>
                <a:highlight>
                  <a:srgbClr val="FFFF00"/>
                </a:highlight>
                <a:latin typeface="Arial" panose="020B0604020202020204" pitchFamily="34" charset="0"/>
                <a:cs typeface="Arial" panose="020B0604020202020204" pitchFamily="34" charset="0"/>
              </a:rPr>
              <a:t>i.e. not in a separate room with food specifically provided for the assessment team, unless there is no other option.</a:t>
            </a: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r>
              <a:rPr lang="en-GB" altLang="en-US" sz="1800" dirty="0">
                <a:solidFill>
                  <a:schemeClr val="tx1"/>
                </a:solidFill>
                <a:highlight>
                  <a:srgbClr val="FFFF00"/>
                </a:highlight>
                <a:latin typeface="Arial" panose="020B0604020202020204" pitchFamily="34" charset="0"/>
                <a:cs typeface="Arial" panose="020B0604020202020204" pitchFamily="34" charset="0"/>
              </a:rPr>
              <a:t>Every dish must be tasted - not by everyone, but by at least two people.</a:t>
            </a:r>
          </a:p>
          <a:p>
            <a:pPr lvl="1">
              <a:buClr>
                <a:srgbClr val="005EB8"/>
              </a:buClr>
              <a:defRPr/>
            </a:pP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r>
              <a:rPr lang="en-GB" altLang="en-US" sz="1800" dirty="0">
                <a:solidFill>
                  <a:schemeClr val="tx1"/>
                </a:solidFill>
                <a:highlight>
                  <a:srgbClr val="FFFF00"/>
                </a:highlight>
                <a:latin typeface="Arial" panose="020B0604020202020204" pitchFamily="34" charset="0"/>
                <a:cs typeface="Arial" panose="020B0604020202020204" pitchFamily="34" charset="0"/>
              </a:rPr>
              <a:t>If you don’t like or eat a particular food, it’s ok not to taste that – you won’t be objective.</a:t>
            </a:r>
          </a:p>
          <a:p>
            <a:pPr marL="800100" lvl="1" indent="-342900">
              <a:buClr>
                <a:srgbClr val="005EB8"/>
              </a:buClr>
              <a:buFont typeface="Arial" panose="020B0604020202020204" pitchFamily="34" charset="0"/>
              <a:buChar char="•"/>
              <a:defRPr/>
            </a:pP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defRPr/>
            </a:pPr>
            <a:r>
              <a:rPr lang="en-GB" altLang="en-US" sz="1800" dirty="0">
                <a:solidFill>
                  <a:schemeClr val="tx1"/>
                </a:solidFill>
                <a:highlight>
                  <a:srgbClr val="FFFF00"/>
                </a:highlight>
                <a:latin typeface="Arial" panose="020B0604020202020204" pitchFamily="34" charset="0"/>
                <a:cs typeface="Arial" panose="020B0604020202020204" pitchFamily="34" charset="0"/>
              </a:rPr>
              <a:t>Try not to let personal preference get in the way – even if a dish is not a favourite, you can still say whether it is cooked well/looks nice. </a:t>
            </a:r>
          </a:p>
          <a:p>
            <a:endParaRPr lang="en-GB" altLang="en-US" sz="2400" b="1" dirty="0">
              <a:highlight>
                <a:srgbClr val="FFFF00"/>
              </a:highlight>
            </a:endParaRP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1846099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defRPr/>
            </a:pPr>
            <a:r>
              <a:rPr lang="en-GB" altLang="en-US" sz="1800" b="1" dirty="0">
                <a:solidFill>
                  <a:schemeClr val="tx1"/>
                </a:solidFill>
                <a:highlight>
                  <a:srgbClr val="FFFF00"/>
                </a:highlight>
              </a:rPr>
              <a:t>Food (3)</a:t>
            </a:r>
          </a:p>
          <a:p>
            <a:pPr>
              <a:defRPr/>
            </a:pPr>
            <a:r>
              <a:rPr lang="en-GB" altLang="en-US" sz="1800" dirty="0">
                <a:solidFill>
                  <a:schemeClr val="tx1"/>
                </a:solidFill>
                <a:highlight>
                  <a:srgbClr val="FFFF00"/>
                </a:highlight>
              </a:rPr>
              <a:t>Food tasting continued</a:t>
            </a:r>
          </a:p>
          <a:p>
            <a:pPr marL="342900" indent="-342900">
              <a:buClr>
                <a:srgbClr val="005EB8"/>
              </a:buClr>
              <a:buFont typeface="Arial" panose="020B0604020202020204" pitchFamily="34" charset="0"/>
              <a:buChar char="•"/>
            </a:pPr>
            <a:r>
              <a:rPr lang="en-GB" altLang="en-US" sz="1800" dirty="0">
                <a:solidFill>
                  <a:schemeClr val="tx1"/>
                </a:solidFill>
                <a:highlight>
                  <a:srgbClr val="FFFF00"/>
                </a:highlight>
              </a:rPr>
              <a:t>There are three components to the tasting section:</a:t>
            </a:r>
          </a:p>
          <a:p>
            <a:pPr>
              <a:buClr>
                <a:srgbClr val="005EB8"/>
              </a:buClr>
            </a:pPr>
            <a:endParaRPr lang="en-GB" altLang="en-US" sz="1800" dirty="0">
              <a:solidFill>
                <a:schemeClr val="tx1"/>
              </a:solidFill>
              <a:highlight>
                <a:srgbClr val="FFFF00"/>
              </a:highlight>
            </a:endParaRPr>
          </a:p>
          <a:p>
            <a:pPr marL="800100" lvl="1" indent="-342900">
              <a:buClr>
                <a:srgbClr val="005EB8"/>
              </a:buClr>
              <a:buFont typeface="Arial" panose="020B0604020202020204" pitchFamily="34" charset="0"/>
              <a:buChar char="•"/>
            </a:pPr>
            <a:r>
              <a:rPr lang="en-GB" altLang="en-US" sz="1800" dirty="0">
                <a:solidFill>
                  <a:schemeClr val="tx1"/>
                </a:solidFill>
                <a:highlight>
                  <a:srgbClr val="FFFF00"/>
                </a:highlight>
                <a:latin typeface="Arial" panose="020B0604020202020204" pitchFamily="34" charset="0"/>
                <a:cs typeface="Arial" panose="020B0604020202020204" pitchFamily="34" charset="0"/>
              </a:rPr>
              <a:t>taste: scored on a 5-point scale of excellent to very poor</a:t>
            </a:r>
          </a:p>
          <a:p>
            <a:pPr marL="800100" lvl="1" indent="-342900">
              <a:buClr>
                <a:srgbClr val="005EB8"/>
              </a:buClr>
              <a:buFont typeface="Arial" panose="020B0604020202020204" pitchFamily="34" charset="0"/>
              <a:buChar char="•"/>
            </a:pP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highlight>
                  <a:srgbClr val="FFFF00"/>
                </a:highlight>
                <a:latin typeface="Arial" panose="020B0604020202020204" pitchFamily="34" charset="0"/>
                <a:cs typeface="Arial" panose="020B0604020202020204" pitchFamily="34" charset="0"/>
              </a:rPr>
              <a:t>texture and appearance: what does the food look like, how is it to eat other than in terms of taste? – scored on a 3-point scale of good/acceptable/poor</a:t>
            </a:r>
          </a:p>
          <a:p>
            <a:pPr marL="800100" lvl="1" indent="-342900">
              <a:buClr>
                <a:srgbClr val="005EB8"/>
              </a:buClr>
              <a:buFont typeface="Arial" panose="020B0604020202020204" pitchFamily="34" charset="0"/>
              <a:buChar char="•"/>
            </a:pPr>
            <a:endParaRPr lang="en-GB" altLang="en-US" sz="1800" dirty="0">
              <a:solidFill>
                <a:schemeClr val="tx1"/>
              </a:solidFill>
              <a:highlight>
                <a:srgbClr val="FFFF00"/>
              </a:highlight>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highlight>
                  <a:srgbClr val="FFFF00"/>
                </a:highlight>
                <a:latin typeface="Arial" panose="020B0604020202020204" pitchFamily="34" charset="0"/>
                <a:cs typeface="Arial" panose="020B0604020202020204" pitchFamily="34" charset="0"/>
              </a:rPr>
              <a:t>is the temperature appropriate to the food, i.e. hot food hot, cold food, e.g. ice cream, cold? – yes or no.</a:t>
            </a:r>
          </a:p>
          <a:p>
            <a:endParaRPr lang="en-GB" altLang="en-US" sz="2400" b="1" dirty="0">
              <a:highlight>
                <a:srgbClr val="FFFF00"/>
              </a:highlight>
            </a:endParaRP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491708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buClrTx/>
            </a:pPr>
            <a:endParaRPr lang="en-GB" altLang="en-US" sz="1800" b="1" dirty="0">
              <a:solidFill>
                <a:schemeClr val="tx1"/>
              </a:solidFill>
              <a:latin typeface="Arial" panose="020B0604020202020204" pitchFamily="34" charset="0"/>
              <a:cs typeface="Arial" panose="020B0604020202020204" pitchFamily="34" charset="0"/>
            </a:endParaRPr>
          </a:p>
          <a:p>
            <a:pPr>
              <a:buClrTx/>
            </a:pPr>
            <a:r>
              <a:rPr lang="en-GB" altLang="en-US" sz="1800" b="1" dirty="0">
                <a:solidFill>
                  <a:schemeClr val="tx1"/>
                </a:solidFill>
                <a:latin typeface="Arial" panose="020B0604020202020204" pitchFamily="34" charset="0"/>
                <a:cs typeface="Arial" panose="020B0604020202020204" pitchFamily="34" charset="0"/>
              </a:rPr>
              <a:t>Disability</a:t>
            </a:r>
            <a:endParaRPr lang="en-GB" altLang="en-US" sz="1800" dirty="0">
              <a:solidFill>
                <a:schemeClr val="tx1"/>
              </a:solidFill>
              <a:latin typeface="Arial" panose="020B0604020202020204" pitchFamily="34" charset="0"/>
              <a:cs typeface="Arial" panose="020B0604020202020204" pitchFamily="34" charset="0"/>
            </a:endParaRPr>
          </a:p>
          <a:p>
            <a:pPr lvl="1">
              <a:buClrTx/>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This assesses the needs of those with disabilities and how well hospital environments meet them. This is mostly addressed through existing questions rather than specific ones – the only specific ones are those relating to audiovisual appointment alert systems, hearing loops, braille lift buttons and lift floor announcements.</a:t>
            </a:r>
          </a:p>
          <a:p>
            <a:endParaRPr lang="en-GB" altLang="en-US" sz="2200" b="1" dirty="0">
              <a:latin typeface="Arial" panose="020B0604020202020204" pitchFamily="34" charset="0"/>
              <a:cs typeface="Arial" panose="020B0604020202020204" pitchFamily="34" charset="0"/>
            </a:endParaRPr>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621690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ltLang="en-US" dirty="0">
                <a:latin typeface="Arial" pitchFamily="34" charset="0"/>
                <a:cs typeface="Arial" pitchFamily="34" charset="0"/>
              </a:rPr>
              <a:t>What are you looking at….?</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buClrTx/>
            </a:pPr>
            <a:endParaRPr lang="en-GB" altLang="en-US" sz="2400" b="1" dirty="0"/>
          </a:p>
          <a:p>
            <a:r>
              <a:rPr lang="en-GB" altLang="en-US" sz="1800" b="1" dirty="0">
                <a:solidFill>
                  <a:schemeClr val="tx1"/>
                </a:solidFill>
              </a:rPr>
              <a:t>Scoring</a:t>
            </a:r>
          </a:p>
          <a:p>
            <a:pPr>
              <a:buClr>
                <a:srgbClr val="005EB8"/>
              </a:buClr>
            </a:pPr>
            <a:endParaRPr lang="en-GB" altLang="en-US" sz="1800" dirty="0">
              <a:solidFill>
                <a:schemeClr val="tx1"/>
              </a:solidFill>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PLACE was designed to be a score-as-you-go assessment. By the time you leave a ward or outpatient department etc, the assessment form should be completed.</a:t>
            </a:r>
          </a:p>
          <a:p>
            <a:pPr marL="800100" lvl="1" indent="-342900">
              <a:buClr>
                <a:srgbClr val="005EB8"/>
              </a:buClr>
              <a:buFont typeface="Arial" panose="020B0604020202020204" pitchFamily="34" charset="0"/>
              <a:buChar cha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The only time this may not happen is in communal areas where you may need to look at a few different places before agreeing a score. In this case you will need to take a note of anything you wish to take into account.</a:t>
            </a: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4416667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PLACE: to note</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buClrTx/>
            </a:pPr>
            <a:endParaRPr lang="en-GB" altLang="en-US" sz="1800" b="1" dirty="0">
              <a:solidFill>
                <a:schemeClr val="tx1"/>
              </a:solidFill>
            </a:endParaRPr>
          </a:p>
          <a:p>
            <a:r>
              <a:rPr lang="en-GB" altLang="en-US" sz="1800" dirty="0">
                <a:solidFill>
                  <a:schemeClr val="tx1"/>
                </a:solidFill>
                <a:latin typeface="Arial" panose="020B0604020202020204" pitchFamily="34" charset="0"/>
                <a:cs typeface="Arial" panose="020B0604020202020204" pitchFamily="34" charset="0"/>
              </a:rPr>
              <a:t>PLACE has very clear boundaries – it does </a:t>
            </a:r>
            <a:r>
              <a:rPr lang="en-GB" altLang="en-US" sz="1800" b="1" dirty="0">
                <a:solidFill>
                  <a:schemeClr val="tx1"/>
                </a:solidFill>
                <a:latin typeface="Arial" panose="020B0604020202020204" pitchFamily="34" charset="0"/>
                <a:cs typeface="Arial" panose="020B0604020202020204" pitchFamily="34" charset="0"/>
              </a:rPr>
              <a:t>not</a:t>
            </a:r>
            <a:r>
              <a:rPr lang="en-GB" altLang="en-US" sz="1800" dirty="0">
                <a:solidFill>
                  <a:schemeClr val="tx1"/>
                </a:solidFill>
                <a:latin typeface="Arial" panose="020B0604020202020204" pitchFamily="34" charset="0"/>
                <a:cs typeface="Arial" panose="020B0604020202020204" pitchFamily="34" charset="0"/>
              </a:rPr>
              <a:t> include clinical care or staff attitude and behaviour.</a:t>
            </a:r>
          </a:p>
          <a:p>
            <a:endParaRPr lang="en-GB" altLang="en-US" sz="1800" dirty="0">
              <a:solidFill>
                <a:schemeClr val="tx1"/>
              </a:solidFill>
              <a:latin typeface="Arial" panose="020B0604020202020204" pitchFamily="34" charset="0"/>
              <a:cs typeface="Arial" panose="020B0604020202020204" pitchFamily="34" charset="0"/>
            </a:endParaRPr>
          </a:p>
          <a:p>
            <a:r>
              <a:rPr lang="en-GB" altLang="en-US" sz="1800" b="1" dirty="0">
                <a:solidFill>
                  <a:schemeClr val="tx1"/>
                </a:solidFill>
                <a:latin typeface="Arial" panose="020B0604020202020204" pitchFamily="34" charset="0"/>
                <a:cs typeface="Arial" panose="020B0604020202020204" pitchFamily="34" charset="0"/>
              </a:rPr>
              <a:t>But </a:t>
            </a:r>
            <a:r>
              <a:rPr lang="en-GB" altLang="en-US" sz="1800" dirty="0">
                <a:solidFill>
                  <a:schemeClr val="tx1"/>
                </a:solidFill>
                <a:latin typeface="Arial" panose="020B0604020202020204" pitchFamily="34" charset="0"/>
                <a:cs typeface="Arial" panose="020B0604020202020204" pitchFamily="34" charset="0"/>
              </a:rPr>
              <a:t>– if you see something beyond PLACE that you are concerned with, you should report it:</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to the staff on the ward/department</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to the lead assessor</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in the notes section of the assessment form;</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to the Care Quality Commission (if you have very serious concerns).</a:t>
            </a: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8440248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PLACE: to note</a:t>
            </a:r>
            <a:endParaRPr lang="en-US" dirty="0"/>
          </a:p>
        </p:txBody>
      </p:sp>
      <p:sp>
        <p:nvSpPr>
          <p:cNvPr id="5" name="Text Placeholder 4"/>
          <p:cNvSpPr>
            <a:spLocks noGrp="1"/>
          </p:cNvSpPr>
          <p:nvPr>
            <p:ph type="body" idx="10"/>
          </p:nvPr>
        </p:nvSpPr>
        <p:spPr>
          <a:xfrm>
            <a:off x="2152650" y="1325377"/>
            <a:ext cx="7886700" cy="4525091"/>
          </a:xfrm>
        </p:spPr>
        <p:txBody>
          <a:bodyPr>
            <a:normAutofit fontScale="70000" lnSpcReduction="20000"/>
          </a:bodyPr>
          <a:lstStyle/>
          <a:p>
            <a:pPr>
              <a:buClrTx/>
            </a:pPr>
            <a:endParaRPr lang="en-GB" altLang="en-US" sz="2600" b="1" dirty="0">
              <a:solidFill>
                <a:schemeClr val="tx1"/>
              </a:solidFill>
            </a:endParaRPr>
          </a:p>
          <a:p>
            <a:pPr marL="342900" indent="-342900">
              <a:buClr>
                <a:srgbClr val="005EB8"/>
              </a:buClr>
              <a:buFont typeface="Arial" panose="020B0604020202020204" pitchFamily="34" charset="0"/>
              <a:buChar char="•"/>
              <a:defRPr/>
            </a:pPr>
            <a:r>
              <a:rPr lang="en-GB" sz="2600" dirty="0">
                <a:solidFill>
                  <a:schemeClr val="tx1"/>
                </a:solidFill>
              </a:rPr>
              <a:t>Respect patients’ privacy – don’t ask about their condition or treatment.</a:t>
            </a:r>
          </a:p>
          <a:p>
            <a:pPr marL="342900" indent="-342900">
              <a:buClr>
                <a:srgbClr val="005EB8"/>
              </a:buClr>
              <a:buFont typeface="Arial" panose="020B0604020202020204" pitchFamily="34" charset="0"/>
              <a:buChar char="•"/>
              <a:defRPr/>
            </a:pPr>
            <a:endParaRPr lang="en-GB" sz="2600" dirty="0">
              <a:solidFill>
                <a:schemeClr val="tx1"/>
              </a:solidFill>
            </a:endParaRPr>
          </a:p>
          <a:p>
            <a:pPr marL="342900" indent="-342900">
              <a:buClr>
                <a:srgbClr val="005EB8"/>
              </a:buClr>
              <a:buFont typeface="Arial" panose="020B0604020202020204" pitchFamily="34" charset="0"/>
              <a:buChar char="•"/>
              <a:defRPr/>
            </a:pPr>
            <a:r>
              <a:rPr lang="en-GB" sz="2600" dirty="0">
                <a:solidFill>
                  <a:schemeClr val="tx1"/>
                </a:solidFill>
              </a:rPr>
              <a:t>Be alert to signs that a patient wants to talk to you (or doesn’t!).</a:t>
            </a:r>
          </a:p>
          <a:p>
            <a:pPr marL="342900" indent="-342900">
              <a:buClr>
                <a:srgbClr val="005EB8"/>
              </a:buClr>
              <a:buFont typeface="Arial" panose="020B0604020202020204" pitchFamily="34" charset="0"/>
              <a:buChar char="•"/>
              <a:defRPr/>
            </a:pPr>
            <a:endParaRPr lang="en-GB" sz="2600" dirty="0">
              <a:solidFill>
                <a:schemeClr val="tx1"/>
              </a:solidFill>
            </a:endParaRPr>
          </a:p>
          <a:p>
            <a:pPr marL="342900" indent="-342900">
              <a:buClr>
                <a:srgbClr val="005EB8"/>
              </a:buClr>
              <a:buFont typeface="Arial" panose="020B0604020202020204" pitchFamily="34" charset="0"/>
              <a:buChar char="•"/>
              <a:defRPr/>
            </a:pPr>
            <a:r>
              <a:rPr lang="en-GB" sz="2600" dirty="0">
                <a:solidFill>
                  <a:schemeClr val="tx1"/>
                </a:solidFill>
              </a:rPr>
              <a:t>Not all rooms will be able to be assessed – e.g. if a patient is sleeping, or has an infection.</a:t>
            </a:r>
          </a:p>
          <a:p>
            <a:pPr marL="342900" indent="-342900">
              <a:buClr>
                <a:srgbClr val="005EB8"/>
              </a:buClr>
              <a:buFont typeface="Arial" panose="020B0604020202020204" pitchFamily="34" charset="0"/>
              <a:buChar char="•"/>
              <a:defRPr/>
            </a:pPr>
            <a:endParaRPr lang="en-GB" sz="2600" dirty="0">
              <a:solidFill>
                <a:schemeClr val="tx1"/>
              </a:solidFill>
            </a:endParaRPr>
          </a:p>
          <a:p>
            <a:pPr marL="342900" indent="-342900">
              <a:buClr>
                <a:srgbClr val="005EB8"/>
              </a:buClr>
              <a:buFont typeface="Arial" panose="020B0604020202020204" pitchFamily="34" charset="0"/>
              <a:buChar char="•"/>
              <a:defRPr/>
            </a:pPr>
            <a:r>
              <a:rPr lang="en-GB" sz="2600" dirty="0">
                <a:solidFill>
                  <a:schemeClr val="tx1"/>
                </a:solidFill>
              </a:rPr>
              <a:t>Take care not to interfere with the work of the hospital – especially at mealtimes.</a:t>
            </a:r>
          </a:p>
          <a:p>
            <a:pPr marL="342900" indent="-342900">
              <a:buClr>
                <a:srgbClr val="005EB8"/>
              </a:buClr>
              <a:buFont typeface="Arial" panose="020B0604020202020204" pitchFamily="34" charset="0"/>
              <a:buChar char="•"/>
              <a:defRPr/>
            </a:pPr>
            <a:endParaRPr lang="en-GB" sz="2600" dirty="0">
              <a:solidFill>
                <a:schemeClr val="tx1"/>
              </a:solidFill>
            </a:endParaRPr>
          </a:p>
          <a:p>
            <a:pPr marL="342900" indent="-342900">
              <a:buClr>
                <a:srgbClr val="005EB8"/>
              </a:buClr>
              <a:buFont typeface="Arial" panose="020B0604020202020204" pitchFamily="34" charset="0"/>
              <a:buChar char="•"/>
              <a:defRPr/>
            </a:pPr>
            <a:r>
              <a:rPr lang="en-GB" sz="2600" dirty="0">
                <a:solidFill>
                  <a:schemeClr val="tx1"/>
                </a:solidFill>
              </a:rPr>
              <a:t>Know what to do in an emergency (e.g. fire or cardiac arrest).</a:t>
            </a: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060075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4A6837-749A-7777-21B1-4444EF65F905}"/>
              </a:ext>
            </a:extLst>
          </p:cNvPr>
          <p:cNvSpPr>
            <a:spLocks noGrp="1"/>
          </p:cNvSpPr>
          <p:nvPr>
            <p:ph type="body" sz="quarter" idx="15"/>
          </p:nvPr>
        </p:nvSpPr>
        <p:spPr/>
        <p:txBody>
          <a:bodyPr/>
          <a:lstStyle/>
          <a:p>
            <a:r>
              <a:rPr lang="en-GB" dirty="0"/>
              <a:t>Overview</a:t>
            </a:r>
          </a:p>
        </p:txBody>
      </p:sp>
      <p:sp>
        <p:nvSpPr>
          <p:cNvPr id="6" name="TextBox 5">
            <a:extLst>
              <a:ext uri="{FF2B5EF4-FFF2-40B4-BE49-F238E27FC236}">
                <a16:creationId xmlns:a16="http://schemas.microsoft.com/office/drawing/2014/main" id="{4F0063F5-9BE8-7705-DB98-D024142D1725}"/>
              </a:ext>
            </a:extLst>
          </p:cNvPr>
          <p:cNvSpPr txBox="1"/>
          <p:nvPr/>
        </p:nvSpPr>
        <p:spPr>
          <a:xfrm>
            <a:off x="1337052" y="2225099"/>
            <a:ext cx="3642272" cy="3293209"/>
          </a:xfrm>
          <a:prstGeom prst="rect">
            <a:avLst/>
          </a:prstGeom>
          <a:noFill/>
        </p:spPr>
        <p:txBody>
          <a:bodyPr wrap="square">
            <a:spAutoFit/>
          </a:bodyPr>
          <a:lstStyle/>
          <a:p>
            <a:r>
              <a:rPr lang="en-GB" altLang="en-US" sz="1600" dirty="0">
                <a:solidFill>
                  <a:schemeClr val="tx1"/>
                </a:solidFill>
              </a:rPr>
              <a:t>Good environments matter</a:t>
            </a:r>
          </a:p>
          <a:p>
            <a:endParaRPr lang="en-GB" altLang="en-US" sz="1600" dirty="0">
              <a:solidFill>
                <a:schemeClr val="tx1"/>
              </a:solidFill>
            </a:endParaRPr>
          </a:p>
          <a:p>
            <a:r>
              <a:rPr lang="en-GB" altLang="en-US" sz="1600" dirty="0">
                <a:solidFill>
                  <a:schemeClr val="tx1"/>
                </a:solidFill>
              </a:rPr>
              <a:t>Good environments don’t just happen</a:t>
            </a:r>
          </a:p>
          <a:p>
            <a:endParaRPr lang="en-GB" altLang="en-US" sz="1600" dirty="0">
              <a:solidFill>
                <a:schemeClr val="tx1"/>
              </a:solidFill>
            </a:endParaRPr>
          </a:p>
          <a:p>
            <a:r>
              <a:rPr lang="en-GB" altLang="en-US" sz="1600" dirty="0">
                <a:solidFill>
                  <a:schemeClr val="tx1"/>
                </a:solidFill>
              </a:rPr>
              <a:t>People will use what they can see and judge, to make assumptions about what they cannot see, and cannot judge</a:t>
            </a:r>
          </a:p>
          <a:p>
            <a:endParaRPr lang="en-GB" altLang="en-US" sz="1600" dirty="0">
              <a:solidFill>
                <a:schemeClr val="tx1"/>
              </a:solidFill>
            </a:endParaRPr>
          </a:p>
          <a:p>
            <a:r>
              <a:rPr lang="en-GB" altLang="en-US" sz="1600" dirty="0">
                <a:solidFill>
                  <a:schemeClr val="tx1"/>
                </a:solidFill>
              </a:rPr>
              <a:t>A dirty, badly-maintained hospital, with poor food, might make patients think the nurses are uncaring and the doctors unsafe</a:t>
            </a:r>
          </a:p>
        </p:txBody>
      </p:sp>
      <p:pic>
        <p:nvPicPr>
          <p:cNvPr id="1026" name="Picture 2" descr="12,400+ Trust In Science Stock Photos, Pictures &amp; Royalty-Free Images -  iStock">
            <a:extLst>
              <a:ext uri="{FF2B5EF4-FFF2-40B4-BE49-F238E27FC236}">
                <a16:creationId xmlns:a16="http://schemas.microsoft.com/office/drawing/2014/main" id="{73E8D224-FB7F-43C9-AEC8-6247B59A0EE2}"/>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0370" r="2037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10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PLACE: to note</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pPr>
              <a:buClrTx/>
            </a:pPr>
            <a:endParaRPr lang="en-GB" altLang="en-US" sz="2400" b="1" dirty="0"/>
          </a:p>
          <a:p>
            <a:pPr>
              <a:buClrTx/>
            </a:pPr>
            <a:endParaRPr lang="en-GB" altLang="en-US" sz="1800" b="1" dirty="0">
              <a:solidFill>
                <a:schemeClr val="tx1"/>
              </a:solidFill>
            </a:endParaRPr>
          </a:p>
          <a:p>
            <a:r>
              <a:rPr lang="en-GB" altLang="en-US" sz="1800" dirty="0">
                <a:solidFill>
                  <a:schemeClr val="tx1"/>
                </a:solidFill>
                <a:latin typeface="Arial" panose="020B0604020202020204" pitchFamily="34" charset="0"/>
                <a:cs typeface="Arial" panose="020B0604020202020204" pitchFamily="34" charset="0"/>
              </a:rPr>
              <a:t>Feel free to ask patients for their views on any of the PLACE topics, but remember:</a:t>
            </a:r>
          </a:p>
          <a:p>
            <a:pPr lvl="1">
              <a:buFont typeface="Lucida Grande"/>
              <a:buChar char="–"/>
            </a:pPr>
            <a:endParaRPr lang="en-GB" altLang="en-US" sz="1800" dirty="0">
              <a:solidFill>
                <a:schemeClr val="tx1"/>
              </a:solidFill>
              <a:latin typeface="Arial" panose="020B0604020202020204" pitchFamily="34" charset="0"/>
              <a:cs typeface="Arial" panose="020B0604020202020204" pitchFamily="34" charset="0"/>
            </a:endParaRP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This is </a:t>
            </a:r>
            <a:r>
              <a:rPr lang="en-GB" altLang="en-US" sz="1800" b="1" dirty="0">
                <a:solidFill>
                  <a:schemeClr val="tx1"/>
                </a:solidFill>
                <a:latin typeface="Arial" panose="020B0604020202020204" pitchFamily="34" charset="0"/>
                <a:cs typeface="Arial" panose="020B0604020202020204" pitchFamily="34" charset="0"/>
              </a:rPr>
              <a:t>not</a:t>
            </a:r>
            <a:r>
              <a:rPr lang="en-GB" altLang="en-US" sz="1800" dirty="0">
                <a:solidFill>
                  <a:schemeClr val="tx1"/>
                </a:solidFill>
                <a:latin typeface="Arial" panose="020B0604020202020204" pitchFamily="34" charset="0"/>
                <a:cs typeface="Arial" panose="020B0604020202020204" pitchFamily="34" charset="0"/>
              </a:rPr>
              <a:t> a patient survey - we are interested in </a:t>
            </a:r>
            <a:r>
              <a:rPr lang="en-GB" altLang="en-US" sz="1800" b="1" dirty="0">
                <a:solidFill>
                  <a:schemeClr val="tx1"/>
                </a:solidFill>
                <a:latin typeface="Arial" panose="020B0604020202020204" pitchFamily="34" charset="0"/>
                <a:cs typeface="Arial" panose="020B0604020202020204" pitchFamily="34" charset="0"/>
              </a:rPr>
              <a:t>your</a:t>
            </a:r>
            <a:r>
              <a:rPr lang="en-GB" altLang="en-US" sz="1800" dirty="0">
                <a:solidFill>
                  <a:schemeClr val="tx1"/>
                </a:solidFill>
                <a:latin typeface="Arial" panose="020B0604020202020204" pitchFamily="34" charset="0"/>
                <a:cs typeface="Arial" panose="020B0604020202020204" pitchFamily="34" charset="0"/>
              </a:rPr>
              <a:t> views.</a:t>
            </a: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8241847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Following the PLACE assessment</a:t>
            </a:r>
          </a:p>
        </p:txBody>
      </p:sp>
      <p:sp>
        <p:nvSpPr>
          <p:cNvPr id="5" name="Text Placeholder 4"/>
          <p:cNvSpPr>
            <a:spLocks noGrp="1"/>
          </p:cNvSpPr>
          <p:nvPr>
            <p:ph type="body" idx="10"/>
          </p:nvPr>
        </p:nvSpPr>
        <p:spPr>
          <a:xfrm>
            <a:off x="2152650" y="1325377"/>
            <a:ext cx="7886700" cy="4525091"/>
          </a:xfrm>
        </p:spPr>
        <p:txBody>
          <a:bodyPr>
            <a:normAutofit/>
          </a:bodyPr>
          <a:lstStyle/>
          <a:p>
            <a:pPr>
              <a:buClrTx/>
            </a:pPr>
            <a:endParaRPr lang="en-GB" altLang="en-US" sz="1800" b="1" dirty="0">
              <a:solidFill>
                <a:schemeClr val="tx1"/>
              </a:solidFill>
            </a:endParaRPr>
          </a:p>
          <a:p>
            <a:pPr>
              <a:defRPr/>
            </a:pPr>
            <a:r>
              <a:rPr lang="en-GB" altLang="en-US" sz="1800" dirty="0">
                <a:solidFill>
                  <a:schemeClr val="tx1"/>
                </a:solidFill>
              </a:rPr>
              <a:t>At the end of the survey you will be asked to:</a:t>
            </a:r>
          </a:p>
          <a:p>
            <a:pPr marL="457200" indent="-4572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Complete an overall summary to describe your general impressions. You can complete this as a team of patient assessors or as individuals.</a:t>
            </a:r>
          </a:p>
          <a:p>
            <a:pPr marL="457200" indent="-457200">
              <a:buClr>
                <a:srgbClr val="005EB8"/>
              </a:buClr>
              <a:buFont typeface="Arial" panose="020B0604020202020204" pitchFamily="34" charset="0"/>
              <a:buChar char="•"/>
              <a:defRPr/>
            </a:pPr>
            <a:endParaRPr lang="en-GB" altLang="en-US" sz="1800" dirty="0">
              <a:solidFill>
                <a:schemeClr val="tx1"/>
              </a:solidFill>
              <a:latin typeface="Arial" panose="020B0604020202020204" pitchFamily="34" charset="0"/>
              <a:cs typeface="Arial" panose="020B0604020202020204" pitchFamily="34" charset="0"/>
            </a:endParaRPr>
          </a:p>
          <a:p>
            <a:pPr marL="457200" indent="-4572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Provide advice on what you would like to see changed for next year that is:</a:t>
            </a:r>
          </a:p>
          <a:p>
            <a:pPr marL="914400" lvl="1" indent="-4572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reasonable, specific and achievable</a:t>
            </a:r>
          </a:p>
          <a:p>
            <a:pPr marL="914400" lvl="1" indent="-4572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not too detailed, not too broad;</a:t>
            </a:r>
          </a:p>
          <a:p>
            <a:pPr marL="457200" indent="-457200">
              <a:buClr>
                <a:srgbClr val="005EB8"/>
              </a:buClr>
              <a:buFont typeface="Arial" panose="020B0604020202020204" pitchFamily="34" charset="0"/>
              <a:buChar char="•"/>
              <a:defRPr/>
            </a:pPr>
            <a:endParaRPr lang="en-GB" altLang="en-US" sz="1800" dirty="0">
              <a:solidFill>
                <a:schemeClr val="tx1"/>
              </a:solidFill>
              <a:latin typeface="Arial" panose="020B0604020202020204" pitchFamily="34" charset="0"/>
              <a:cs typeface="Arial" panose="020B0604020202020204" pitchFamily="34" charset="0"/>
            </a:endParaRPr>
          </a:p>
          <a:p>
            <a:pPr marL="457200" indent="-457200">
              <a:buClr>
                <a:srgbClr val="005EB8"/>
              </a:buClr>
              <a:buFont typeface="Arial" panose="020B0604020202020204" pitchFamily="34" charset="0"/>
              <a:buChar char="•"/>
              <a:defRPr/>
            </a:pPr>
            <a:r>
              <a:rPr lang="en-GB" altLang="en-US" sz="1800" dirty="0">
                <a:solidFill>
                  <a:schemeClr val="tx1"/>
                </a:solidFill>
                <a:latin typeface="Arial" panose="020B0604020202020204" pitchFamily="34" charset="0"/>
                <a:cs typeface="Arial" panose="020B0604020202020204" pitchFamily="34" charset="0"/>
              </a:rPr>
              <a:t>Confirm to the team that you are happy with the process</a:t>
            </a:r>
            <a:r>
              <a:rPr lang="en-GB" altLang="en-US" sz="1800" dirty="0">
                <a:solidFill>
                  <a:schemeClr val="tx1"/>
                </a:solidFill>
              </a:rPr>
              <a:t>.</a:t>
            </a: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36113755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Following the PLACE assessment</a:t>
            </a:r>
          </a:p>
        </p:txBody>
      </p:sp>
      <p:sp>
        <p:nvSpPr>
          <p:cNvPr id="5" name="Text Placeholder 4"/>
          <p:cNvSpPr>
            <a:spLocks noGrp="1"/>
          </p:cNvSpPr>
          <p:nvPr>
            <p:ph type="body" idx="10"/>
          </p:nvPr>
        </p:nvSpPr>
        <p:spPr>
          <a:xfrm>
            <a:off x="2152650" y="1325377"/>
            <a:ext cx="7886700" cy="4525091"/>
          </a:xfrm>
        </p:spPr>
        <p:txBody>
          <a:bodyPr>
            <a:normAutofit/>
          </a:bodyPr>
          <a:lstStyle/>
          <a:p>
            <a:pPr>
              <a:buClr>
                <a:srgbClr val="005EB8"/>
              </a:buClr>
              <a:defRPr/>
            </a:pPr>
            <a:endParaRPr lang="en-GB" altLang="en-US" sz="1800" dirty="0">
              <a:solidFill>
                <a:schemeClr val="tx1"/>
              </a:solidFill>
            </a:endParaRPr>
          </a:p>
          <a:p>
            <a:pPr marL="342900" indent="-342900">
              <a:buClr>
                <a:srgbClr val="005EB8"/>
              </a:buClr>
              <a:buFont typeface="Arial" panose="020B0604020202020204" pitchFamily="34" charset="0"/>
              <a:buChar char="•"/>
              <a:defRPr/>
            </a:pPr>
            <a:r>
              <a:rPr lang="en-GB" altLang="en-US" sz="1800" dirty="0">
                <a:solidFill>
                  <a:schemeClr val="tx1"/>
                </a:solidFill>
              </a:rPr>
              <a:t>The information from the assessment will be sent to </a:t>
            </a:r>
            <a:br>
              <a:rPr lang="en-GB" altLang="en-US" sz="1800" dirty="0">
                <a:solidFill>
                  <a:schemeClr val="tx1"/>
                </a:solidFill>
              </a:rPr>
            </a:br>
            <a:r>
              <a:rPr lang="en-GB" altLang="en-US" sz="1800" dirty="0">
                <a:solidFill>
                  <a:schemeClr val="tx1"/>
                </a:solidFill>
              </a:rPr>
              <a:t>NHS Digital for analysis and publication.</a:t>
            </a:r>
          </a:p>
          <a:p>
            <a:pPr marL="342900" indent="-342900">
              <a:buClr>
                <a:srgbClr val="005EB8"/>
              </a:buClr>
              <a:buFont typeface="Arial" panose="020B0604020202020204" pitchFamily="34" charset="0"/>
              <a:buChar char="•"/>
              <a:defRPr/>
            </a:pPr>
            <a:endParaRPr lang="en-GB" altLang="en-US" sz="1800" dirty="0">
              <a:solidFill>
                <a:schemeClr val="tx1"/>
              </a:solidFill>
            </a:endParaRPr>
          </a:p>
          <a:p>
            <a:pPr marL="342900" indent="-342900">
              <a:buClr>
                <a:srgbClr val="005EB8"/>
              </a:buClr>
              <a:buFont typeface="Arial" panose="020B0604020202020204" pitchFamily="34" charset="0"/>
              <a:buChar char="•"/>
              <a:defRPr/>
            </a:pPr>
            <a:r>
              <a:rPr lang="en-GB" altLang="en-US" sz="1800" dirty="0">
                <a:solidFill>
                  <a:schemeClr val="tx1"/>
                </a:solidFill>
              </a:rPr>
              <a:t>Each hospital will have a separate score for each domain.</a:t>
            </a:r>
          </a:p>
          <a:p>
            <a:pPr marL="342900" indent="-342900">
              <a:buClr>
                <a:srgbClr val="005EB8"/>
              </a:buClr>
              <a:buFont typeface="Arial" panose="020B0604020202020204" pitchFamily="34" charset="0"/>
              <a:buChar char="•"/>
              <a:defRPr/>
            </a:pPr>
            <a:endParaRPr lang="en-GB" altLang="en-US" sz="1800" dirty="0">
              <a:solidFill>
                <a:schemeClr val="tx1"/>
              </a:solidFill>
            </a:endParaRPr>
          </a:p>
          <a:p>
            <a:pPr marL="342900" indent="-342900">
              <a:buClr>
                <a:srgbClr val="005EB8"/>
              </a:buClr>
              <a:buFont typeface="Arial" panose="020B0604020202020204" pitchFamily="34" charset="0"/>
              <a:buChar char="•"/>
              <a:defRPr/>
            </a:pPr>
            <a:r>
              <a:rPr lang="en-GB" altLang="en-US" sz="1800" dirty="0">
                <a:solidFill>
                  <a:schemeClr val="tx1"/>
                </a:solidFill>
              </a:rPr>
              <a:t>The results will be published nationally.</a:t>
            </a:r>
          </a:p>
          <a:p>
            <a:pPr marL="342900" indent="-342900">
              <a:buClr>
                <a:srgbClr val="005EB8"/>
              </a:buClr>
              <a:buFont typeface="Arial" panose="020B0604020202020204" pitchFamily="34" charset="0"/>
              <a:buChar char="•"/>
              <a:defRPr/>
            </a:pPr>
            <a:endParaRPr lang="en-GB" altLang="en-US" sz="1800" dirty="0">
              <a:solidFill>
                <a:schemeClr val="tx1"/>
              </a:solidFill>
            </a:endParaRPr>
          </a:p>
          <a:p>
            <a:pPr marL="342900" indent="-342900">
              <a:buClr>
                <a:srgbClr val="005EB8"/>
              </a:buClr>
              <a:buFont typeface="Arial" panose="020B0604020202020204" pitchFamily="34" charset="0"/>
              <a:buChar char="•"/>
              <a:defRPr/>
            </a:pPr>
            <a:r>
              <a:rPr lang="en-GB" altLang="en-US" sz="1800" dirty="0">
                <a:solidFill>
                  <a:schemeClr val="tx1"/>
                </a:solidFill>
              </a:rPr>
              <a:t>Organisations will be required to publish a response about how they intend to use the findings.</a:t>
            </a:r>
          </a:p>
          <a:p>
            <a:pPr>
              <a:defRPr/>
            </a:pPr>
            <a:endParaRPr lang="en-GB" altLang="en-US" sz="1800" dirty="0">
              <a:solidFill>
                <a:schemeClr val="tx1"/>
              </a:solidFill>
            </a:endParaRP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2074982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PLACE</a:t>
            </a:r>
            <a:endParaRPr lang="en-US" dirty="0"/>
          </a:p>
        </p:txBody>
      </p:sp>
      <p:sp>
        <p:nvSpPr>
          <p:cNvPr id="5" name="Text Placeholder 4"/>
          <p:cNvSpPr>
            <a:spLocks noGrp="1"/>
          </p:cNvSpPr>
          <p:nvPr>
            <p:ph type="body" idx="10"/>
          </p:nvPr>
        </p:nvSpPr>
        <p:spPr>
          <a:xfrm>
            <a:off x="2152650" y="1325377"/>
            <a:ext cx="7886700" cy="4525091"/>
          </a:xfrm>
        </p:spPr>
        <p:txBody>
          <a:bodyPr>
            <a:normAutofit/>
          </a:bodyPr>
          <a:lstStyle/>
          <a:p>
            <a:endParaRPr lang="en-GB" altLang="en-US" sz="1800" dirty="0">
              <a:solidFill>
                <a:schemeClr val="tx1"/>
              </a:solidFill>
            </a:endParaRPr>
          </a:p>
          <a:p>
            <a:r>
              <a:rPr lang="en-GB" altLang="en-US" sz="1800" dirty="0">
                <a:solidFill>
                  <a:schemeClr val="tx1"/>
                </a:solidFill>
                <a:latin typeface="Arial" panose="020B0604020202020204" pitchFamily="34" charset="0"/>
                <a:cs typeface="Arial" panose="020B0604020202020204" pitchFamily="34" charset="0"/>
              </a:rPr>
              <a:t>Patient assessors are fundamental to the success of PLACE.</a:t>
            </a:r>
          </a:p>
          <a:p>
            <a:endParaRPr lang="en-GB" altLang="en-US" sz="1800" dirty="0">
              <a:solidFill>
                <a:schemeClr val="tx1"/>
              </a:solidFill>
              <a:latin typeface="Arial" panose="020B0604020202020204" pitchFamily="34" charset="0"/>
              <a:cs typeface="Arial" panose="020B0604020202020204" pitchFamily="34" charset="0"/>
            </a:endParaRPr>
          </a:p>
          <a:p>
            <a:r>
              <a:rPr lang="en-GB" altLang="en-US" sz="1800" dirty="0">
                <a:solidFill>
                  <a:schemeClr val="tx1"/>
                </a:solidFill>
                <a:latin typeface="Arial" panose="020B0604020202020204" pitchFamily="34" charset="0"/>
                <a:cs typeface="Arial" panose="020B0604020202020204" pitchFamily="34" charset="0"/>
              </a:rPr>
              <a:t>We cannot over-emphasise the importance of your view, so remember:</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be objective</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be reasonable</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be open-minded</a:t>
            </a:r>
          </a:p>
          <a:p>
            <a:pPr marL="800100" lvl="1" indent="-342900">
              <a:buClr>
                <a:srgbClr val="005EB8"/>
              </a:buClr>
              <a:buFont typeface="Arial" panose="020B0604020202020204" pitchFamily="34" charset="0"/>
              <a:buChar char="•"/>
            </a:pPr>
            <a:r>
              <a:rPr lang="en-GB" altLang="en-US" sz="1800" dirty="0">
                <a:solidFill>
                  <a:schemeClr val="tx1"/>
                </a:solidFill>
                <a:latin typeface="Arial" panose="020B0604020202020204" pitchFamily="34" charset="0"/>
                <a:cs typeface="Arial" panose="020B0604020202020204" pitchFamily="34" charset="0"/>
              </a:rPr>
              <a:t>be honest.</a:t>
            </a:r>
          </a:p>
          <a:p>
            <a:endParaRPr lang="en-GB" altLang="en-US" sz="2400" b="1" dirty="0"/>
          </a:p>
          <a:p>
            <a:endParaRPr lang="en-US" dirty="0"/>
          </a:p>
        </p:txBody>
      </p:sp>
      <p:sp>
        <p:nvSpPr>
          <p:cNvPr id="6" name="Footer Placeholder 5"/>
          <p:cNvSpPr>
            <a:spLocks noGrp="1"/>
          </p:cNvSpPr>
          <p:nvPr>
            <p:ph type="ftr" sz="quarter" idx="11"/>
          </p:nvPr>
        </p:nvSpPr>
        <p:spPr/>
        <p:txBody>
          <a:bodyPr/>
          <a:lstStyle/>
          <a:p>
            <a:r>
              <a:rPr lang="en-GB"/>
              <a:t>PLACE 2024 Patient Led Assessment of the Care Environment</a:t>
            </a:r>
            <a:endParaRPr lang="en-US" dirty="0"/>
          </a:p>
        </p:txBody>
      </p:sp>
    </p:spTree>
    <p:extLst>
      <p:ext uri="{BB962C8B-B14F-4D97-AF65-F5344CB8AC3E}">
        <p14:creationId xmlns:p14="http://schemas.microsoft.com/office/powerpoint/2010/main" val="12802860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C952B-97BD-BF87-0455-F1FBA48E29EC}"/>
              </a:ext>
            </a:extLst>
          </p:cNvPr>
          <p:cNvSpPr>
            <a:spLocks noGrp="1"/>
          </p:cNvSpPr>
          <p:nvPr>
            <p:ph type="ctrTitle"/>
          </p:nvPr>
        </p:nvSpPr>
        <p:spPr>
          <a:xfrm>
            <a:off x="1524000" y="832104"/>
            <a:ext cx="9144000" cy="3246120"/>
          </a:xfrm>
        </p:spPr>
        <p:txBody>
          <a:bodyPr>
            <a:normAutofit fontScale="90000"/>
          </a:bodyPr>
          <a:lstStyle/>
          <a:p>
            <a:r>
              <a:rPr lang="en-GB" sz="4800" b="1" dirty="0">
                <a:latin typeface="Arial" panose="020B0604020202020204" pitchFamily="34" charset="0"/>
                <a:cs typeface="Arial" panose="020B0604020202020204" pitchFamily="34" charset="0"/>
              </a:rPr>
              <a:t>Patient Led Assessment of Care Webinar June 2026 – Trust &amp; Patient Rep Experience</a:t>
            </a:r>
            <a:br>
              <a:rPr lang="en-GB" b="1" dirty="0">
                <a:latin typeface="Arial" panose="020B0604020202020204" pitchFamily="34" charset="0"/>
                <a:cs typeface="Arial" panose="020B0604020202020204" pitchFamily="34" charset="0"/>
              </a:rPr>
            </a:br>
            <a:br>
              <a:rPr lang="en-GB" sz="4900" b="1" dirty="0">
                <a:latin typeface="Arial" panose="020B0604020202020204" pitchFamily="34" charset="0"/>
                <a:cs typeface="Arial" panose="020B0604020202020204" pitchFamily="34" charset="0"/>
              </a:rPr>
            </a:br>
            <a:r>
              <a:rPr lang="en-GB" sz="4400" b="1" dirty="0">
                <a:solidFill>
                  <a:srgbClr val="0070C0"/>
                </a:solidFill>
                <a:latin typeface="Arial" panose="020B0604020202020204" pitchFamily="34" charset="0"/>
                <a:cs typeface="Arial" panose="020B0604020202020204" pitchFamily="34" charset="0"/>
              </a:rPr>
              <a:t>Barts Health NHS Trust</a:t>
            </a:r>
            <a:endParaRPr lang="en-GB" b="1" dirty="0">
              <a:solidFill>
                <a:srgbClr val="0070C0"/>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02B04DB-D5DE-3282-227D-7C6E29F686D4}"/>
              </a:ext>
            </a:extLst>
          </p:cNvPr>
          <p:cNvSpPr>
            <a:spLocks noGrp="1"/>
          </p:cNvSpPr>
          <p:nvPr>
            <p:ph type="subTitle" idx="1"/>
          </p:nvPr>
        </p:nvSpPr>
        <p:spPr>
          <a:xfrm>
            <a:off x="1524000" y="4663439"/>
            <a:ext cx="9144000" cy="804673"/>
          </a:xfrm>
        </p:spPr>
        <p:txBody>
          <a:bodyPr vert="horz" lIns="91440" tIns="45720" rIns="91440" bIns="45720" rtlCol="0" anchor="t">
            <a:normAutofit/>
          </a:bodyPr>
          <a:lstStyle/>
          <a:p>
            <a:r>
              <a:rPr lang="en-GB" sz="2000" b="1" dirty="0">
                <a:solidFill>
                  <a:srgbClr val="0070C0"/>
                </a:solidFill>
                <a:latin typeface="Arial" panose="020B0604020202020204" pitchFamily="34" charset="0"/>
                <a:cs typeface="Arial" panose="020B0604020202020204" pitchFamily="34" charset="0"/>
              </a:rPr>
              <a:t>Presenter</a:t>
            </a:r>
            <a:r>
              <a:rPr lang="en-GB" sz="2000" dirty="0">
                <a:solidFill>
                  <a:srgbClr val="0070C0"/>
                </a:solidFill>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Reza Miah - PLACE Manager, Soft FM, Estates &amp; Facilities</a:t>
            </a:r>
          </a:p>
          <a:p>
            <a:r>
              <a:rPr lang="en-GB" sz="2000" b="1" dirty="0">
                <a:solidFill>
                  <a:srgbClr val="0070C0"/>
                </a:solidFill>
                <a:latin typeface="Arial" panose="020B0604020202020204" pitchFamily="34" charset="0"/>
                <a:cs typeface="Arial" panose="020B0604020202020204" pitchFamily="34" charset="0"/>
              </a:rPr>
              <a:t>Supported By: </a:t>
            </a:r>
            <a:r>
              <a:rPr lang="en-GB" sz="2000" dirty="0">
                <a:latin typeface="Arial" panose="020B0604020202020204" pitchFamily="34" charset="0"/>
                <a:cs typeface="Arial" panose="020B0604020202020204" pitchFamily="34" charset="0"/>
              </a:rPr>
              <a:t>Carol Bassi (Barts Health NHS Trust Patient Rep Champion)</a:t>
            </a:r>
          </a:p>
        </p:txBody>
      </p:sp>
    </p:spTree>
    <p:extLst>
      <p:ext uri="{BB962C8B-B14F-4D97-AF65-F5344CB8AC3E}">
        <p14:creationId xmlns:p14="http://schemas.microsoft.com/office/powerpoint/2010/main" val="2002067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522BA1-30B5-2113-7D29-7151F8E83718}"/>
              </a:ext>
            </a:extLst>
          </p:cNvPr>
          <p:cNvSpPr txBox="1">
            <a:spLocks/>
          </p:cNvSpPr>
          <p:nvPr/>
        </p:nvSpPr>
        <p:spPr>
          <a:xfrm>
            <a:off x="262128" y="200534"/>
            <a:ext cx="9384792" cy="815106"/>
          </a:xfrm>
          <a:prstGeom prst="rect">
            <a:avLst/>
          </a:prstGeom>
        </p:spPr>
        <p:txBody>
          <a:bodyPr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Barts Health NHS - Trust Vision &amp; Values vs PLACE</a:t>
            </a:r>
          </a:p>
        </p:txBody>
      </p:sp>
      <p:sp>
        <p:nvSpPr>
          <p:cNvPr id="5" name="Content Placeholder 3">
            <a:extLst>
              <a:ext uri="{FF2B5EF4-FFF2-40B4-BE49-F238E27FC236}">
                <a16:creationId xmlns:a16="http://schemas.microsoft.com/office/drawing/2014/main" id="{44E03D5E-1FE4-CB54-AC71-88D3007B3290}"/>
              </a:ext>
            </a:extLst>
          </p:cNvPr>
          <p:cNvSpPr txBox="1">
            <a:spLocks/>
          </p:cNvSpPr>
          <p:nvPr/>
        </p:nvSpPr>
        <p:spPr>
          <a:xfrm>
            <a:off x="335280" y="1088136"/>
            <a:ext cx="11634216" cy="435133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GB" sz="1200" dirty="0">
                <a:latin typeface="Arial" panose="020B0604020202020204" pitchFamily="34" charset="0"/>
                <a:cs typeface="Arial" panose="020B0604020202020204" pitchFamily="34" charset="0"/>
              </a:rPr>
              <a:t>Below outlines how Barts Health NHS Trust meet the Trust Values, when we undertake and oversee PLACE process on behalf of the organisation.</a:t>
            </a:r>
            <a:endParaRPr lang="en-GB" sz="1050" dirty="0">
              <a:latin typeface="Arial" panose="020B0604020202020204" pitchFamily="34" charset="0"/>
              <a:cs typeface="Arial" panose="020B0604020202020204" pitchFamily="34" charset="0"/>
            </a:endParaRP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Our Commitment to Patients </a:t>
            </a:r>
            <a:r>
              <a:rPr lang="en-GB" sz="1200" dirty="0">
                <a:latin typeface="Arial" panose="020B0604020202020204" pitchFamily="34" charset="0"/>
                <a:cs typeface="Arial" panose="020B0604020202020204" pitchFamily="34" charset="0"/>
              </a:rPr>
              <a:t>– </a:t>
            </a:r>
            <a:r>
              <a:rPr lang="en-GB" sz="1100" i="1" dirty="0">
                <a:latin typeface="Arial" panose="020B0604020202020204" pitchFamily="34" charset="0"/>
                <a:cs typeface="Arial" panose="020B0604020202020204" pitchFamily="34" charset="0"/>
              </a:rPr>
              <a:t>Through PLACE assessments and engagement, we prove that we ‘value patient voices’. When undertaking assessments, we do speak to able patients on the wards and users to make them aware of PLACE and also collate feedbacks. By involving patient reps (users from the community), we also give them the voice and opportunity to contribute and help us improve our patient environment, where appropriate.</a:t>
            </a: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Welcoming</a:t>
            </a:r>
            <a:r>
              <a:rPr lang="en-GB" sz="1200" dirty="0">
                <a:solidFill>
                  <a:srgbClr val="0070C0"/>
                </a:solidFill>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 </a:t>
            </a:r>
            <a:r>
              <a:rPr lang="en-GB" sz="1100" i="1" dirty="0">
                <a:latin typeface="Arial" panose="020B0604020202020204" pitchFamily="34" charset="0"/>
                <a:cs typeface="Arial" panose="020B0604020202020204" pitchFamily="34" charset="0"/>
              </a:rPr>
              <a:t>Part of PLACE process, we ‘Introduce ourself by saying “Hello, my name is …“ to the staff and patients at all times. We always ‘Smile’ and ‘acknowledge’ the other person(s) presence during our assessments. We ‘Treat’ others as you would wish others to treat us. We also ‘Ensure’ the environment is safe and pleasant for our patients, our colleagues and our visitors when we undertake our assessments.</a:t>
            </a: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Engaging</a:t>
            </a:r>
            <a:r>
              <a:rPr lang="en-GB" sz="1200" dirty="0">
                <a:solidFill>
                  <a:srgbClr val="0070C0"/>
                </a:solidFill>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 </a:t>
            </a:r>
            <a:r>
              <a:rPr lang="en-GB" sz="1100" i="1" dirty="0">
                <a:latin typeface="Arial" panose="020B0604020202020204" pitchFamily="34" charset="0"/>
                <a:cs typeface="Arial" panose="020B0604020202020204" pitchFamily="34" charset="0"/>
              </a:rPr>
              <a:t>Part of PLACE process, we ‘Get involved in making improvements’ and bring others with us including staff, patient reps and independent assessors. We always ‘Encourage feedback from patients and colleagues and respond to it’ by creating site-based action plans. We ‘Use feedback to make improvements and empower colleagues to do this without needing to seek permission’, via our site action plans. We always ‘Appreciate that this may be a new experience for patients and colleagues; help them to become comfortable’ by providing regular training and buddy them up with experienced assessors. We always ‘Acknowledge efforts and successes; by saying thank you’ on assessment days and at the planned Appreciation event, by giving out certificates and holding a one-of-a-kind event in the NHS.</a:t>
            </a: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Collaborative</a:t>
            </a:r>
            <a:r>
              <a:rPr lang="en-GB" sz="1200" i="1" dirty="0">
                <a:latin typeface="Arial" panose="020B0604020202020204" pitchFamily="34" charset="0"/>
                <a:cs typeface="Arial" panose="020B0604020202020204" pitchFamily="34" charset="0"/>
              </a:rPr>
              <a:t> – </a:t>
            </a:r>
            <a:r>
              <a:rPr lang="en-GB" sz="1100" i="1" dirty="0">
                <a:latin typeface="Arial" panose="020B0604020202020204" pitchFamily="34" charset="0"/>
                <a:cs typeface="Arial" panose="020B0604020202020204" pitchFamily="34" charset="0"/>
              </a:rPr>
              <a:t>We ‘Give time and energy to developing relationships within and outside own team’ by getting all involved. Through our initiate work we do at Soft FM, we ‘Demonstrate pride in Team Barts Health’. We have and always will ‘Respect and utilise the expertise of colleagues. Finally, we appreciate and accept ‘Know your own and others' part in the plan’.</a:t>
            </a: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Accountable</a:t>
            </a:r>
            <a:r>
              <a:rPr lang="en-GB" sz="1200" i="1" dirty="0">
                <a:latin typeface="Arial" panose="020B0604020202020204" pitchFamily="34" charset="0"/>
                <a:cs typeface="Arial" panose="020B0604020202020204" pitchFamily="34" charset="0"/>
              </a:rPr>
              <a:t> – ‘</a:t>
            </a:r>
            <a:r>
              <a:rPr lang="en-GB" sz="1100" i="1" dirty="0">
                <a:latin typeface="Arial" panose="020B0604020202020204" pitchFamily="34" charset="0"/>
                <a:cs typeface="Arial" panose="020B0604020202020204" pitchFamily="34" charset="0"/>
              </a:rPr>
              <a:t>Always strive for the highest possible standard’, as Soft FM. We ‘Fulfil all commitments made to colleagues, supervisors, patients via PLACE process. ‘Admit mistakes, misjudgements, or errors; immediately inform others when unable to meet a commitment; don't be afraid to speak up to do the right thing’. We ‘Do not pretend to have all the answers; actively seek out those who can help’. I as the PLACE lead ‘Take personal responsibility for tough decisions and see efforts through to completion’.</a:t>
            </a: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Respectful</a:t>
            </a:r>
            <a:r>
              <a:rPr lang="en-GB" sz="1200" i="1" dirty="0">
                <a:latin typeface="Arial" panose="020B0604020202020204" pitchFamily="34" charset="0"/>
                <a:cs typeface="Arial" panose="020B0604020202020204" pitchFamily="34" charset="0"/>
              </a:rPr>
              <a:t> – </a:t>
            </a:r>
            <a:r>
              <a:rPr lang="en-GB" sz="1100" i="1" dirty="0">
                <a:latin typeface="Arial" panose="020B0604020202020204" pitchFamily="34" charset="0"/>
                <a:cs typeface="Arial" panose="020B0604020202020204" pitchFamily="34" charset="0"/>
              </a:rPr>
              <a:t>From behalf of Soft FM, we always aim to ‘Be helpful, courteous and patient’. ‘Remain calm, measured and balanced in challenging situations. ‘Show sensitivity to others' needs and be aware of your own impact’ Also ‘Encourage others to talk openly and share their concerns’.</a:t>
            </a:r>
          </a:p>
          <a:p>
            <a:pPr marL="285750" indent="-285750" algn="just">
              <a:buFontTx/>
              <a:buChar char="-"/>
            </a:pPr>
            <a:r>
              <a:rPr lang="en-GB" sz="1200" b="1" dirty="0">
                <a:solidFill>
                  <a:srgbClr val="0070C0"/>
                </a:solidFill>
                <a:latin typeface="Arial" panose="020B0604020202020204" pitchFamily="34" charset="0"/>
                <a:cs typeface="Arial" panose="020B0604020202020204" pitchFamily="34" charset="0"/>
              </a:rPr>
              <a:t>Equitable</a:t>
            </a:r>
            <a:r>
              <a:rPr lang="en-GB" sz="1200" i="1" dirty="0">
                <a:latin typeface="Arial" panose="020B0604020202020204" pitchFamily="34" charset="0"/>
                <a:cs typeface="Arial" panose="020B0604020202020204" pitchFamily="34" charset="0"/>
              </a:rPr>
              <a:t> – </a:t>
            </a:r>
            <a:r>
              <a:rPr lang="en-GB" sz="1100" i="1" dirty="0">
                <a:latin typeface="Arial" panose="020B0604020202020204" pitchFamily="34" charset="0"/>
                <a:cs typeface="Arial" panose="020B0604020202020204" pitchFamily="34" charset="0"/>
              </a:rPr>
              <a:t>Soft FM always ‘Value the perspectives and contributions of all and that all backgrounds are respected’. ‘Recognise that individuals may have different strengths and needs, and that different cultures may impact how people think and behave. Be curious to find out’. ‘Work to enact policies, procedures and processes fairly’. We recognise to ‘Be open to change and encourage open, honest conversation that helps foster an inclusive work and learning environment’. Finally, we will always ‘Remember that we all have conscious and unconscious bias; get to know what yours are, and work to mitigate them’. </a:t>
            </a:r>
          </a:p>
          <a:p>
            <a:pPr marL="285750" indent="-285750" algn="l">
              <a:buFontTx/>
              <a:buChar char="-"/>
            </a:pPr>
            <a:endParaRPr lang="en-GB" sz="1200" i="1" dirty="0">
              <a:latin typeface="Arial" panose="020B0604020202020204" pitchFamily="34" charset="0"/>
              <a:cs typeface="Arial" panose="020B0604020202020204" pitchFamily="34" charset="0"/>
            </a:endParaRPr>
          </a:p>
          <a:p>
            <a:pPr marL="285750" indent="-285750" algn="l">
              <a:buFontTx/>
              <a:buChar char="-"/>
            </a:pPr>
            <a:endParaRPr lang="en-GB" sz="1200" i="1" dirty="0">
              <a:latin typeface="Arial" panose="020B0604020202020204" pitchFamily="34" charset="0"/>
              <a:cs typeface="Arial" panose="020B0604020202020204" pitchFamily="34" charset="0"/>
            </a:endParaRPr>
          </a:p>
          <a:p>
            <a:pPr marL="285750" indent="-285750" algn="l">
              <a:buFontTx/>
              <a:buChar char="-"/>
            </a:pPr>
            <a:endParaRPr lang="en-GB" sz="1200" i="1" dirty="0">
              <a:latin typeface="Arial" panose="020B0604020202020204" pitchFamily="34" charset="0"/>
              <a:cs typeface="Arial" panose="020B0604020202020204" pitchFamily="34" charset="0"/>
            </a:endParaRPr>
          </a:p>
          <a:p>
            <a:pPr marL="285750" indent="-285750" algn="l">
              <a:buFontTx/>
              <a:buChar char="-"/>
            </a:pPr>
            <a:endParaRPr lang="en-GB" sz="1400" dirty="0">
              <a:latin typeface="Arial" panose="020B0604020202020204" pitchFamily="34" charset="0"/>
              <a:cs typeface="Arial" panose="020B0604020202020204" pitchFamily="34" charset="0"/>
            </a:endParaRPr>
          </a:p>
          <a:p>
            <a:pPr algn="l"/>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229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D4EC17D8-4EA3-7F92-0873-37D7ADCA51AD}"/>
              </a:ext>
            </a:extLst>
          </p:cNvPr>
          <p:cNvGraphicFramePr/>
          <p:nvPr/>
        </p:nvGraphicFramePr>
        <p:xfrm>
          <a:off x="1010766" y="1367328"/>
          <a:ext cx="10442122" cy="3551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a:extLst>
              <a:ext uri="{FF2B5EF4-FFF2-40B4-BE49-F238E27FC236}">
                <a16:creationId xmlns:a16="http://schemas.microsoft.com/office/drawing/2014/main" id="{69420A59-07A3-DDD3-D83A-960FE09DF59D}"/>
              </a:ext>
            </a:extLst>
          </p:cNvPr>
          <p:cNvSpPr txBox="1">
            <a:spLocks/>
          </p:cNvSpPr>
          <p:nvPr/>
        </p:nvSpPr>
        <p:spPr>
          <a:xfrm>
            <a:off x="259080" y="301407"/>
            <a:ext cx="5099304" cy="61476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latin typeface="Arial" panose="020B0604020202020204" pitchFamily="34" charset="0"/>
                <a:cs typeface="Arial" panose="020B0604020202020204" pitchFamily="34" charset="0"/>
              </a:rPr>
              <a:t>Barts Health NHS Trust</a:t>
            </a:r>
          </a:p>
        </p:txBody>
      </p:sp>
      <p:sp>
        <p:nvSpPr>
          <p:cNvPr id="2" name="TextBox 1">
            <a:extLst>
              <a:ext uri="{FF2B5EF4-FFF2-40B4-BE49-F238E27FC236}">
                <a16:creationId xmlns:a16="http://schemas.microsoft.com/office/drawing/2014/main" id="{4E627A99-F7C9-EB43-3834-78605A3829A3}"/>
              </a:ext>
            </a:extLst>
          </p:cNvPr>
          <p:cNvSpPr txBox="1"/>
          <p:nvPr/>
        </p:nvSpPr>
        <p:spPr>
          <a:xfrm>
            <a:off x="259080" y="916168"/>
            <a:ext cx="11673840" cy="5293757"/>
          </a:xfrm>
          <a:prstGeom prst="rect">
            <a:avLst/>
          </a:prstGeom>
          <a:noFill/>
        </p:spPr>
        <p:txBody>
          <a:bodyPr wrap="square">
            <a:spAutoFit/>
          </a:bodyPr>
          <a:lstStyle/>
          <a:p>
            <a:pPr algn="just">
              <a:buNone/>
            </a:pPr>
            <a:r>
              <a:rPr lang="en-GB" sz="1200" b="0" i="0" dirty="0">
                <a:effectLst/>
                <a:latin typeface="Arial" panose="020B0604020202020204" pitchFamily="34" charset="0"/>
                <a:cs typeface="Arial" panose="020B0604020202020204" pitchFamily="34" charset="0"/>
              </a:rPr>
              <a:t>Whether you’re looking to gain experience in a large, fast-paced hospital or get out into the community, we have a range of opportunities that allows you to build your entire career in one trust. For us, every day is different. We provide care to a diverse population of 2.5 million across east London – that’s 6,000 people every day, speaking over 60 different languages. Our patients are at the heart of everything we do, and we are committed to ensuring that people living in east London live healthy lives.</a:t>
            </a:r>
          </a:p>
          <a:p>
            <a:pPr algn="just">
              <a:buNone/>
            </a:pPr>
            <a:endParaRPr lang="en-GB" sz="1050" dirty="0">
              <a:latin typeface="Arial" panose="020B0604020202020204" pitchFamily="34" charset="0"/>
              <a:cs typeface="Arial" panose="020B0604020202020204" pitchFamily="34" charset="0"/>
            </a:endParaRPr>
          </a:p>
          <a:p>
            <a:pPr algn="just">
              <a:buNone/>
            </a:pPr>
            <a:r>
              <a:rPr lang="en-GB" sz="1200" b="0" i="0" dirty="0">
                <a:effectLst/>
                <a:latin typeface="Arial" panose="020B0604020202020204" pitchFamily="34" charset="0"/>
                <a:cs typeface="Arial" panose="020B0604020202020204" pitchFamily="34" charset="0"/>
              </a:rPr>
              <a:t>We serve one of the most diverse populations in the country... and we're committed to eliminating discrimination, valuing diversity and promoting equality of opportunity to build and sustain an inclusive environment to deliver and receive safe and compassionate care. Our WeBelong inclusion strategy is all about embedding inclusion into everything we do, fuelled by the energy and enthusiasm of our staff networks – enabling people to share their lived experiences and be heard.</a:t>
            </a:r>
          </a:p>
          <a:p>
            <a:pPr algn="just">
              <a:buNone/>
            </a:pPr>
            <a:endParaRPr lang="en-GB" sz="1050" dirty="0">
              <a:latin typeface="Arial" panose="020B0604020202020204" pitchFamily="34" charset="0"/>
              <a:cs typeface="Arial" panose="020B0604020202020204" pitchFamily="34" charset="0"/>
            </a:endParaRPr>
          </a:p>
          <a:p>
            <a:pPr algn="just">
              <a:buNone/>
            </a:pPr>
            <a:r>
              <a:rPr lang="en-GB" sz="1200" b="0" i="0" dirty="0">
                <a:effectLst/>
                <a:latin typeface="Arial" panose="020B0604020202020204" pitchFamily="34" charset="0"/>
                <a:cs typeface="Arial" panose="020B0604020202020204" pitchFamily="34" charset="0"/>
              </a:rPr>
              <a:t>We are with you for every moment of your healthcare journey. From diagnosis to recovery, we will provide seamless, innovative, and equitable hospital care for all our patients - as we build a healthier future for generations to come across east London and beyond. Our vision is to be a high-performing group of NHS hospitals known for leading innovation, reducing inequalities, and transforming lives by championing excellence and providing outstanding healthcare. We're moving towards a future that focuses on combining specialties and clinical expertise, prevents ill health, embraces digital innovation, and expands our care closer to home. Aligned with national NHS goals, this transformation puts patients first and is shaped by the experiences, insights and voices of the people we treat.</a:t>
            </a:r>
          </a:p>
          <a:p>
            <a:pPr algn="just">
              <a:buNone/>
            </a:pPr>
            <a:endParaRPr lang="en-GB" sz="1050" b="0" i="0" dirty="0">
              <a:effectLst/>
              <a:latin typeface="Arial" panose="020B0604020202020204" pitchFamily="34" charset="0"/>
              <a:cs typeface="Arial" panose="020B0604020202020204" pitchFamily="34" charset="0"/>
            </a:endParaRPr>
          </a:p>
          <a:p>
            <a:pPr algn="just">
              <a:buNone/>
            </a:pPr>
            <a:r>
              <a:rPr lang="en-GB" sz="1200" b="0" i="0" dirty="0">
                <a:effectLst/>
                <a:latin typeface="Arial" panose="020B0604020202020204" pitchFamily="34" charset="0"/>
                <a:cs typeface="Arial" panose="020B0604020202020204" pitchFamily="34" charset="0"/>
              </a:rPr>
              <a:t>The services we offer are driven by the unique needs of our people in one of the most diverse and fast-growing populations with some of the most deprived and under-privileged communities in the country. Every day, we provide a mix of specialist and routine care for over 7,000 people across five hospitals. Working as a group of hospitals enables us to combine our strengths, share expertise, and deliver consistent, high-quality care for more than 2.5 million people. Each hospital has a unique mix of specialist skills and cares for their local communities:</a:t>
            </a:r>
          </a:p>
          <a:p>
            <a:pPr algn="just">
              <a:buNone/>
            </a:pPr>
            <a:endParaRPr lang="en-GB" sz="1050" b="0" i="0" dirty="0">
              <a:effectLst/>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GB" sz="1100" b="1" i="0" dirty="0">
                <a:solidFill>
                  <a:srgbClr val="0070C0"/>
                </a:solidFill>
                <a:effectLst/>
                <a:latin typeface="Arial" panose="020B0604020202020204" pitchFamily="34" charset="0"/>
                <a:cs typeface="Arial" panose="020B0604020202020204" pitchFamily="34" charset="0"/>
              </a:rPr>
              <a:t>The Royal London Hospital </a:t>
            </a:r>
            <a:r>
              <a:rPr lang="en-GB" sz="1100" b="0" i="0" dirty="0">
                <a:effectLst/>
                <a:latin typeface="Arial" panose="020B0604020202020204" pitchFamily="34" charset="0"/>
                <a:cs typeface="Arial" panose="020B0604020202020204" pitchFamily="34" charset="0"/>
              </a:rPr>
              <a:t>is one of the biggest hospitals in London, combining specialist centres of excellence with routine care for people in Tower Hamlets. It is home to a major trauma centre, hyper-acute stroke services, and the London Air Ambulance. It also provides cutting-edge complex surgery, critical care, renal services and dentistry as well as having one of the UK’s largest children's hospitals.</a:t>
            </a:r>
          </a:p>
          <a:p>
            <a:pPr marL="171450" indent="-171450" algn="just">
              <a:buFont typeface="Arial" panose="020B0604020202020204" pitchFamily="34" charset="0"/>
              <a:buChar char="•"/>
            </a:pPr>
            <a:r>
              <a:rPr lang="en-GB" sz="1100" b="1" i="0" dirty="0">
                <a:solidFill>
                  <a:srgbClr val="0070C0"/>
                </a:solidFill>
                <a:effectLst/>
                <a:latin typeface="Arial" panose="020B0604020202020204" pitchFamily="34" charset="0"/>
                <a:cs typeface="Arial" panose="020B0604020202020204" pitchFamily="34" charset="0"/>
              </a:rPr>
              <a:t>St Bartholomew's Hospital </a:t>
            </a:r>
            <a:r>
              <a:rPr lang="en-GB" sz="1100" b="0" i="0" dirty="0">
                <a:effectLst/>
                <a:latin typeface="Arial" panose="020B0604020202020204" pitchFamily="34" charset="0"/>
                <a:cs typeface="Arial" panose="020B0604020202020204" pitchFamily="34" charset="0"/>
              </a:rPr>
              <a:t>in the City, the oldest hospital in the country, is now a world-class centre for cardiac and cancer care, the largest heart hospital in the UK and one of London’s top cancer centres, serving patients from beyond the capital.</a:t>
            </a:r>
          </a:p>
          <a:p>
            <a:pPr marL="171450" indent="-171450" algn="just">
              <a:buFont typeface="Arial" panose="020B0604020202020204" pitchFamily="34" charset="0"/>
              <a:buChar char="•"/>
            </a:pPr>
            <a:r>
              <a:rPr lang="en-GB" sz="1100" b="1" i="0" dirty="0">
                <a:solidFill>
                  <a:srgbClr val="0070C0"/>
                </a:solidFill>
                <a:effectLst/>
                <a:latin typeface="Arial" panose="020B0604020202020204" pitchFamily="34" charset="0"/>
                <a:cs typeface="Arial" panose="020B0604020202020204" pitchFamily="34" charset="0"/>
              </a:rPr>
              <a:t>Whipps Cross Hospital </a:t>
            </a:r>
            <a:r>
              <a:rPr lang="en-GB" sz="1100" b="0" i="0" dirty="0">
                <a:effectLst/>
                <a:latin typeface="Arial" panose="020B0604020202020204" pitchFamily="34" charset="0"/>
                <a:cs typeface="Arial" panose="020B0604020202020204" pitchFamily="34" charset="0"/>
              </a:rPr>
              <a:t>is a busy local hospital serving Waltham Forest and Redbridge while developing specialist expertise in frailty and care for older people to meet local needs and become a group centre of excellence.</a:t>
            </a:r>
          </a:p>
          <a:p>
            <a:pPr marL="171450" indent="-171450" algn="just">
              <a:buFont typeface="Arial" panose="020B0604020202020204" pitchFamily="34" charset="0"/>
              <a:buChar char="•"/>
            </a:pPr>
            <a:r>
              <a:rPr lang="en-GB" sz="1100" b="1" i="0" dirty="0">
                <a:solidFill>
                  <a:srgbClr val="0070C0"/>
                </a:solidFill>
                <a:effectLst/>
                <a:latin typeface="Arial" panose="020B0604020202020204" pitchFamily="34" charset="0"/>
                <a:cs typeface="Arial" panose="020B0604020202020204" pitchFamily="34" charset="0"/>
              </a:rPr>
              <a:t>Newham Hospital </a:t>
            </a:r>
            <a:r>
              <a:rPr lang="en-GB" sz="1100" b="0" i="0" dirty="0">
                <a:effectLst/>
                <a:latin typeface="Arial" panose="020B0604020202020204" pitchFamily="34" charset="0"/>
                <a:cs typeface="Arial" panose="020B0604020202020204" pitchFamily="34" charset="0"/>
              </a:rPr>
              <a:t>is a busy local hospital and a centre of excellence for planned orthopaedic surgery, as well as having a busy emergency department and a large maternity unit.</a:t>
            </a:r>
          </a:p>
          <a:p>
            <a:pPr algn="just">
              <a:buNone/>
            </a:pPr>
            <a:endParaRPr lang="en-GB" sz="1400" dirty="0">
              <a:latin typeface="Arial" panose="020B0604020202020204" pitchFamily="34" charset="0"/>
              <a:cs typeface="Arial" panose="020B0604020202020204" pitchFamily="34" charset="0"/>
            </a:endParaRPr>
          </a:p>
          <a:p>
            <a:pPr algn="just">
              <a:buNone/>
            </a:pPr>
            <a:endParaRPr lang="en-GB" sz="140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1644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E16F8-F0A7-2253-94D1-431BFF50CEDB}"/>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BB215ECA-7FA9-A4EE-CE85-AFA7C3AE472D}"/>
              </a:ext>
            </a:extLst>
          </p:cNvPr>
          <p:cNvSpPr txBox="1">
            <a:spLocks/>
          </p:cNvSpPr>
          <p:nvPr/>
        </p:nvSpPr>
        <p:spPr>
          <a:xfrm>
            <a:off x="259080" y="301407"/>
            <a:ext cx="9506712" cy="61476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Barts Health NHS Trust - Overview of How We Approach</a:t>
            </a:r>
          </a:p>
        </p:txBody>
      </p:sp>
      <p:sp>
        <p:nvSpPr>
          <p:cNvPr id="7" name="TextBox 6">
            <a:extLst>
              <a:ext uri="{FF2B5EF4-FFF2-40B4-BE49-F238E27FC236}">
                <a16:creationId xmlns:a16="http://schemas.microsoft.com/office/drawing/2014/main" id="{5DCE607C-6107-092C-9C67-4194F8A1B957}"/>
              </a:ext>
            </a:extLst>
          </p:cNvPr>
          <p:cNvSpPr txBox="1"/>
          <p:nvPr/>
        </p:nvSpPr>
        <p:spPr>
          <a:xfrm>
            <a:off x="259080" y="916168"/>
            <a:ext cx="11673840" cy="4893647"/>
          </a:xfrm>
          <a:prstGeom prst="rect">
            <a:avLst/>
          </a:prstGeom>
          <a:noFill/>
        </p:spPr>
        <p:txBody>
          <a:bodyPr wrap="square">
            <a:spAutoFit/>
          </a:bodyPr>
          <a:lstStyle/>
          <a:p>
            <a:pPr algn="just">
              <a:buNone/>
            </a:pPr>
            <a:r>
              <a:rPr lang="en-GB" sz="1200" b="1" i="0" dirty="0">
                <a:solidFill>
                  <a:srgbClr val="0070C0"/>
                </a:solidFill>
                <a:effectLst/>
                <a:latin typeface="Arial" panose="020B0604020202020204" pitchFamily="34" charset="0"/>
                <a:cs typeface="Arial" panose="020B0604020202020204" pitchFamily="34" charset="0"/>
              </a:rPr>
              <a:t>Background</a:t>
            </a:r>
          </a:p>
          <a:p>
            <a:pPr algn="just">
              <a:buNone/>
            </a:pPr>
            <a:r>
              <a:rPr lang="en-GB" sz="1100" dirty="0">
                <a:latin typeface="Arial" panose="020B0604020202020204" pitchFamily="34" charset="0"/>
                <a:cs typeface="Arial" panose="020B0604020202020204" pitchFamily="34" charset="0"/>
              </a:rPr>
              <a:t>We have almost over 250 plus patient reps contacts in our books. Some have been taking part prior to PLACE during PEAT, and many have been recruited by word of mouth and reaching out to external organisations and panels, each year. We provide face to face and online training for existing and newcomers each year. We always ensure newcomers are buddying up with existing and experienced patient reps to gain support throughout the assessment. Patient reps comes from many background and from various of groups. This includes Trust Volunteers, Patient Panels, Patient Voice, WTG, Healthwatch, Age UK, Older Peoples Reference Groups, Faith groups, independent assessors and anyone who may raised concerns, we invite them to take part. Ust recently we invited ICB staff as well as Project Search interns to take part. We have had Youth members and University students taking part too. Some of our experienced patient reps attend with me (as an independent assessor) to assess other external NHS hospitals and Private healthcare like BUPA 9upon invitation). This helps to understand and learn more from these visits outside of our environment.</a:t>
            </a:r>
          </a:p>
          <a:p>
            <a:pPr algn="just">
              <a:buNone/>
            </a:pPr>
            <a:endParaRPr lang="en-GB" sz="1200" dirty="0">
              <a:latin typeface="Arial" panose="020B0604020202020204" pitchFamily="34" charset="0"/>
              <a:cs typeface="Arial" panose="020B0604020202020204" pitchFamily="34" charset="0"/>
            </a:endParaRPr>
          </a:p>
          <a:p>
            <a:pPr algn="just">
              <a:buNone/>
            </a:pPr>
            <a:r>
              <a:rPr lang="en-GB" sz="1100" dirty="0">
                <a:latin typeface="Arial" panose="020B0604020202020204" pitchFamily="34" charset="0"/>
                <a:cs typeface="Arial" panose="020B0604020202020204" pitchFamily="34" charset="0"/>
              </a:rPr>
              <a:t>We undertake PLACE assessments across four of our hospitals out of the five hospitals, which are Royal London Hospital, St Bartholomew's Hospital, Newham Hospital and Whipps Cross Hospital. We undertake two days of assessments for each of our hospitals within the timeframe provided by NHSE. Within the assessments, it will include unannounced assessment of minimum 10 wards, 5 extra wards for food assessment, OPD areas, A&amp;E/Minor Injuries, External and Internal areas. Areas are chosen on the day at the beginning. We have 4 teams per day, that can have almost 10 to 15 assessors per team including staff and Patient reps. Each morning, we have site-based Executive members attending for introduction and to listen to feedbacks at the end of each day. </a:t>
            </a:r>
          </a:p>
          <a:p>
            <a:pPr algn="just">
              <a:buNone/>
            </a:pPr>
            <a:endParaRPr lang="en-GB" sz="1200" dirty="0">
              <a:latin typeface="Arial" panose="020B0604020202020204" pitchFamily="34" charset="0"/>
              <a:cs typeface="Arial" panose="020B0604020202020204" pitchFamily="34" charset="0"/>
            </a:endParaRPr>
          </a:p>
          <a:p>
            <a:pPr algn="just">
              <a:buNone/>
            </a:pPr>
            <a:r>
              <a:rPr lang="en-GB" sz="1200" b="1" i="0" dirty="0">
                <a:solidFill>
                  <a:srgbClr val="0070C0"/>
                </a:solidFill>
                <a:effectLst/>
                <a:latin typeface="Arial" panose="020B0604020202020204" pitchFamily="34" charset="0"/>
                <a:cs typeface="Arial" panose="020B0604020202020204" pitchFamily="34" charset="0"/>
              </a:rPr>
              <a:t>Process</a:t>
            </a:r>
          </a:p>
          <a:p>
            <a:pPr algn="just">
              <a:buNone/>
            </a:pPr>
            <a:r>
              <a:rPr lang="en-GB" sz="1100" dirty="0">
                <a:latin typeface="Arial" panose="020B0604020202020204" pitchFamily="34" charset="0"/>
                <a:cs typeface="Arial" panose="020B0604020202020204" pitchFamily="34" charset="0"/>
              </a:rPr>
              <a:t>In each team, we can have up to 10 to 15 each day. We create a schedule that ensures balance and covers all areas to be visited. The organisation is aware of the dates, but none of the areas are aware if the teams will visit them, and if we do, they are not aware of when. We complete our assessments on tablets, completed by nominated Trust staff, but teams are led by patient reps. We ensure and provide brief training and advice each morning, such as what to assess and approximately how long to spend on each area(s), as the last thing we want is to distract the ward staff and our patients. We also advise to our assessors to hand out certificates to staff and areas that they believe have done really well. This helps to motivate the staff and wards. It also encourages others to step up too, where improvements are required.</a:t>
            </a:r>
          </a:p>
          <a:p>
            <a:pPr algn="just">
              <a:buNone/>
            </a:pPr>
            <a:endParaRPr lang="en-GB" sz="1100" b="0" i="0" dirty="0">
              <a:effectLst/>
              <a:latin typeface="Arial" panose="020B0604020202020204" pitchFamily="34" charset="0"/>
              <a:cs typeface="Arial" panose="020B0604020202020204" pitchFamily="34" charset="0"/>
            </a:endParaRPr>
          </a:p>
          <a:p>
            <a:pPr algn="just">
              <a:buNone/>
            </a:pPr>
            <a:r>
              <a:rPr lang="en-GB" sz="1100" dirty="0">
                <a:latin typeface="Arial" panose="020B0604020202020204" pitchFamily="34" charset="0"/>
                <a:cs typeface="Arial" panose="020B0604020202020204" pitchFamily="34" charset="0"/>
              </a:rPr>
              <a:t>Part of the teams will include staff and patient reps on a 50% ratio. The teams will also include independent assessors, as well as representatives from Trust suppliers and PFI partners too. If the numbers are more from Trust side, we ensure any extras become observers and cannot take part in scoring, but able to contribute. Upon completion of the day’s assessment, we allow each team and each members to share their feedback, regardless of positive or negative. We generate all feedbacks and use the exception report to create site-based action plan and ensure our site-based Head of Facilities to take clead on all action and update all patient reps at the following PLACE. Additionally, we also undertake Quarterly PLACE Lite and invite limited patient reps for each hospitals and also internal PLACE Lite takes place each month too, led by Soft FM. Finally, as a ‘Thank You’ gesture, we organise annual ‘PLACE Appreciate Event, and hand out internal certificates to all participants and invite Trust services and Trust Partners to showcase their services too. This helps to recruit newcomers too.</a:t>
            </a:r>
          </a:p>
        </p:txBody>
      </p:sp>
    </p:spTree>
    <p:extLst>
      <p:ext uri="{BB962C8B-B14F-4D97-AF65-F5344CB8AC3E}">
        <p14:creationId xmlns:p14="http://schemas.microsoft.com/office/powerpoint/2010/main" val="1193657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1B8DF-955F-7296-F731-55FDA2E1B9A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CEE46CD-8806-6B71-63F9-7D5233FF1443}"/>
              </a:ext>
            </a:extLst>
          </p:cNvPr>
          <p:cNvPicPr>
            <a:picLocks noChangeAspect="1"/>
          </p:cNvPicPr>
          <p:nvPr/>
        </p:nvPicPr>
        <p:blipFill>
          <a:blip r:embed="rId2"/>
          <a:stretch>
            <a:fillRect/>
          </a:stretch>
        </p:blipFill>
        <p:spPr>
          <a:xfrm>
            <a:off x="466344" y="1106424"/>
            <a:ext cx="11365992" cy="4521342"/>
          </a:xfrm>
          <a:prstGeom prst="rect">
            <a:avLst/>
          </a:prstGeom>
        </p:spPr>
      </p:pic>
      <p:sp>
        <p:nvSpPr>
          <p:cNvPr id="10" name="Title 3">
            <a:extLst>
              <a:ext uri="{FF2B5EF4-FFF2-40B4-BE49-F238E27FC236}">
                <a16:creationId xmlns:a16="http://schemas.microsoft.com/office/drawing/2014/main" id="{9A95DD42-E3CF-3A4C-FCE8-B73D41668966}"/>
              </a:ext>
            </a:extLst>
          </p:cNvPr>
          <p:cNvSpPr txBox="1">
            <a:spLocks/>
          </p:cNvSpPr>
          <p:nvPr/>
        </p:nvSpPr>
        <p:spPr>
          <a:xfrm>
            <a:off x="259080" y="301407"/>
            <a:ext cx="8702040" cy="61476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latin typeface="Arial" panose="020B0604020202020204" pitchFamily="34" charset="0"/>
                <a:cs typeface="Arial" panose="020B0604020202020204" pitchFamily="34" charset="0"/>
              </a:rPr>
              <a:t>Barts Health NHS Trust - PLACE Journey</a:t>
            </a:r>
          </a:p>
        </p:txBody>
      </p:sp>
    </p:spTree>
    <p:extLst>
      <p:ext uri="{BB962C8B-B14F-4D97-AF65-F5344CB8AC3E}">
        <p14:creationId xmlns:p14="http://schemas.microsoft.com/office/powerpoint/2010/main" val="1946387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7E22B-EAAE-1B42-5652-6EB70F7CA635}"/>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6F5DA740-EE44-1ED9-203D-2AAF962F676A}"/>
              </a:ext>
            </a:extLst>
          </p:cNvPr>
          <p:cNvSpPr txBox="1">
            <a:spLocks/>
          </p:cNvSpPr>
          <p:nvPr/>
        </p:nvSpPr>
        <p:spPr>
          <a:xfrm>
            <a:off x="262128" y="200534"/>
            <a:ext cx="8497824" cy="81510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latin typeface="Arial" panose="020B0604020202020204" pitchFamily="34" charset="0"/>
                <a:cs typeface="Arial" panose="020B0604020202020204" pitchFamily="34" charset="0"/>
              </a:rPr>
              <a:t>Barts Health NHS Trust - Key Impact</a:t>
            </a:r>
          </a:p>
        </p:txBody>
      </p:sp>
      <p:grpSp>
        <p:nvGrpSpPr>
          <p:cNvPr id="18" name="Group 17">
            <a:extLst>
              <a:ext uri="{FF2B5EF4-FFF2-40B4-BE49-F238E27FC236}">
                <a16:creationId xmlns:a16="http://schemas.microsoft.com/office/drawing/2014/main" id="{8D5E6090-55A9-3EF5-4ECC-58E3FE299DF9}"/>
              </a:ext>
            </a:extLst>
          </p:cNvPr>
          <p:cNvGrpSpPr/>
          <p:nvPr/>
        </p:nvGrpSpPr>
        <p:grpSpPr>
          <a:xfrm>
            <a:off x="448056" y="1188720"/>
            <a:ext cx="11283696" cy="4343400"/>
            <a:chOff x="1467540" y="2814321"/>
            <a:chExt cx="15352918" cy="4641579"/>
          </a:xfrm>
          <a:effectLst>
            <a:glow rad="63500">
              <a:schemeClr val="accent1">
                <a:satMod val="175000"/>
                <a:alpha val="40000"/>
              </a:schemeClr>
            </a:glow>
          </a:effectLst>
          <a:scene3d>
            <a:camera prst="orthographicFront">
              <a:rot lat="0" lon="0" rev="0"/>
            </a:camera>
            <a:lightRig rig="contrasting" dir="t">
              <a:rot lat="0" lon="0" rev="7800000"/>
            </a:lightRig>
          </a:scene3d>
        </p:grpSpPr>
        <p:sp>
          <p:nvSpPr>
            <p:cNvPr id="19" name="Free-form: Shape 18">
              <a:extLst>
                <a:ext uri="{FF2B5EF4-FFF2-40B4-BE49-F238E27FC236}">
                  <a16:creationId xmlns:a16="http://schemas.microsoft.com/office/drawing/2014/main" id="{F0B953D5-DE61-45BB-61FD-805D1A7E777B}"/>
                </a:ext>
              </a:extLst>
            </p:cNvPr>
            <p:cNvSpPr/>
            <p:nvPr/>
          </p:nvSpPr>
          <p:spPr>
            <a:xfrm>
              <a:off x="1467540" y="2814321"/>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2667" b="1" spc="-46" dirty="0">
                  <a:latin typeface="Arial" panose="020B0604020202020204" pitchFamily="34" charset="0"/>
                  <a:ea typeface="GT America 1 Bold"/>
                  <a:cs typeface="Arial" panose="020B0604020202020204" pitchFamily="34" charset="0"/>
                  <a:sym typeface="GT America 1 Bold"/>
                </a:rPr>
                <a:t>189</a:t>
              </a: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Patient Reps joined (Over 2 days period) our assessments across NUH, RLH, SBH &amp; WXH</a:t>
              </a:r>
              <a:endParaRPr lang="en-GB" sz="1533" dirty="0"/>
            </a:p>
          </p:txBody>
        </p:sp>
        <p:sp>
          <p:nvSpPr>
            <p:cNvPr id="23" name="Free-form: Shape 22">
              <a:extLst>
                <a:ext uri="{FF2B5EF4-FFF2-40B4-BE49-F238E27FC236}">
                  <a16:creationId xmlns:a16="http://schemas.microsoft.com/office/drawing/2014/main" id="{A34D15D4-68B2-7DD3-72A8-F9479546FE78}"/>
                </a:ext>
              </a:extLst>
            </p:cNvPr>
            <p:cNvSpPr/>
            <p:nvPr/>
          </p:nvSpPr>
          <p:spPr>
            <a:xfrm>
              <a:off x="5395031" y="2814321"/>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2667" b="1" spc="-46" dirty="0">
                  <a:latin typeface="Arial" panose="020B0604020202020204" pitchFamily="34" charset="0"/>
                  <a:ea typeface="GT America 1 Bold"/>
                  <a:cs typeface="Arial" panose="020B0604020202020204" pitchFamily="34" charset="0"/>
                  <a:sym typeface="GT America 1 Bold"/>
                </a:rPr>
                <a:t>Over 100 </a:t>
              </a: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Staff assessors and observers joined (over 2 days period) to support the assessments</a:t>
              </a:r>
              <a:endParaRPr lang="en-GB" sz="1533" dirty="0"/>
            </a:p>
          </p:txBody>
        </p:sp>
        <p:sp>
          <p:nvSpPr>
            <p:cNvPr id="27" name="Free-form: Shape 26">
              <a:extLst>
                <a:ext uri="{FF2B5EF4-FFF2-40B4-BE49-F238E27FC236}">
                  <a16:creationId xmlns:a16="http://schemas.microsoft.com/office/drawing/2014/main" id="{E8B103ED-39F8-B021-3934-1DE0E0676897}"/>
                </a:ext>
              </a:extLst>
            </p:cNvPr>
            <p:cNvSpPr/>
            <p:nvPr/>
          </p:nvSpPr>
          <p:spPr>
            <a:xfrm>
              <a:off x="9322521" y="2814321"/>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2667" b="1" spc="-30" dirty="0">
                  <a:latin typeface="Arial" panose="020B0604020202020204" pitchFamily="34" charset="0"/>
                  <a:ea typeface="GT America 1 Bold"/>
                  <a:cs typeface="Arial" panose="020B0604020202020204" pitchFamily="34" charset="0"/>
                  <a:sym typeface="GT America 1 Bold"/>
                </a:rPr>
                <a:t>40</a:t>
              </a:r>
              <a:r>
                <a:rPr lang="en-US" sz="1533" b="1" spc="-30" dirty="0">
                  <a:latin typeface="Arial" panose="020B0604020202020204" pitchFamily="34" charset="0"/>
                  <a:ea typeface="GT America 1 Bold"/>
                  <a:cs typeface="Arial" panose="020B0604020202020204" pitchFamily="34" charset="0"/>
                  <a:sym typeface="GT America 1 Bold"/>
                </a:rPr>
                <a:t> </a:t>
              </a: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Ward assessments undertaken across all BH hospitals</a:t>
              </a:r>
              <a:endParaRPr lang="en-GB" sz="1533" dirty="0"/>
            </a:p>
          </p:txBody>
        </p:sp>
        <p:sp>
          <p:nvSpPr>
            <p:cNvPr id="35" name="Free-form: Shape 34">
              <a:extLst>
                <a:ext uri="{FF2B5EF4-FFF2-40B4-BE49-F238E27FC236}">
                  <a16:creationId xmlns:a16="http://schemas.microsoft.com/office/drawing/2014/main" id="{FC157242-D45F-093D-7D69-B46AE38D0E4B}"/>
                </a:ext>
              </a:extLst>
            </p:cNvPr>
            <p:cNvSpPr/>
            <p:nvPr/>
          </p:nvSpPr>
          <p:spPr>
            <a:xfrm>
              <a:off x="13250012" y="2814321"/>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2667" b="1" spc="-30" dirty="0">
                  <a:latin typeface="Arial" panose="020B0604020202020204" pitchFamily="34" charset="0"/>
                  <a:ea typeface="GT America 1 Bold"/>
                  <a:cs typeface="Arial" panose="020B0604020202020204" pitchFamily="34" charset="0"/>
                  <a:sym typeface="GT America 1 Bold"/>
                </a:rPr>
                <a:t>18</a:t>
              </a:r>
              <a:r>
                <a:rPr lang="en-US" sz="1533" b="1" spc="-30" dirty="0">
                  <a:latin typeface="Arial" panose="020B0604020202020204" pitchFamily="34" charset="0"/>
                  <a:ea typeface="GT America 1 Bold"/>
                  <a:cs typeface="Arial" panose="020B0604020202020204" pitchFamily="34" charset="0"/>
                  <a:sym typeface="GT America 1 Bold"/>
                </a:rPr>
                <a:t> </a:t>
              </a: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Food assessments undertaken</a:t>
              </a:r>
              <a:endParaRPr lang="en-GB" sz="1533" dirty="0"/>
            </a:p>
          </p:txBody>
        </p:sp>
        <p:sp>
          <p:nvSpPr>
            <p:cNvPr id="36" name="Free-form: Shape 35">
              <a:extLst>
                <a:ext uri="{FF2B5EF4-FFF2-40B4-BE49-F238E27FC236}">
                  <a16:creationId xmlns:a16="http://schemas.microsoft.com/office/drawing/2014/main" id="{A3E91486-38CE-94BF-8E3A-F5138294C810}"/>
                </a:ext>
              </a:extLst>
            </p:cNvPr>
            <p:cNvSpPr/>
            <p:nvPr/>
          </p:nvSpPr>
          <p:spPr>
            <a:xfrm>
              <a:off x="1467540" y="5313633"/>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2933" b="1" spc="-30" dirty="0">
                  <a:latin typeface="Arial" panose="020B0604020202020204" pitchFamily="34" charset="0"/>
                  <a:ea typeface="GT America 1 Bold"/>
                  <a:cs typeface="Arial" panose="020B0604020202020204" pitchFamily="34" charset="0"/>
                  <a:sym typeface="GT America 1 Bold"/>
                </a:rPr>
                <a:t>8 </a:t>
              </a:r>
              <a:endParaRPr lang="en-US" sz="2667" b="1" spc="-30" dirty="0">
                <a:latin typeface="Arial" panose="020B0604020202020204" pitchFamily="34" charset="0"/>
                <a:ea typeface="GT America 1 Bold"/>
                <a:cs typeface="Arial" panose="020B0604020202020204" pitchFamily="34" charset="0"/>
                <a:sym typeface="GT America 1 Bold"/>
              </a:endParaRP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Outpatient areas (OPD) assessments undertaken</a:t>
              </a:r>
              <a:endParaRPr lang="en-GB" sz="1533" dirty="0"/>
            </a:p>
          </p:txBody>
        </p:sp>
        <p:sp>
          <p:nvSpPr>
            <p:cNvPr id="38" name="Free-form: Shape 37">
              <a:extLst>
                <a:ext uri="{FF2B5EF4-FFF2-40B4-BE49-F238E27FC236}">
                  <a16:creationId xmlns:a16="http://schemas.microsoft.com/office/drawing/2014/main" id="{ADE82FD9-E4C7-1944-8CBE-BC86FF37714C}"/>
                </a:ext>
              </a:extLst>
            </p:cNvPr>
            <p:cNvSpPr/>
            <p:nvPr/>
          </p:nvSpPr>
          <p:spPr>
            <a:xfrm>
              <a:off x="5395031" y="5313633"/>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2667" b="1" spc="-30" dirty="0">
                  <a:latin typeface="Arial" panose="020B0604020202020204" pitchFamily="34" charset="0"/>
                  <a:ea typeface="GT America 1 Bold"/>
                  <a:cs typeface="Arial" panose="020B0604020202020204" pitchFamily="34" charset="0"/>
                  <a:sym typeface="GT America 1 Bold"/>
                </a:rPr>
                <a:t>All</a:t>
              </a:r>
              <a:r>
                <a:rPr lang="en-US" sz="2400" b="1" spc="-30" dirty="0">
                  <a:latin typeface="Arial" panose="020B0604020202020204" pitchFamily="34" charset="0"/>
                  <a:ea typeface="GT America 1 Bold"/>
                  <a:cs typeface="Arial" panose="020B0604020202020204" pitchFamily="34" charset="0"/>
                  <a:sym typeface="GT America 1 Bold"/>
                </a:rPr>
                <a:t> </a:t>
              </a: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Internal (Public areas) assessments visited and assessed</a:t>
              </a:r>
              <a:endParaRPr lang="en-GB" sz="1533" dirty="0"/>
            </a:p>
          </p:txBody>
        </p:sp>
        <p:sp>
          <p:nvSpPr>
            <p:cNvPr id="44" name="Free-form: Shape 43">
              <a:extLst>
                <a:ext uri="{FF2B5EF4-FFF2-40B4-BE49-F238E27FC236}">
                  <a16:creationId xmlns:a16="http://schemas.microsoft.com/office/drawing/2014/main" id="{67D21FFC-781D-0256-23D0-41278A18E05B}"/>
                </a:ext>
              </a:extLst>
            </p:cNvPr>
            <p:cNvSpPr/>
            <p:nvPr/>
          </p:nvSpPr>
          <p:spPr>
            <a:xfrm>
              <a:off x="9322521" y="5313633"/>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3200" b="1" spc="-30" dirty="0">
                  <a:latin typeface="Arial" panose="020B0604020202020204" pitchFamily="34" charset="0"/>
                  <a:ea typeface="GT America 1 Bold"/>
                  <a:cs typeface="Arial" panose="020B0604020202020204" pitchFamily="34" charset="0"/>
                  <a:sym typeface="GT America 1 Bold"/>
                </a:rPr>
                <a:t>All</a:t>
              </a:r>
              <a:r>
                <a:rPr lang="en-US" sz="2400" b="1" spc="-30" dirty="0">
                  <a:latin typeface="Arial" panose="020B0604020202020204" pitchFamily="34" charset="0"/>
                  <a:ea typeface="GT America 1 Bold"/>
                  <a:cs typeface="Arial" panose="020B0604020202020204" pitchFamily="34" charset="0"/>
                  <a:sym typeface="GT America 1 Bold"/>
                </a:rPr>
                <a:t> </a:t>
              </a:r>
            </a:p>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Site External (Hospital areas only) assessed</a:t>
              </a:r>
              <a:endParaRPr lang="en-GB" sz="1533" dirty="0"/>
            </a:p>
          </p:txBody>
        </p:sp>
        <p:sp>
          <p:nvSpPr>
            <p:cNvPr id="45" name="Free-form: Shape 44">
              <a:extLst>
                <a:ext uri="{FF2B5EF4-FFF2-40B4-BE49-F238E27FC236}">
                  <a16:creationId xmlns:a16="http://schemas.microsoft.com/office/drawing/2014/main" id="{D9E06196-DF0B-9311-F2BC-DF58ECB4F80E}"/>
                </a:ext>
              </a:extLst>
            </p:cNvPr>
            <p:cNvSpPr/>
            <p:nvPr/>
          </p:nvSpPr>
          <p:spPr>
            <a:xfrm>
              <a:off x="13250012" y="5313633"/>
              <a:ext cx="3570446" cy="2142267"/>
            </a:xfrm>
            <a:prstGeom prst="roundRect">
              <a:avLst/>
            </a:prstGeom>
            <a:solidFill>
              <a:srgbClr val="0070C0"/>
            </a:solidFill>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58420" tIns="58420" rIns="58420" bIns="58420" numCol="1" spcCol="1270" anchor="ctr" anchorCtr="0">
              <a:noAutofit/>
            </a:bodyPr>
            <a:lstStyle/>
            <a:p>
              <a:pPr algn="ctr" defTabSz="681601">
                <a:lnSpc>
                  <a:spcPct val="90000"/>
                </a:lnSpc>
                <a:spcBef>
                  <a:spcPct val="0"/>
                </a:spcBef>
                <a:spcAft>
                  <a:spcPct val="35000"/>
                </a:spcAft>
              </a:pPr>
              <a:r>
                <a:rPr lang="en-US" sz="1533" b="1" spc="-46" dirty="0">
                  <a:latin typeface="Arial" panose="020B0604020202020204" pitchFamily="34" charset="0"/>
                  <a:ea typeface="GT America 1 Bold"/>
                  <a:cs typeface="Arial" panose="020B0604020202020204" pitchFamily="34" charset="0"/>
                  <a:sym typeface="GT America 1 Bold"/>
                </a:rPr>
                <a:t>Emergency Department (Including Minor Injuries) assessed across the hospitals</a:t>
              </a:r>
              <a:endParaRPr lang="en-GB" sz="1533" dirty="0"/>
            </a:p>
          </p:txBody>
        </p:sp>
      </p:grpSp>
    </p:spTree>
    <p:extLst>
      <p:ext uri="{BB962C8B-B14F-4D97-AF65-F5344CB8AC3E}">
        <p14:creationId xmlns:p14="http://schemas.microsoft.com/office/powerpoint/2010/main" val="627266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12F457-5E1D-7EFC-FB15-6B6688F73ADD}"/>
              </a:ext>
            </a:extLst>
          </p:cNvPr>
          <p:cNvSpPr>
            <a:spLocks noGrp="1"/>
          </p:cNvSpPr>
          <p:nvPr>
            <p:ph idx="1"/>
          </p:nvPr>
        </p:nvSpPr>
        <p:spPr>
          <a:xfrm>
            <a:off x="273923" y="1520890"/>
            <a:ext cx="11246077" cy="4707109"/>
          </a:xfrm>
        </p:spPr>
        <p:txBody>
          <a:bodyPr/>
          <a:lstStyle/>
          <a:p>
            <a:pPr marL="342900" indent="-342900">
              <a:buFont typeface="Arial" panose="020B0604020202020204" pitchFamily="34" charset="0"/>
              <a:buChar char="•"/>
            </a:pPr>
            <a:r>
              <a:rPr lang="en-GB" dirty="0"/>
              <a:t>Changes have been made this year based on feedback from users, feedback from experts and also inline with legislation and guidance.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One of the main changes is that it is more user friendly to the sectors – such as Mental Health providers, where N/A has been added to areas where appropriate.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We have had detailed engagement sessions to agree the updates.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 burden assessment has not been completed this year and although the majority of feedback from the User Group was that the collection does not take longer, we did receive feedback from one Trust advising that it did take them longer to complete so please bear this in mind. </a:t>
            </a:r>
          </a:p>
          <a:p>
            <a:endParaRPr lang="en-GB" dirty="0"/>
          </a:p>
        </p:txBody>
      </p:sp>
      <p:sp>
        <p:nvSpPr>
          <p:cNvPr id="3" name="Text Placeholder 2">
            <a:extLst>
              <a:ext uri="{FF2B5EF4-FFF2-40B4-BE49-F238E27FC236}">
                <a16:creationId xmlns:a16="http://schemas.microsoft.com/office/drawing/2014/main" id="{F55195AD-76F2-F98A-8EAD-41FDBCFF52B5}"/>
              </a:ext>
            </a:extLst>
          </p:cNvPr>
          <p:cNvSpPr>
            <a:spLocks noGrp="1"/>
          </p:cNvSpPr>
          <p:nvPr>
            <p:ph type="body" sz="quarter" idx="13"/>
          </p:nvPr>
        </p:nvSpPr>
        <p:spPr>
          <a:xfrm>
            <a:off x="273923" y="1120244"/>
            <a:ext cx="11012644" cy="577927"/>
          </a:xfrm>
        </p:spPr>
        <p:txBody>
          <a:bodyPr/>
          <a:lstStyle/>
          <a:p>
            <a:r>
              <a:rPr lang="en-GB" dirty="0"/>
              <a:t>Changes </a:t>
            </a:r>
          </a:p>
        </p:txBody>
      </p:sp>
      <p:sp>
        <p:nvSpPr>
          <p:cNvPr id="4" name="Title 3">
            <a:extLst>
              <a:ext uri="{FF2B5EF4-FFF2-40B4-BE49-F238E27FC236}">
                <a16:creationId xmlns:a16="http://schemas.microsoft.com/office/drawing/2014/main" id="{A129D891-B819-6C18-6416-9950B371083A}"/>
              </a:ext>
            </a:extLst>
          </p:cNvPr>
          <p:cNvSpPr>
            <a:spLocks noGrp="1"/>
          </p:cNvSpPr>
          <p:nvPr>
            <p:ph type="title"/>
          </p:nvPr>
        </p:nvSpPr>
        <p:spPr>
          <a:xfrm>
            <a:off x="273923" y="197408"/>
            <a:ext cx="11404154" cy="865186"/>
          </a:xfrm>
        </p:spPr>
        <p:txBody>
          <a:bodyPr>
            <a:normAutofit/>
          </a:bodyPr>
          <a:lstStyle/>
          <a:p>
            <a:r>
              <a:rPr lang="en-GB" dirty="0"/>
              <a:t>Updates this year</a:t>
            </a:r>
          </a:p>
        </p:txBody>
      </p:sp>
    </p:spTree>
    <p:extLst>
      <p:ext uri="{BB962C8B-B14F-4D97-AF65-F5344CB8AC3E}">
        <p14:creationId xmlns:p14="http://schemas.microsoft.com/office/powerpoint/2010/main" val="272970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DB0142D3-7A1A-F3E6-5D57-854B9B13D2C7}"/>
              </a:ext>
            </a:extLst>
          </p:cNvPr>
          <p:cNvSpPr txBox="1">
            <a:spLocks/>
          </p:cNvSpPr>
          <p:nvPr/>
        </p:nvSpPr>
        <p:spPr>
          <a:xfrm>
            <a:off x="259080" y="301407"/>
            <a:ext cx="9744456" cy="63128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latin typeface="Arial" panose="020B0604020202020204" pitchFamily="34" charset="0"/>
                <a:cs typeface="Arial" panose="020B0604020202020204" pitchFamily="34" charset="0"/>
              </a:rPr>
              <a:t>Barts Health NHS Trust - PLACE 2025 Results</a:t>
            </a:r>
          </a:p>
        </p:txBody>
      </p:sp>
      <p:graphicFrame>
        <p:nvGraphicFramePr>
          <p:cNvPr id="7" name="Table 6">
            <a:extLst>
              <a:ext uri="{FF2B5EF4-FFF2-40B4-BE49-F238E27FC236}">
                <a16:creationId xmlns:a16="http://schemas.microsoft.com/office/drawing/2014/main" id="{B0C990A5-F5B6-E136-3245-D25809585897}"/>
              </a:ext>
            </a:extLst>
          </p:cNvPr>
          <p:cNvGraphicFramePr>
            <a:graphicFrameLocks noGrp="1"/>
          </p:cNvGraphicFramePr>
          <p:nvPr/>
        </p:nvGraphicFramePr>
        <p:xfrm>
          <a:off x="259080" y="1116512"/>
          <a:ext cx="11673839" cy="4481715"/>
        </p:xfrm>
        <a:graphic>
          <a:graphicData uri="http://schemas.openxmlformats.org/drawingml/2006/table">
            <a:tbl>
              <a:tblPr firstRow="1" bandRow="1">
                <a:noFill/>
                <a:tableStyleId>{5C22544A-7EE6-4342-B048-85BDC9FD1C3A}</a:tableStyleId>
              </a:tblPr>
              <a:tblGrid>
                <a:gridCol w="2910575">
                  <a:extLst>
                    <a:ext uri="{9D8B030D-6E8A-4147-A177-3AD203B41FA5}">
                      <a16:colId xmlns:a16="http://schemas.microsoft.com/office/drawing/2014/main" val="3525110529"/>
                    </a:ext>
                  </a:extLst>
                </a:gridCol>
                <a:gridCol w="1140891">
                  <a:extLst>
                    <a:ext uri="{9D8B030D-6E8A-4147-A177-3AD203B41FA5}">
                      <a16:colId xmlns:a16="http://schemas.microsoft.com/office/drawing/2014/main" val="817661495"/>
                    </a:ext>
                  </a:extLst>
                </a:gridCol>
                <a:gridCol w="649725">
                  <a:extLst>
                    <a:ext uri="{9D8B030D-6E8A-4147-A177-3AD203B41FA5}">
                      <a16:colId xmlns:a16="http://schemas.microsoft.com/office/drawing/2014/main" val="1896874610"/>
                    </a:ext>
                  </a:extLst>
                </a:gridCol>
                <a:gridCol w="1242392">
                  <a:extLst>
                    <a:ext uri="{9D8B030D-6E8A-4147-A177-3AD203B41FA5}">
                      <a16:colId xmlns:a16="http://schemas.microsoft.com/office/drawing/2014/main" val="4240866202"/>
                    </a:ext>
                  </a:extLst>
                </a:gridCol>
                <a:gridCol w="649725">
                  <a:extLst>
                    <a:ext uri="{9D8B030D-6E8A-4147-A177-3AD203B41FA5}">
                      <a16:colId xmlns:a16="http://schemas.microsoft.com/office/drawing/2014/main" val="1353306576"/>
                    </a:ext>
                  </a:extLst>
                </a:gridCol>
                <a:gridCol w="985196">
                  <a:extLst>
                    <a:ext uri="{9D8B030D-6E8A-4147-A177-3AD203B41FA5}">
                      <a16:colId xmlns:a16="http://schemas.microsoft.com/office/drawing/2014/main" val="1724863446"/>
                    </a:ext>
                  </a:extLst>
                </a:gridCol>
                <a:gridCol w="1364252">
                  <a:extLst>
                    <a:ext uri="{9D8B030D-6E8A-4147-A177-3AD203B41FA5}">
                      <a16:colId xmlns:a16="http://schemas.microsoft.com/office/drawing/2014/main" val="1455982392"/>
                    </a:ext>
                  </a:extLst>
                </a:gridCol>
                <a:gridCol w="959678">
                  <a:extLst>
                    <a:ext uri="{9D8B030D-6E8A-4147-A177-3AD203B41FA5}">
                      <a16:colId xmlns:a16="http://schemas.microsoft.com/office/drawing/2014/main" val="808671681"/>
                    </a:ext>
                  </a:extLst>
                </a:gridCol>
                <a:gridCol w="920396">
                  <a:extLst>
                    <a:ext uri="{9D8B030D-6E8A-4147-A177-3AD203B41FA5}">
                      <a16:colId xmlns:a16="http://schemas.microsoft.com/office/drawing/2014/main" val="2883304251"/>
                    </a:ext>
                  </a:extLst>
                </a:gridCol>
                <a:gridCol w="851009">
                  <a:extLst>
                    <a:ext uri="{9D8B030D-6E8A-4147-A177-3AD203B41FA5}">
                      <a16:colId xmlns:a16="http://schemas.microsoft.com/office/drawing/2014/main" val="2753234968"/>
                    </a:ext>
                  </a:extLst>
                </a:gridCol>
              </a:tblGrid>
              <a:tr h="1088750">
                <a:tc rowSpan="2">
                  <a:txBody>
                    <a:bodyPr/>
                    <a:lstStyle/>
                    <a:p>
                      <a:pPr algn="ctr">
                        <a:buNone/>
                      </a:pPr>
                      <a:r>
                        <a:rPr lang="en-GB" sz="1600" b="1" cap="none" spc="60" dirty="0">
                          <a:solidFill>
                            <a:schemeClr val="bg1"/>
                          </a:solidFill>
                          <a:effectLst/>
                          <a:latin typeface="Arial" panose="020B0604020202020204" pitchFamily="34" charset="0"/>
                          <a:cs typeface="Arial" panose="020B0604020202020204" pitchFamily="34" charset="0"/>
                        </a:rPr>
                        <a:t>Barts Health NHS Sites</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Cleanliness</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Food</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Organisation Food</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Ward Food</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Privacy, Dignity &amp; Wellbeing</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Condition, Appearance &amp; Maintenance</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Dementia</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Disability</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tc>
                  <a:txBody>
                    <a:bodyPr/>
                    <a:lstStyle/>
                    <a:p>
                      <a:pPr algn="ctr">
                        <a:buNone/>
                      </a:pPr>
                      <a:r>
                        <a:rPr lang="en-GB" sz="1300" b="1" cap="none" spc="60" dirty="0">
                          <a:solidFill>
                            <a:schemeClr val="bg1"/>
                          </a:solidFill>
                          <a:effectLst/>
                          <a:latin typeface="Arial" panose="020B0604020202020204" pitchFamily="34" charset="0"/>
                          <a:cs typeface="Arial" panose="020B0604020202020204" pitchFamily="34" charset="0"/>
                        </a:rPr>
                        <a:t>General Site Average</a:t>
                      </a:r>
                    </a:p>
                  </a:txBody>
                  <a:tcPr marL="0" marR="0" marT="74385" marB="0" anchor="ctr">
                    <a:lnL w="12700" cmpd="sng">
                      <a:noFill/>
                    </a:lnL>
                    <a:lnR w="12700" cmpd="sng">
                      <a:noFill/>
                    </a:lnR>
                    <a:lnT w="19050" cap="flat" cmpd="sng" algn="ctr">
                      <a:noFill/>
                      <a:prstDash val="solid"/>
                    </a:lnT>
                    <a:lnB w="38100" cmpd="sng">
                      <a:noFill/>
                    </a:lnB>
                    <a:solidFill>
                      <a:srgbClr val="0070C0"/>
                    </a:solidFill>
                  </a:tcPr>
                </a:tc>
                <a:extLst>
                  <a:ext uri="{0D108BD9-81ED-4DB2-BD59-A6C34878D82A}">
                    <a16:rowId xmlns:a16="http://schemas.microsoft.com/office/drawing/2014/main" val="3006967307"/>
                  </a:ext>
                </a:extLst>
              </a:tr>
              <a:tr h="428901">
                <a:tc vMerge="1">
                  <a:txBody>
                    <a:bodyPr/>
                    <a:lstStyle/>
                    <a:p>
                      <a:endParaRPr lang="en-GB"/>
                    </a:p>
                  </a:txBody>
                  <a:tcPr/>
                </a:tc>
                <a:tc gridSpan="9">
                  <a:txBody>
                    <a:bodyPr/>
                    <a:lstStyle/>
                    <a:p>
                      <a:pPr algn="ctr">
                        <a:buNone/>
                      </a:pPr>
                      <a:r>
                        <a:rPr lang="en-GB" sz="2400" b="1" cap="none" spc="0" dirty="0">
                          <a:solidFill>
                            <a:schemeClr val="tx1"/>
                          </a:solidFill>
                          <a:effectLst/>
                          <a:latin typeface="Arial" panose="020B0604020202020204" pitchFamily="34" charset="0"/>
                          <a:cs typeface="Arial" panose="020B0604020202020204" pitchFamily="34" charset="0"/>
                        </a:rPr>
                        <a:t>2025</a:t>
                      </a:r>
                    </a:p>
                  </a:txBody>
                  <a:tcPr marL="0" marR="0" marT="74385" marB="0" anchor="ctr">
                    <a:lnL w="38100" cmpd="sng">
                      <a:noFill/>
                    </a:lnL>
                    <a:lnR w="12700" cmpd="sng">
                      <a:noFill/>
                      <a:prstDash val="solid"/>
                    </a:lnR>
                    <a:lnT w="38100" cmpd="sng">
                      <a:noFill/>
                    </a:lnT>
                    <a:lnB w="12700" cap="flat" cmpd="sng" algn="ctr">
                      <a:noFill/>
                      <a:prstDash val="soli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52637818"/>
                  </a:ext>
                </a:extLst>
              </a:tr>
              <a:tr h="428901">
                <a:tc>
                  <a:txBody>
                    <a:bodyPr/>
                    <a:lstStyle/>
                    <a:p>
                      <a:pPr>
                        <a:buNone/>
                      </a:pPr>
                      <a:r>
                        <a:rPr lang="en-GB" sz="1100" b="1" cap="none" spc="0" dirty="0">
                          <a:solidFill>
                            <a:schemeClr val="tx1"/>
                          </a:solidFill>
                          <a:effectLst/>
                        </a:rPr>
                        <a:t>Newham University Hospital</a:t>
                      </a:r>
                    </a:p>
                  </a:txBody>
                  <a:tcPr marL="0" marR="0" marT="74385" marB="0" anchor="ctr">
                    <a:lnL w="12700" cmpd="sng">
                      <a:noFill/>
                      <a:prstDash val="solid"/>
                    </a:lnL>
                    <a:lnR w="12700" cmpd="sng">
                      <a:noFill/>
                      <a:prstDash val="solid"/>
                    </a:lnR>
                    <a:lnT w="38100" cmpd="sng">
                      <a:noFill/>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99.48%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96.98%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99.48%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96.44%</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83.02%</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98.82%</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80.19%</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82.24%</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92.08%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202700356"/>
                  </a:ext>
                </a:extLst>
              </a:tr>
              <a:tr h="428901">
                <a:tc>
                  <a:txBody>
                    <a:bodyPr/>
                    <a:lstStyle/>
                    <a:p>
                      <a:pPr>
                        <a:buNone/>
                      </a:pPr>
                      <a:r>
                        <a:rPr lang="en-GB" sz="1100" b="1" cap="none" spc="0" dirty="0">
                          <a:solidFill>
                            <a:schemeClr val="tx1"/>
                          </a:solidFill>
                          <a:effectLst/>
                        </a:rPr>
                        <a:t>Royal London Hospital</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98.33%</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93.86%</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98.96%</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92.83%</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86.45%</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98.80%</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83.33%</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79.09%</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91.46%</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575908519"/>
                  </a:ext>
                </a:extLst>
              </a:tr>
              <a:tr h="428901">
                <a:tc>
                  <a:txBody>
                    <a:bodyPr/>
                    <a:lstStyle/>
                    <a:p>
                      <a:pPr>
                        <a:buNone/>
                      </a:pPr>
                      <a:r>
                        <a:rPr lang="en-GB" sz="1100" b="1" cap="none" spc="0" dirty="0">
                          <a:solidFill>
                            <a:schemeClr val="tx1"/>
                          </a:solidFill>
                          <a:effectLst/>
                        </a:rPr>
                        <a:t>St Bartholomews Hospital</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99.60%</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94.96%</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96.88%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94.44%</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85.50%</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98.39%</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76.96%</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76.38%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90.39%</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444838448"/>
                  </a:ext>
                </a:extLst>
              </a:tr>
              <a:tr h="428901">
                <a:tc>
                  <a:txBody>
                    <a:bodyPr/>
                    <a:lstStyle/>
                    <a:p>
                      <a:pPr>
                        <a:buNone/>
                      </a:pPr>
                      <a:r>
                        <a:rPr lang="en-GB" sz="1100" b="1" cap="none" spc="0" dirty="0">
                          <a:solidFill>
                            <a:schemeClr val="tx1"/>
                          </a:solidFill>
                          <a:effectLst/>
                        </a:rPr>
                        <a:t>Whipps Cross University Hospital</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98.29%</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94.18%</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99.48%</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93.13%</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77.33%</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00B050"/>
                          </a:solidFill>
                          <a:effectLst/>
                          <a:latin typeface="Arial" panose="020B0604020202020204" pitchFamily="34" charset="0"/>
                          <a:cs typeface="Arial" panose="020B0604020202020204" pitchFamily="34" charset="0"/>
                        </a:rPr>
                        <a:t>99.40%</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74.66%</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78.52%</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buNone/>
                      </a:pPr>
                      <a:r>
                        <a:rPr lang="en-GB" sz="1100" b="1" cap="none" spc="0" dirty="0">
                          <a:solidFill>
                            <a:srgbClr val="FF0000"/>
                          </a:solidFill>
                          <a:effectLst/>
                          <a:latin typeface="Arial" panose="020B0604020202020204" pitchFamily="34" charset="0"/>
                          <a:cs typeface="Arial" panose="020B0604020202020204" pitchFamily="34" charset="0"/>
                        </a:rPr>
                        <a:t>89.37%</a:t>
                      </a:r>
                    </a:p>
                  </a:txBody>
                  <a:tcPr marL="0" marR="0" marT="74385" marB="0"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498620494"/>
                  </a:ext>
                </a:extLst>
              </a:tr>
              <a:tr h="709337">
                <a:tc>
                  <a:txBody>
                    <a:bodyPr/>
                    <a:lstStyle/>
                    <a:p>
                      <a:pPr>
                        <a:buNone/>
                      </a:pPr>
                      <a:r>
                        <a:rPr lang="en-GB" sz="1200" b="1" cap="none" spc="0" dirty="0">
                          <a:solidFill>
                            <a:schemeClr val="tx1"/>
                          </a:solidFill>
                          <a:effectLst/>
                        </a:rPr>
                        <a:t>Barts Health NHS Trust (Organisational Average) 2025</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00B050"/>
                          </a:solidFill>
                          <a:effectLst/>
                          <a:latin typeface="Arial" panose="020B0604020202020204" pitchFamily="34" charset="0"/>
                          <a:cs typeface="Arial" panose="020B0604020202020204" pitchFamily="34" charset="0"/>
                        </a:rPr>
                        <a:t>98.70%</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00B050"/>
                          </a:solidFill>
                          <a:effectLst/>
                          <a:latin typeface="Arial" panose="020B0604020202020204" pitchFamily="34" charset="0"/>
                          <a:cs typeface="Arial" panose="020B0604020202020204" pitchFamily="34" charset="0"/>
                        </a:rPr>
                        <a:t>94.90%</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00B050"/>
                          </a:solidFill>
                          <a:effectLst/>
                          <a:latin typeface="Arial" panose="020B0604020202020204" pitchFamily="34" charset="0"/>
                          <a:cs typeface="Arial" panose="020B0604020202020204" pitchFamily="34" charset="0"/>
                        </a:rPr>
                        <a:t>98.92%</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00B050"/>
                          </a:solidFill>
                          <a:effectLst/>
                          <a:latin typeface="Arial" panose="020B0604020202020204" pitchFamily="34" charset="0"/>
                          <a:cs typeface="Arial" panose="020B0604020202020204" pitchFamily="34" charset="0"/>
                        </a:rPr>
                        <a:t>94.11%</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FF0000"/>
                          </a:solidFill>
                          <a:effectLst/>
                          <a:latin typeface="Arial" panose="020B0604020202020204" pitchFamily="34" charset="0"/>
                          <a:cs typeface="Arial" panose="020B0604020202020204" pitchFamily="34" charset="0"/>
                        </a:rPr>
                        <a:t>82.79%</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00B050"/>
                          </a:solidFill>
                          <a:effectLst/>
                          <a:latin typeface="Arial" panose="020B0604020202020204" pitchFamily="34" charset="0"/>
                          <a:cs typeface="Arial" panose="020B0604020202020204" pitchFamily="34" charset="0"/>
                        </a:rPr>
                        <a:t>98.94%</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FF0000"/>
                          </a:solidFill>
                          <a:effectLst/>
                          <a:latin typeface="Arial" panose="020B0604020202020204" pitchFamily="34" charset="0"/>
                          <a:cs typeface="Arial" panose="020B0604020202020204" pitchFamily="34" charset="0"/>
                        </a:rPr>
                        <a:t>79.08%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FF0000"/>
                          </a:solidFill>
                          <a:effectLst/>
                          <a:latin typeface="Arial" panose="020B0604020202020204" pitchFamily="34" charset="0"/>
                          <a:cs typeface="Arial" panose="020B0604020202020204" pitchFamily="34" charset="0"/>
                        </a:rPr>
                        <a:t>79.08%</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buNone/>
                      </a:pPr>
                      <a:r>
                        <a:rPr lang="en-GB" sz="1200" b="1" cap="none" spc="0" dirty="0">
                          <a:solidFill>
                            <a:srgbClr val="FF0000"/>
                          </a:solidFill>
                          <a:effectLst/>
                          <a:latin typeface="Arial" panose="020B0604020202020204" pitchFamily="34" charset="0"/>
                          <a:cs typeface="Arial" panose="020B0604020202020204" pitchFamily="34" charset="0"/>
                        </a:rPr>
                        <a:t>90.82%</a:t>
                      </a:r>
                    </a:p>
                  </a:txBody>
                  <a:tcPr marL="0" marR="0" marT="74385" marB="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651531903"/>
                  </a:ext>
                </a:extLst>
              </a:tr>
              <a:tr h="527879">
                <a:tc>
                  <a:txBody>
                    <a:bodyPr/>
                    <a:lstStyle/>
                    <a:p>
                      <a:pPr>
                        <a:buNone/>
                      </a:pPr>
                      <a:r>
                        <a:rPr lang="en-GB" sz="1200" b="1" cap="none" spc="0" dirty="0">
                          <a:solidFill>
                            <a:srgbClr val="0070C0"/>
                          </a:solidFill>
                          <a:effectLst/>
                        </a:rPr>
                        <a:t>2025 National Average %</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98.55%</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92.13%</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92.79%</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92.30%</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89.37%</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97.00%</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85.68%</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87.12%</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ctr">
                        <a:buNone/>
                      </a:pPr>
                      <a:r>
                        <a:rPr lang="en-GB" sz="1200" b="1" cap="none" spc="0" dirty="0">
                          <a:solidFill>
                            <a:srgbClr val="0070C0"/>
                          </a:solidFill>
                          <a:effectLst/>
                          <a:latin typeface="Arial" panose="020B0604020202020204" pitchFamily="34" charset="0"/>
                          <a:cs typeface="Arial" panose="020B0604020202020204" pitchFamily="34" charset="0"/>
                        </a:rPr>
                        <a:t>91.87%</a:t>
                      </a:r>
                    </a:p>
                  </a:txBody>
                  <a:tcPr marL="0" marR="0" marT="74385" marB="0"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614836223"/>
                  </a:ext>
                </a:extLst>
              </a:tr>
            </a:tbl>
          </a:graphicData>
        </a:graphic>
      </p:graphicFrame>
    </p:spTree>
    <p:extLst>
      <p:ext uri="{BB962C8B-B14F-4D97-AF65-F5344CB8AC3E}">
        <p14:creationId xmlns:p14="http://schemas.microsoft.com/office/powerpoint/2010/main" val="30587372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F60E1-D5CC-1978-DC3C-C2261C4C100A}"/>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66BD75AC-3180-BA7E-C047-B3E0D167D20E}"/>
              </a:ext>
            </a:extLst>
          </p:cNvPr>
          <p:cNvSpPr txBox="1">
            <a:spLocks/>
          </p:cNvSpPr>
          <p:nvPr/>
        </p:nvSpPr>
        <p:spPr>
          <a:xfrm>
            <a:off x="259080" y="301407"/>
            <a:ext cx="4468368" cy="631281"/>
          </a:xfrm>
          <a:prstGeom prst="rect">
            <a:avLst/>
          </a:prstGeom>
        </p:spPr>
        <p:txBody>
          <a:bodyPr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Site Actions – Newham Hospital</a:t>
            </a:r>
          </a:p>
        </p:txBody>
      </p:sp>
      <p:sp>
        <p:nvSpPr>
          <p:cNvPr id="3" name="Content Placeholder 3">
            <a:extLst>
              <a:ext uri="{FF2B5EF4-FFF2-40B4-BE49-F238E27FC236}">
                <a16:creationId xmlns:a16="http://schemas.microsoft.com/office/drawing/2014/main" id="{E714CE24-4F83-F3D6-CD36-058CF4E90A5A}"/>
              </a:ext>
            </a:extLst>
          </p:cNvPr>
          <p:cNvSpPr>
            <a:spLocks noGrp="1"/>
          </p:cNvSpPr>
          <p:nvPr>
            <p:ph idx="1"/>
          </p:nvPr>
        </p:nvSpPr>
        <p:spPr>
          <a:xfrm>
            <a:off x="335280" y="1088136"/>
            <a:ext cx="11634216" cy="4351338"/>
          </a:xfrm>
        </p:spPr>
        <p:txBody>
          <a:bodyPr>
            <a:normAutofit/>
          </a:bodyPr>
          <a:lstStyle/>
          <a:p>
            <a:pPr algn="just"/>
            <a:r>
              <a:rPr lang="en-GB" sz="1400" b="1" dirty="0">
                <a:solidFill>
                  <a:srgbClr val="0070C0"/>
                </a:solidFill>
                <a:latin typeface="Arial" panose="020B0604020202020204" pitchFamily="34" charset="0"/>
                <a:cs typeface="Arial" panose="020B0604020202020204" pitchFamily="34" charset="0"/>
              </a:rPr>
              <a:t>Date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Newham Hospital assessment undertaken on 17</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&amp; 18</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September 2025, over two consecutive days.</a:t>
            </a:r>
          </a:p>
          <a:p>
            <a:pPr algn="just"/>
            <a:r>
              <a:rPr lang="en-GB" sz="1400" b="1" dirty="0">
                <a:solidFill>
                  <a:srgbClr val="0070C0"/>
                </a:solidFill>
                <a:latin typeface="Arial" panose="020B0604020202020204" pitchFamily="34" charset="0"/>
                <a:cs typeface="Arial" panose="020B0604020202020204" pitchFamily="34" charset="0"/>
              </a:rPr>
              <a:t>Attendance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39 patient reps and 34 staff reps attended over the course of two days.</a:t>
            </a:r>
          </a:p>
          <a:p>
            <a:pPr algn="just"/>
            <a:r>
              <a:rPr lang="en-GB" sz="1400" b="1" dirty="0">
                <a:solidFill>
                  <a:srgbClr val="0070C0"/>
                </a:solidFill>
                <a:latin typeface="Arial" panose="020B0604020202020204" pitchFamily="34" charset="0"/>
                <a:cs typeface="Arial" panose="020B0604020202020204" pitchFamily="34" charset="0"/>
              </a:rPr>
              <a:t>Assessment</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10 x wards, 2 x OPD areas, ED, Internal &amp; external and 4 x food assessments undertaken over two consecutive days.</a:t>
            </a:r>
          </a:p>
          <a:p>
            <a:pPr algn="just"/>
            <a:r>
              <a:rPr lang="en-GB" sz="1400" b="1" dirty="0">
                <a:solidFill>
                  <a:srgbClr val="0070C0"/>
                </a:solidFill>
                <a:latin typeface="Arial" panose="020B0604020202020204" pitchFamily="34" charset="0"/>
                <a:cs typeface="Arial" panose="020B0604020202020204" pitchFamily="34" charset="0"/>
              </a:rPr>
              <a:t>Compliance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NUH achieved an overall PLACE score of 92.08%, exceeding both the Barts Health organisational average (90.83%) and the national average (91.87%). Performance was above the national benchmark in five of the eight assessed domains. The strongest variance was observed in Organisation Food, which exceeded the national average by 6.69%, alongside Food (</a:t>
            </a:r>
            <a:r>
              <a:rPr lang="en-GB" sz="1200" dirty="0">
                <a:solidFill>
                  <a:srgbClr val="00B050"/>
                </a:solidFill>
                <a:latin typeface="Arial" panose="020B0604020202020204" pitchFamily="34" charset="0"/>
                <a:cs typeface="Arial" panose="020B0604020202020204" pitchFamily="34" charset="0"/>
              </a:rPr>
              <a:t>+4.85%</a:t>
            </a:r>
            <a:r>
              <a:rPr lang="en-GB" sz="1200" dirty="0">
                <a:latin typeface="Arial" panose="020B0604020202020204" pitchFamily="34" charset="0"/>
                <a:cs typeface="Arial" panose="020B0604020202020204" pitchFamily="34" charset="0"/>
              </a:rPr>
              <a:t>) and Ward Food (</a:t>
            </a:r>
            <a:r>
              <a:rPr lang="en-GB" sz="1200" dirty="0">
                <a:solidFill>
                  <a:srgbClr val="00B050"/>
                </a:solidFill>
                <a:latin typeface="Arial" panose="020B0604020202020204" pitchFamily="34" charset="0"/>
                <a:cs typeface="Arial" panose="020B0604020202020204" pitchFamily="34" charset="0"/>
              </a:rPr>
              <a:t>+4.14%</a:t>
            </a:r>
            <a:r>
              <a:rPr lang="en-GB" sz="1200" dirty="0">
                <a:latin typeface="Arial" panose="020B0604020202020204" pitchFamily="34" charset="0"/>
                <a:cs typeface="Arial" panose="020B0604020202020204" pitchFamily="34" charset="0"/>
              </a:rPr>
              <a:t>). Scores were below the national average in Privacy, Dignity &amp; Wellbeing (</a:t>
            </a:r>
            <a:r>
              <a:rPr lang="en-GB" sz="1200" dirty="0">
                <a:solidFill>
                  <a:srgbClr val="FF0000"/>
                </a:solidFill>
                <a:latin typeface="Arial" panose="020B0604020202020204" pitchFamily="34" charset="0"/>
                <a:cs typeface="Arial" panose="020B0604020202020204" pitchFamily="34" charset="0"/>
              </a:rPr>
              <a:t>-6.35%</a:t>
            </a:r>
            <a:r>
              <a:rPr lang="en-GB" sz="1200" dirty="0">
                <a:latin typeface="Arial" panose="020B0604020202020204" pitchFamily="34" charset="0"/>
                <a:cs typeface="Arial" panose="020B0604020202020204" pitchFamily="34" charset="0"/>
              </a:rPr>
              <a:t>), Dementia (</a:t>
            </a:r>
            <a:r>
              <a:rPr lang="en-GB" sz="1200" dirty="0">
                <a:solidFill>
                  <a:srgbClr val="FF0000"/>
                </a:solidFill>
                <a:latin typeface="Arial" panose="020B0604020202020204" pitchFamily="34" charset="0"/>
                <a:cs typeface="Arial" panose="020B0604020202020204" pitchFamily="34" charset="0"/>
              </a:rPr>
              <a:t>-5.49%</a:t>
            </a:r>
            <a:r>
              <a:rPr lang="en-GB" sz="1200" dirty="0">
                <a:latin typeface="Arial" panose="020B0604020202020204" pitchFamily="34" charset="0"/>
                <a:cs typeface="Arial" panose="020B0604020202020204" pitchFamily="34" charset="0"/>
              </a:rPr>
              <a:t>), and Disability (</a:t>
            </a:r>
            <a:r>
              <a:rPr lang="en-GB" sz="1200" dirty="0">
                <a:solidFill>
                  <a:srgbClr val="FF0000"/>
                </a:solidFill>
                <a:latin typeface="Arial" panose="020B0604020202020204" pitchFamily="34" charset="0"/>
                <a:cs typeface="Arial" panose="020B0604020202020204" pitchFamily="34" charset="0"/>
              </a:rPr>
              <a:t>-4.88%</a:t>
            </a:r>
            <a:r>
              <a:rPr lang="en-GB" sz="1200" dirty="0">
                <a:latin typeface="Arial" panose="020B0604020202020204" pitchFamily="34" charset="0"/>
                <a:cs typeface="Arial" panose="020B0604020202020204" pitchFamily="34" charset="0"/>
              </a:rPr>
              <a:t>). Overall, the results indicate strong performance across environmental and catering domains, with the site performing above both Trust and national benchmarks overall.</a:t>
            </a:r>
          </a:p>
          <a:p>
            <a:pPr algn="just"/>
            <a:r>
              <a:rPr lang="en-GB" sz="1400" b="1" dirty="0">
                <a:solidFill>
                  <a:srgbClr val="0070C0"/>
                </a:solidFill>
                <a:latin typeface="Arial" panose="020B0604020202020204" pitchFamily="34" charset="0"/>
                <a:cs typeface="Arial" panose="020B0604020202020204" pitchFamily="34" charset="0"/>
              </a:rPr>
              <a:t>Top 3 Areas of Concern are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Collated from site-based exception report, available upon request but shared with the site.</a:t>
            </a:r>
            <a:endParaRPr lang="en-GB" sz="1400" dirty="0">
              <a:latin typeface="Arial" panose="020B0604020202020204" pitchFamily="34" charset="0"/>
              <a:cs typeface="Arial" panose="020B0604020202020204" pitchFamily="34" charset="0"/>
            </a:endParaRP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Privacy, Dignity and Well-Being – such as to review of disability provisions within the environments</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Cleanliness &amp; Conditions – review of communal areas and wards.</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Dementia Friedly Environment – lack of required provisions for patient with dementia or users attending with dementia.</a:t>
            </a:r>
          </a:p>
          <a:p>
            <a:pPr algn="just"/>
            <a:r>
              <a:rPr lang="en-GB" sz="1400" b="1" dirty="0">
                <a:solidFill>
                  <a:srgbClr val="0070C0"/>
                </a:solidFill>
                <a:latin typeface="Arial" panose="020B0604020202020204" pitchFamily="34" charset="0"/>
                <a:cs typeface="Arial" panose="020B0604020202020204" pitchFamily="34" charset="0"/>
              </a:rPr>
              <a:t>Update on Site Action Plan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Following review of the date from the Exception report, it has been included as part of the site-based Action plan, including all other feedbacks from the observation, led by our Soft FM Head of Facilities to work alongside the site key stakeholders to review and action accordingly. Action plan is available upon request from site-based Head of Facilities. In Addition, proposal made to undertake internal site PLACE Lite (once a month) and also Quarterly PLACE Lite’ led by PLACE Manager, involving the local site Soft FM team, IPC and couple of external patient reps. The next PLACE Lite is scheduled in July.</a:t>
            </a:r>
            <a:endParaRPr lang="en-GB" sz="1400" dirty="0">
              <a:latin typeface="Arial" panose="020B0604020202020204" pitchFamily="34" charset="0"/>
              <a:cs typeface="Arial" panose="020B0604020202020204" pitchFamily="34" charset="0"/>
            </a:endParaRPr>
          </a:p>
          <a:p>
            <a:pPr algn="just"/>
            <a:r>
              <a:rPr lang="en-GB" sz="1400" b="1" dirty="0">
                <a:solidFill>
                  <a:srgbClr val="0070C0"/>
                </a:solidFill>
                <a:latin typeface="Arial" panose="020B0604020202020204" pitchFamily="34" charset="0"/>
                <a:cs typeface="Arial" panose="020B0604020202020204" pitchFamily="34" charset="0"/>
              </a:rPr>
              <a:t>Risks</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Clinical/medical patient data on view, leading to non-compliance of patient confidentiality across the areas identified within the Exception report.</a:t>
            </a:r>
          </a:p>
          <a:p>
            <a:pPr algn="just"/>
            <a:r>
              <a:rPr lang="en-GB" sz="1400" b="1" dirty="0">
                <a:solidFill>
                  <a:srgbClr val="0070C0"/>
                </a:solidFill>
                <a:latin typeface="Arial" panose="020B0604020202020204" pitchFamily="34" charset="0"/>
                <a:cs typeface="Arial" panose="020B0604020202020204" pitchFamily="34" charset="0"/>
              </a:rPr>
              <a:t>Escalation</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Lack of day rooms, social/communal areas or playroom on the wards, as identified within the Exception report.</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2388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6E816-F5E9-DF67-A738-0C83AC1ECF83}"/>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2E8B26C1-636E-B3E2-DAC1-3ABBD6762343}"/>
              </a:ext>
            </a:extLst>
          </p:cNvPr>
          <p:cNvSpPr txBox="1">
            <a:spLocks/>
          </p:cNvSpPr>
          <p:nvPr/>
        </p:nvSpPr>
        <p:spPr>
          <a:xfrm>
            <a:off x="259080" y="301407"/>
            <a:ext cx="5053584" cy="631281"/>
          </a:xfrm>
          <a:prstGeom prst="rect">
            <a:avLst/>
          </a:prstGeom>
        </p:spPr>
        <p:txBody>
          <a:bodyPr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Site Actions – Whipps Cross Hospital</a:t>
            </a:r>
          </a:p>
        </p:txBody>
      </p:sp>
      <p:sp>
        <p:nvSpPr>
          <p:cNvPr id="5" name="Content Placeholder 3">
            <a:extLst>
              <a:ext uri="{FF2B5EF4-FFF2-40B4-BE49-F238E27FC236}">
                <a16:creationId xmlns:a16="http://schemas.microsoft.com/office/drawing/2014/main" id="{1E16D98D-EB8D-639F-2BAD-4085D4876330}"/>
              </a:ext>
            </a:extLst>
          </p:cNvPr>
          <p:cNvSpPr>
            <a:spLocks noGrp="1"/>
          </p:cNvSpPr>
          <p:nvPr>
            <p:ph idx="1"/>
          </p:nvPr>
        </p:nvSpPr>
        <p:spPr>
          <a:xfrm>
            <a:off x="335280" y="1088136"/>
            <a:ext cx="11634216" cy="4351338"/>
          </a:xfrm>
        </p:spPr>
        <p:txBody>
          <a:bodyPr>
            <a:normAutofit lnSpcReduction="10000"/>
          </a:bodyPr>
          <a:lstStyle/>
          <a:p>
            <a:pPr algn="just"/>
            <a:r>
              <a:rPr lang="en-GB" sz="1400" b="1" dirty="0">
                <a:solidFill>
                  <a:srgbClr val="0070C0"/>
                </a:solidFill>
                <a:latin typeface="Arial" panose="020B0604020202020204" pitchFamily="34" charset="0"/>
                <a:cs typeface="Arial" panose="020B0604020202020204" pitchFamily="34" charset="0"/>
              </a:rPr>
              <a:t>Date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Whipps Cross Hospital assessment undertaken on 30</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September &amp; 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October 2025, over two consecutive days.</a:t>
            </a:r>
          </a:p>
          <a:p>
            <a:pPr algn="just"/>
            <a:r>
              <a:rPr lang="en-GB" sz="1400" b="1" dirty="0">
                <a:solidFill>
                  <a:srgbClr val="0070C0"/>
                </a:solidFill>
                <a:latin typeface="Arial" panose="020B0604020202020204" pitchFamily="34" charset="0"/>
                <a:cs typeface="Arial" panose="020B0604020202020204" pitchFamily="34" charset="0"/>
              </a:rPr>
              <a:t>Attendance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51 patient reps and 34 staff reps attended over the course of two days.</a:t>
            </a:r>
          </a:p>
          <a:p>
            <a:pPr algn="just"/>
            <a:r>
              <a:rPr lang="en-GB" sz="1400" b="1" dirty="0">
                <a:solidFill>
                  <a:srgbClr val="0070C0"/>
                </a:solidFill>
                <a:latin typeface="Arial" panose="020B0604020202020204" pitchFamily="34" charset="0"/>
                <a:cs typeface="Arial" panose="020B0604020202020204" pitchFamily="34" charset="0"/>
              </a:rPr>
              <a:t>Assessment</a:t>
            </a:r>
            <a:r>
              <a:rPr lang="en-GB" sz="1400" dirty="0">
                <a:solidFill>
                  <a:srgbClr val="0070C0"/>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10 x wards, 42 x OPD areas, ED, Internal &amp; external and 5 x food assessments undertaken over two consecutive days.</a:t>
            </a:r>
          </a:p>
          <a:p>
            <a:pPr algn="just"/>
            <a:r>
              <a:rPr lang="en-GB" sz="1400" b="1" dirty="0">
                <a:solidFill>
                  <a:srgbClr val="0070C0"/>
                </a:solidFill>
                <a:latin typeface="Arial" panose="020B0604020202020204" pitchFamily="34" charset="0"/>
                <a:cs typeface="Arial" panose="020B0604020202020204" pitchFamily="34" charset="0"/>
              </a:rPr>
              <a:t>Compliance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WXH achieved an overall PLACE score of 89.37%, below both the Barts Health organisational average (90.83%) and the national average (91.87%). Performance was above the national benchmark in four of the eight assessed domains. The strongest variance was observed in Organisation Food, which exceeded the national average by 6.69%, alongside Food (</a:t>
            </a:r>
            <a:r>
              <a:rPr lang="en-GB" sz="1200" dirty="0">
                <a:solidFill>
                  <a:srgbClr val="00B050"/>
                </a:solidFill>
                <a:latin typeface="Arial" panose="020B0604020202020204" pitchFamily="34" charset="0"/>
                <a:cs typeface="Arial" panose="020B0604020202020204" pitchFamily="34" charset="0"/>
              </a:rPr>
              <a:t>+2.05%</a:t>
            </a:r>
            <a:r>
              <a:rPr lang="en-GB" sz="1200" dirty="0">
                <a:latin typeface="Arial" panose="020B0604020202020204" pitchFamily="34" charset="0"/>
                <a:cs typeface="Arial" panose="020B0604020202020204" pitchFamily="34" charset="0"/>
              </a:rPr>
              <a:t>), Ward Food (</a:t>
            </a:r>
            <a:r>
              <a:rPr lang="en-GB" sz="1200" dirty="0">
                <a:solidFill>
                  <a:srgbClr val="00B050"/>
                </a:solidFill>
                <a:latin typeface="Arial" panose="020B0604020202020204" pitchFamily="34" charset="0"/>
                <a:cs typeface="Arial" panose="020B0604020202020204" pitchFamily="34" charset="0"/>
              </a:rPr>
              <a:t>+0.83%</a:t>
            </a:r>
            <a:r>
              <a:rPr lang="en-GB" sz="1200" dirty="0">
                <a:latin typeface="Arial" panose="020B0604020202020204" pitchFamily="34" charset="0"/>
                <a:cs typeface="Arial" panose="020B0604020202020204" pitchFamily="34" charset="0"/>
              </a:rPr>
              <a:t>), and Condition, Appearance &amp; Maintenance (</a:t>
            </a:r>
            <a:r>
              <a:rPr lang="en-GB" sz="1200" dirty="0">
                <a:solidFill>
                  <a:srgbClr val="00B050"/>
                </a:solidFill>
                <a:latin typeface="Arial" panose="020B0604020202020204" pitchFamily="34" charset="0"/>
                <a:cs typeface="Arial" panose="020B0604020202020204" pitchFamily="34" charset="0"/>
              </a:rPr>
              <a:t>+2.40%</a:t>
            </a:r>
            <a:r>
              <a:rPr lang="en-GB" sz="1200" dirty="0">
                <a:latin typeface="Arial" panose="020B0604020202020204" pitchFamily="34" charset="0"/>
                <a:cs typeface="Arial" panose="020B0604020202020204" pitchFamily="34" charset="0"/>
              </a:rPr>
              <a:t>). Scores were below the national average in Cleanliness (</a:t>
            </a:r>
            <a:r>
              <a:rPr lang="en-GB" sz="1200" dirty="0">
                <a:solidFill>
                  <a:srgbClr val="FF0000"/>
                </a:solidFill>
                <a:latin typeface="Arial" panose="020B0604020202020204" pitchFamily="34" charset="0"/>
                <a:cs typeface="Arial" panose="020B0604020202020204" pitchFamily="34" charset="0"/>
              </a:rPr>
              <a:t>-0.26%</a:t>
            </a:r>
            <a:r>
              <a:rPr lang="en-GB" sz="1200" dirty="0">
                <a:latin typeface="Arial" panose="020B0604020202020204" pitchFamily="34" charset="0"/>
                <a:cs typeface="Arial" panose="020B0604020202020204" pitchFamily="34" charset="0"/>
              </a:rPr>
              <a:t>), Privacy, Dignity &amp; Wellbeing (</a:t>
            </a:r>
            <a:r>
              <a:rPr lang="en-GB" sz="1200" dirty="0">
                <a:solidFill>
                  <a:srgbClr val="FF0000"/>
                </a:solidFill>
                <a:latin typeface="Arial" panose="020B0604020202020204" pitchFamily="34" charset="0"/>
                <a:cs typeface="Arial" panose="020B0604020202020204" pitchFamily="34" charset="0"/>
              </a:rPr>
              <a:t>-12.04%</a:t>
            </a:r>
            <a:r>
              <a:rPr lang="en-GB" sz="1200" dirty="0">
                <a:latin typeface="Arial" panose="020B0604020202020204" pitchFamily="34" charset="0"/>
                <a:cs typeface="Arial" panose="020B0604020202020204" pitchFamily="34" charset="0"/>
              </a:rPr>
              <a:t>), Dementia (</a:t>
            </a:r>
            <a:r>
              <a:rPr lang="en-GB" sz="1200" dirty="0">
                <a:solidFill>
                  <a:srgbClr val="FF0000"/>
                </a:solidFill>
                <a:latin typeface="Arial" panose="020B0604020202020204" pitchFamily="34" charset="0"/>
                <a:cs typeface="Arial" panose="020B0604020202020204" pitchFamily="34" charset="0"/>
              </a:rPr>
              <a:t>-11.02%</a:t>
            </a:r>
            <a:r>
              <a:rPr lang="en-GB" sz="1200" dirty="0">
                <a:latin typeface="Arial" panose="020B0604020202020204" pitchFamily="34" charset="0"/>
                <a:cs typeface="Arial" panose="020B0604020202020204" pitchFamily="34" charset="0"/>
              </a:rPr>
              <a:t>), and Disability (</a:t>
            </a:r>
            <a:r>
              <a:rPr lang="en-GB" sz="1200" dirty="0">
                <a:solidFill>
                  <a:srgbClr val="FF0000"/>
                </a:solidFill>
                <a:latin typeface="Arial" panose="020B0604020202020204" pitchFamily="34" charset="0"/>
                <a:cs typeface="Arial" panose="020B0604020202020204" pitchFamily="34" charset="0"/>
              </a:rPr>
              <a:t>-8.60%</a:t>
            </a:r>
            <a:r>
              <a:rPr lang="en-GB" sz="1200" dirty="0">
                <a:latin typeface="Arial" panose="020B0604020202020204" pitchFamily="34" charset="0"/>
                <a:cs typeface="Arial" panose="020B0604020202020204" pitchFamily="34" charset="0"/>
              </a:rPr>
              <a:t>). Overall, the results indicate strong performance in catering and estate-related domains, with lower scores observed in patient experience and accessibility-related domains.</a:t>
            </a:r>
          </a:p>
          <a:p>
            <a:pPr algn="just"/>
            <a:r>
              <a:rPr lang="en-GB" sz="1400" b="1" dirty="0">
                <a:solidFill>
                  <a:srgbClr val="0070C0"/>
                </a:solidFill>
                <a:latin typeface="Arial" panose="020B0604020202020204" pitchFamily="34" charset="0"/>
                <a:cs typeface="Arial" panose="020B0604020202020204" pitchFamily="34" charset="0"/>
              </a:rPr>
              <a:t>Top 3 Areas of Concern are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Collated from site-based exception report, available upon request but shared with the site.</a:t>
            </a:r>
            <a:endParaRPr lang="en-GB" sz="1400" dirty="0">
              <a:latin typeface="Arial" panose="020B0604020202020204" pitchFamily="34" charset="0"/>
              <a:cs typeface="Arial" panose="020B0604020202020204" pitchFamily="34" charset="0"/>
            </a:endParaRP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Cleanliness &amp; Conditions – review of areas as identified in the Exception report.</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Dementia Friedly Environment – lack of required provisions for patient with dementia or users attending with dementia.</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General food assessment, service and presentation – within the wards such as packaged foods not opened and placed on a plate for patients identified with having difficulty opening packages.</a:t>
            </a:r>
          </a:p>
          <a:p>
            <a:pPr algn="just"/>
            <a:r>
              <a:rPr lang="en-GB" sz="1400" b="1" dirty="0">
                <a:solidFill>
                  <a:srgbClr val="0070C0"/>
                </a:solidFill>
                <a:latin typeface="Arial" panose="020B0604020202020204" pitchFamily="34" charset="0"/>
                <a:cs typeface="Arial" panose="020B0604020202020204" pitchFamily="34" charset="0"/>
              </a:rPr>
              <a:t>Update on Site Action Plan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Following review of the date from the Exception report, it has been included as part of the site-based Action plan, including all other feedbacks from the observation, led by our Soft FM Head of Facilities to work alongside the site key stakeholders to review and action accordingly. Action plan is available upon request from site-based Head of Facilities. In Addition, proposal made to undertake internal site PLACE Lite (once a month) and also Quarterly PLACE Lite’ led by PLACE Manager, involving the local site Soft FM team, IPC and couple of external patient reps. The next PLACE Lite is scheduled in July.</a:t>
            </a:r>
            <a:endParaRPr lang="en-GB" sz="1400" dirty="0">
              <a:latin typeface="Arial" panose="020B0604020202020204" pitchFamily="34" charset="0"/>
              <a:cs typeface="Arial" panose="020B0604020202020204" pitchFamily="34" charset="0"/>
            </a:endParaRPr>
          </a:p>
          <a:p>
            <a:pPr algn="just"/>
            <a:r>
              <a:rPr lang="en-GB" sz="1400" b="1" dirty="0">
                <a:solidFill>
                  <a:srgbClr val="0070C0"/>
                </a:solidFill>
                <a:latin typeface="Arial" panose="020B0604020202020204" pitchFamily="34" charset="0"/>
                <a:cs typeface="Arial" panose="020B0604020202020204" pitchFamily="34" charset="0"/>
              </a:rPr>
              <a:t>Risks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By discussing with staff mealtimes are not protected, as identified within the Exception report.</a:t>
            </a:r>
          </a:p>
          <a:p>
            <a:pPr algn="just"/>
            <a:r>
              <a:rPr lang="en-GB" sz="1400" b="1" dirty="0">
                <a:solidFill>
                  <a:srgbClr val="0070C0"/>
                </a:solidFill>
                <a:latin typeface="Arial" panose="020B0604020202020204" pitchFamily="34" charset="0"/>
                <a:cs typeface="Arial" panose="020B0604020202020204" pitchFamily="34" charset="0"/>
              </a:rPr>
              <a:t>Escalation</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Clinical/medical patient data on view, leading to non-compliance of patient confidentiality across the areas identified within the Exception report.</a:t>
            </a:r>
            <a:endParaRPr lang="en-GB" sz="1400" dirty="0">
              <a:solidFill>
                <a:srgbClr val="FF0000"/>
              </a:solidFill>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56176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57B11-4141-63FB-E923-5518FC4FFADF}"/>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F34870E-39C7-6582-359A-5DF4972CC02D}"/>
              </a:ext>
            </a:extLst>
          </p:cNvPr>
          <p:cNvSpPr txBox="1">
            <a:spLocks/>
          </p:cNvSpPr>
          <p:nvPr/>
        </p:nvSpPr>
        <p:spPr>
          <a:xfrm>
            <a:off x="259080" y="301407"/>
            <a:ext cx="5209032" cy="631281"/>
          </a:xfrm>
          <a:prstGeom prst="rect">
            <a:avLst/>
          </a:prstGeom>
        </p:spPr>
        <p:txBody>
          <a:bodyPr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Site Actions – Royal London Hospital</a:t>
            </a:r>
          </a:p>
        </p:txBody>
      </p:sp>
      <p:sp>
        <p:nvSpPr>
          <p:cNvPr id="4" name="Content Placeholder 3">
            <a:extLst>
              <a:ext uri="{FF2B5EF4-FFF2-40B4-BE49-F238E27FC236}">
                <a16:creationId xmlns:a16="http://schemas.microsoft.com/office/drawing/2014/main" id="{D4E88AEA-9AE6-B7EC-29B1-4CFD9271B014}"/>
              </a:ext>
            </a:extLst>
          </p:cNvPr>
          <p:cNvSpPr>
            <a:spLocks noGrp="1"/>
          </p:cNvSpPr>
          <p:nvPr>
            <p:ph idx="1"/>
          </p:nvPr>
        </p:nvSpPr>
        <p:spPr>
          <a:xfrm>
            <a:off x="335280" y="1088136"/>
            <a:ext cx="11634216" cy="4351338"/>
          </a:xfrm>
        </p:spPr>
        <p:txBody>
          <a:bodyPr>
            <a:normAutofit/>
          </a:bodyPr>
          <a:lstStyle/>
          <a:p>
            <a:pPr algn="just"/>
            <a:r>
              <a:rPr lang="en-GB" sz="1400" b="1" dirty="0">
                <a:solidFill>
                  <a:srgbClr val="0070C0"/>
                </a:solidFill>
                <a:latin typeface="Arial" panose="020B0604020202020204" pitchFamily="34" charset="0"/>
                <a:cs typeface="Arial" panose="020B0604020202020204" pitchFamily="34" charset="0"/>
              </a:rPr>
              <a:t>Date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Royal London Hospital assessment undertaken on 21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&amp; 22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October 2025, over two consecutive days.</a:t>
            </a:r>
          </a:p>
          <a:p>
            <a:pPr algn="just"/>
            <a:r>
              <a:rPr lang="en-GB" sz="1400" b="1" dirty="0">
                <a:solidFill>
                  <a:srgbClr val="0070C0"/>
                </a:solidFill>
                <a:latin typeface="Arial" panose="020B0604020202020204" pitchFamily="34" charset="0"/>
                <a:cs typeface="Arial" panose="020B0604020202020204" pitchFamily="34" charset="0"/>
              </a:rPr>
              <a:t>Attendance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63 patient reps and 33 staff reps attended over the course of two days.</a:t>
            </a:r>
          </a:p>
          <a:p>
            <a:pPr algn="just"/>
            <a:r>
              <a:rPr lang="en-GB" sz="1400" b="1" dirty="0">
                <a:solidFill>
                  <a:srgbClr val="0070C0"/>
                </a:solidFill>
                <a:latin typeface="Arial" panose="020B0604020202020204" pitchFamily="34" charset="0"/>
                <a:cs typeface="Arial" panose="020B0604020202020204" pitchFamily="34" charset="0"/>
              </a:rPr>
              <a:t>Assessment</a:t>
            </a:r>
            <a:r>
              <a:rPr lang="en-GB" sz="1400" dirty="0">
                <a:solidFill>
                  <a:srgbClr val="0070C0"/>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10 x wards, 4 x OPD areas, ED, Internal &amp; external and 5 x food assessments undertaken over two consecutive days.</a:t>
            </a:r>
          </a:p>
          <a:p>
            <a:pPr algn="just"/>
            <a:r>
              <a:rPr lang="en-GB" sz="1400" b="1" dirty="0">
                <a:solidFill>
                  <a:srgbClr val="0070C0"/>
                </a:solidFill>
                <a:latin typeface="Arial" panose="020B0604020202020204" pitchFamily="34" charset="0"/>
                <a:cs typeface="Arial" panose="020B0604020202020204" pitchFamily="34" charset="0"/>
              </a:rPr>
              <a:t>Compliance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RLH achieved an overall PLACE score of 91.46%, exceeding the Barts Health organisational average (90.83%) but remaining below the national average (91.87%). Performance was above the national benchmark in four of the eight assessed domains. The strongest variance was observed in Organisation Food, which exceeded the national average by 6.17%, alongside Food (</a:t>
            </a:r>
            <a:r>
              <a:rPr lang="en-GB" sz="1200" dirty="0">
                <a:solidFill>
                  <a:srgbClr val="00B050"/>
                </a:solidFill>
                <a:latin typeface="Arial" panose="020B0604020202020204" pitchFamily="34" charset="0"/>
                <a:cs typeface="Arial" panose="020B0604020202020204" pitchFamily="34" charset="0"/>
              </a:rPr>
              <a:t>+1.73%</a:t>
            </a:r>
            <a:r>
              <a:rPr lang="en-GB" sz="1200" dirty="0">
                <a:latin typeface="Arial" panose="020B0604020202020204" pitchFamily="34" charset="0"/>
                <a:cs typeface="Arial" panose="020B0604020202020204" pitchFamily="34" charset="0"/>
              </a:rPr>
              <a:t>), Ward Food (</a:t>
            </a:r>
            <a:r>
              <a:rPr lang="en-GB" sz="1200" dirty="0">
                <a:solidFill>
                  <a:srgbClr val="00B050"/>
                </a:solidFill>
                <a:latin typeface="Arial" panose="020B0604020202020204" pitchFamily="34" charset="0"/>
                <a:cs typeface="Arial" panose="020B0604020202020204" pitchFamily="34" charset="0"/>
              </a:rPr>
              <a:t>+0.53%</a:t>
            </a:r>
            <a:r>
              <a:rPr lang="en-GB" sz="1200" dirty="0">
                <a:latin typeface="Arial" panose="020B0604020202020204" pitchFamily="34" charset="0"/>
                <a:cs typeface="Arial" panose="020B0604020202020204" pitchFamily="34" charset="0"/>
              </a:rPr>
              <a:t>), and Condition, Appearance &amp; Maintenance (</a:t>
            </a:r>
            <a:r>
              <a:rPr lang="en-GB" sz="1200" dirty="0">
                <a:solidFill>
                  <a:srgbClr val="00B050"/>
                </a:solidFill>
                <a:latin typeface="Arial" panose="020B0604020202020204" pitchFamily="34" charset="0"/>
                <a:cs typeface="Arial" panose="020B0604020202020204" pitchFamily="34" charset="0"/>
              </a:rPr>
              <a:t>+1.80%</a:t>
            </a:r>
            <a:r>
              <a:rPr lang="en-GB" sz="1200" dirty="0">
                <a:latin typeface="Arial" panose="020B0604020202020204" pitchFamily="34" charset="0"/>
                <a:cs typeface="Arial" panose="020B0604020202020204" pitchFamily="34" charset="0"/>
              </a:rPr>
              <a:t>). Scores were below the national average in Cleanliness (</a:t>
            </a:r>
            <a:r>
              <a:rPr lang="en-GB" sz="1200" dirty="0">
                <a:solidFill>
                  <a:srgbClr val="FF0000"/>
                </a:solidFill>
                <a:latin typeface="Arial" panose="020B0604020202020204" pitchFamily="34" charset="0"/>
                <a:cs typeface="Arial" panose="020B0604020202020204" pitchFamily="34" charset="0"/>
              </a:rPr>
              <a:t>-0.22%</a:t>
            </a:r>
            <a:r>
              <a:rPr lang="en-GB" sz="1200" dirty="0">
                <a:latin typeface="Arial" panose="020B0604020202020204" pitchFamily="34" charset="0"/>
                <a:cs typeface="Arial" panose="020B0604020202020204" pitchFamily="34" charset="0"/>
              </a:rPr>
              <a:t>), Privacy, Dignity &amp; Wellbeing (</a:t>
            </a:r>
            <a:r>
              <a:rPr lang="en-GB" sz="1200" dirty="0">
                <a:solidFill>
                  <a:srgbClr val="FF0000"/>
                </a:solidFill>
                <a:latin typeface="Arial" panose="020B0604020202020204" pitchFamily="34" charset="0"/>
                <a:cs typeface="Arial" panose="020B0604020202020204" pitchFamily="34" charset="0"/>
              </a:rPr>
              <a:t>-2.92%</a:t>
            </a:r>
            <a:r>
              <a:rPr lang="en-GB" sz="1200" dirty="0">
                <a:latin typeface="Arial" panose="020B0604020202020204" pitchFamily="34" charset="0"/>
                <a:cs typeface="Arial" panose="020B0604020202020204" pitchFamily="34" charset="0"/>
              </a:rPr>
              <a:t>), Dementia (</a:t>
            </a:r>
            <a:r>
              <a:rPr lang="en-GB" sz="1200" dirty="0">
                <a:solidFill>
                  <a:srgbClr val="FF0000"/>
                </a:solidFill>
                <a:latin typeface="Arial" panose="020B0604020202020204" pitchFamily="34" charset="0"/>
                <a:cs typeface="Arial" panose="020B0604020202020204" pitchFamily="34" charset="0"/>
              </a:rPr>
              <a:t>-2.35%</a:t>
            </a:r>
            <a:r>
              <a:rPr lang="en-GB" sz="1200" dirty="0">
                <a:latin typeface="Arial" panose="020B0604020202020204" pitchFamily="34" charset="0"/>
                <a:cs typeface="Arial" panose="020B0604020202020204" pitchFamily="34" charset="0"/>
              </a:rPr>
              <a:t>), and Disability (</a:t>
            </a:r>
            <a:r>
              <a:rPr lang="en-GB" sz="1200" dirty="0">
                <a:solidFill>
                  <a:srgbClr val="FF0000"/>
                </a:solidFill>
                <a:latin typeface="Arial" panose="020B0604020202020204" pitchFamily="34" charset="0"/>
                <a:cs typeface="Arial" panose="020B0604020202020204" pitchFamily="34" charset="0"/>
              </a:rPr>
              <a:t>-8.03%</a:t>
            </a:r>
            <a:r>
              <a:rPr lang="en-GB" sz="1200" dirty="0">
                <a:latin typeface="Arial" panose="020B0604020202020204" pitchFamily="34" charset="0"/>
                <a:cs typeface="Arial" panose="020B0604020202020204" pitchFamily="34" charset="0"/>
              </a:rPr>
              <a:t>). Overall, the results indicate strong performance in catering-related domains, with several environmental domains performing close to national benchmarks.</a:t>
            </a:r>
          </a:p>
          <a:p>
            <a:pPr algn="just"/>
            <a:r>
              <a:rPr lang="en-GB" sz="1400" b="1" dirty="0">
                <a:solidFill>
                  <a:srgbClr val="0070C0"/>
                </a:solidFill>
                <a:latin typeface="Arial" panose="020B0604020202020204" pitchFamily="34" charset="0"/>
                <a:cs typeface="Arial" panose="020B0604020202020204" pitchFamily="34" charset="0"/>
              </a:rPr>
              <a:t>Top 3 Areas of Concern are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Collated from site-based exception report, available upon request but shared with the site.</a:t>
            </a:r>
            <a:endParaRPr lang="en-GB" sz="1400" dirty="0">
              <a:latin typeface="Arial" panose="020B0604020202020204" pitchFamily="34" charset="0"/>
              <a:cs typeface="Arial" panose="020B0604020202020204" pitchFamily="34" charset="0"/>
            </a:endParaRP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Privacy, Dignity and Well-Being – such as access and provisions within the patient environments including lack of access to patient entertainment </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Dementia Friedly Environment – lack of required provisions for patient with dementia or users attending with dementia.</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General food assessment, service and presentation – within the wards.</a:t>
            </a:r>
          </a:p>
          <a:p>
            <a:pPr algn="just"/>
            <a:r>
              <a:rPr lang="en-GB" sz="1400" b="1" dirty="0">
                <a:solidFill>
                  <a:srgbClr val="0070C0"/>
                </a:solidFill>
                <a:latin typeface="Arial" panose="020B0604020202020204" pitchFamily="34" charset="0"/>
                <a:cs typeface="Arial" panose="020B0604020202020204" pitchFamily="34" charset="0"/>
              </a:rPr>
              <a:t>Update on Site Action Plan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Following review of the date from the Exception report, it has been included as part of the site-based Action plan, including all other feedbacks from the observation, led by our Soft FM Head of Facilities to work alongside the site key stakeholders to review and action accordingly. Action plan is available upon request from site-based Head of Facilities. In Addition, proposal made to undertake internal site PLACE Lite (once a month) and also Quarterly PLACE Lite’ led by PLACE Manager, involving the local site Soft FM team, IPC and couple of external patient reps. The next PLACE Lite is scheduled in July.</a:t>
            </a:r>
            <a:endParaRPr lang="en-GB" sz="1400" dirty="0">
              <a:latin typeface="Arial" panose="020B0604020202020204" pitchFamily="34" charset="0"/>
              <a:cs typeface="Arial" panose="020B0604020202020204" pitchFamily="34" charset="0"/>
            </a:endParaRPr>
          </a:p>
          <a:p>
            <a:pPr algn="just"/>
            <a:r>
              <a:rPr lang="en-GB" sz="1400" b="1" dirty="0">
                <a:solidFill>
                  <a:srgbClr val="0070C0"/>
                </a:solidFill>
                <a:latin typeface="Arial" panose="020B0604020202020204" pitchFamily="34" charset="0"/>
                <a:cs typeface="Arial" panose="020B0604020202020204" pitchFamily="34" charset="0"/>
              </a:rPr>
              <a:t>Risks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General cleanliness issues highlighted in OPD areas as identified within the Exception report.</a:t>
            </a:r>
          </a:p>
          <a:p>
            <a:pPr algn="just"/>
            <a:r>
              <a:rPr lang="en-GB" sz="1400" b="1" dirty="0">
                <a:solidFill>
                  <a:srgbClr val="0070C0"/>
                </a:solidFill>
                <a:latin typeface="Arial" panose="020B0604020202020204" pitchFamily="34" charset="0"/>
                <a:cs typeface="Arial" panose="020B0604020202020204" pitchFamily="34" charset="0"/>
              </a:rPr>
              <a:t>Escalation</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Not an urgent escalation but the site required to review dementia provisions as identified within the Exception report.</a:t>
            </a:r>
            <a:endParaRPr lang="en-GB" sz="1400" dirty="0">
              <a:solidFill>
                <a:srgbClr val="FF0000"/>
              </a:solidFill>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4742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9E18-FA21-F800-8845-0C08AB4DBFB3}"/>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317148A1-AB68-E474-D700-300A86C87A53}"/>
              </a:ext>
            </a:extLst>
          </p:cNvPr>
          <p:cNvSpPr txBox="1">
            <a:spLocks/>
          </p:cNvSpPr>
          <p:nvPr/>
        </p:nvSpPr>
        <p:spPr>
          <a:xfrm>
            <a:off x="259080" y="301407"/>
            <a:ext cx="5556504" cy="631281"/>
          </a:xfrm>
          <a:prstGeom prst="rect">
            <a:avLst/>
          </a:prstGeom>
        </p:spPr>
        <p:txBody>
          <a:bodyPr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Site Actions – St Bartholomew’s Hospital</a:t>
            </a:r>
          </a:p>
        </p:txBody>
      </p:sp>
      <p:sp>
        <p:nvSpPr>
          <p:cNvPr id="4" name="Content Placeholder 3">
            <a:extLst>
              <a:ext uri="{FF2B5EF4-FFF2-40B4-BE49-F238E27FC236}">
                <a16:creationId xmlns:a16="http://schemas.microsoft.com/office/drawing/2014/main" id="{2F84DC6A-C4F6-DEA5-52B7-5C2DF8CA1803}"/>
              </a:ext>
            </a:extLst>
          </p:cNvPr>
          <p:cNvSpPr>
            <a:spLocks noGrp="1"/>
          </p:cNvSpPr>
          <p:nvPr>
            <p:ph idx="1"/>
          </p:nvPr>
        </p:nvSpPr>
        <p:spPr>
          <a:xfrm>
            <a:off x="335280" y="1088136"/>
            <a:ext cx="11634216" cy="4351338"/>
          </a:xfrm>
        </p:spPr>
        <p:txBody>
          <a:bodyPr>
            <a:normAutofit lnSpcReduction="10000"/>
          </a:bodyPr>
          <a:lstStyle/>
          <a:p>
            <a:pPr algn="just"/>
            <a:r>
              <a:rPr lang="en-GB" sz="1400" b="1" dirty="0">
                <a:solidFill>
                  <a:srgbClr val="0070C0"/>
                </a:solidFill>
                <a:latin typeface="Arial" panose="020B0604020202020204" pitchFamily="34" charset="0"/>
                <a:cs typeface="Arial" panose="020B0604020202020204" pitchFamily="34" charset="0"/>
              </a:rPr>
              <a:t>Date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St Bartholomews Hospital assessment undertaken on 5</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November 2025.</a:t>
            </a:r>
          </a:p>
          <a:p>
            <a:pPr algn="just"/>
            <a:r>
              <a:rPr lang="en-GB" sz="1400" b="1" dirty="0">
                <a:solidFill>
                  <a:srgbClr val="0070C0"/>
                </a:solidFill>
                <a:latin typeface="Arial" panose="020B0604020202020204" pitchFamily="34" charset="0"/>
                <a:cs typeface="Arial" panose="020B0604020202020204" pitchFamily="34" charset="0"/>
              </a:rPr>
              <a:t>Attendance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35 patient reps and 25 staff reps attended.</a:t>
            </a:r>
          </a:p>
          <a:p>
            <a:pPr algn="just"/>
            <a:r>
              <a:rPr lang="en-GB" sz="1400" b="1" dirty="0">
                <a:solidFill>
                  <a:srgbClr val="0070C0"/>
                </a:solidFill>
                <a:latin typeface="Arial" panose="020B0604020202020204" pitchFamily="34" charset="0"/>
                <a:cs typeface="Arial" panose="020B0604020202020204" pitchFamily="34" charset="0"/>
              </a:rPr>
              <a:t>Assessment</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10 x wards, 4 x OPD areas, ED, Internal &amp; external and 5 x food assessments undertaken over two consecutive days.</a:t>
            </a:r>
          </a:p>
          <a:p>
            <a:pPr algn="just"/>
            <a:r>
              <a:rPr lang="en-GB" sz="1400" b="1" dirty="0">
                <a:solidFill>
                  <a:srgbClr val="0070C0"/>
                </a:solidFill>
                <a:latin typeface="Arial" panose="020B0604020202020204" pitchFamily="34" charset="0"/>
                <a:cs typeface="Arial" panose="020B0604020202020204" pitchFamily="34" charset="0"/>
              </a:rPr>
              <a:t>Compliance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SBH achieved an overall PLACE score of 90.39%, below both the Barts Health organisational average (90.83%) and the national average (91.87%). Performance was above the national benchmark in five of the eight assessed domains. The strongest variance was observed in Organisation Food, which exceeded the national average by 4.09%, alongside Food (</a:t>
            </a:r>
            <a:r>
              <a:rPr lang="en-GB" sz="1200" dirty="0">
                <a:solidFill>
                  <a:srgbClr val="00B050"/>
                </a:solidFill>
                <a:latin typeface="Arial" panose="020B0604020202020204" pitchFamily="34" charset="0"/>
                <a:cs typeface="Arial" panose="020B0604020202020204" pitchFamily="34" charset="0"/>
              </a:rPr>
              <a:t>+2.83%</a:t>
            </a:r>
            <a:r>
              <a:rPr lang="en-GB" sz="1200" dirty="0">
                <a:latin typeface="Arial" panose="020B0604020202020204" pitchFamily="34" charset="0"/>
                <a:cs typeface="Arial" panose="020B0604020202020204" pitchFamily="34" charset="0"/>
              </a:rPr>
              <a:t>), Ward Food (</a:t>
            </a:r>
            <a:r>
              <a:rPr lang="en-GB" sz="1200" dirty="0">
                <a:solidFill>
                  <a:srgbClr val="00B050"/>
                </a:solidFill>
                <a:latin typeface="Arial" panose="020B0604020202020204" pitchFamily="34" charset="0"/>
                <a:cs typeface="Arial" panose="020B0604020202020204" pitchFamily="34" charset="0"/>
              </a:rPr>
              <a:t>+2.14%</a:t>
            </a:r>
            <a:r>
              <a:rPr lang="en-GB" sz="1200" dirty="0">
                <a:latin typeface="Arial" panose="020B0604020202020204" pitchFamily="34" charset="0"/>
                <a:cs typeface="Arial" panose="020B0604020202020204" pitchFamily="34" charset="0"/>
              </a:rPr>
              <a:t>), Cleanliness (</a:t>
            </a:r>
            <a:r>
              <a:rPr lang="en-GB" sz="1200" dirty="0">
                <a:solidFill>
                  <a:srgbClr val="00B050"/>
                </a:solidFill>
                <a:latin typeface="Arial" panose="020B0604020202020204" pitchFamily="34" charset="0"/>
                <a:cs typeface="Arial" panose="020B0604020202020204" pitchFamily="34" charset="0"/>
              </a:rPr>
              <a:t>+1.05%</a:t>
            </a:r>
            <a:r>
              <a:rPr lang="en-GB" sz="1200" dirty="0">
                <a:latin typeface="Arial" panose="020B0604020202020204" pitchFamily="34" charset="0"/>
                <a:cs typeface="Arial" panose="020B0604020202020204" pitchFamily="34" charset="0"/>
              </a:rPr>
              <a:t>), and Condition, Appearance &amp; Maintenance (</a:t>
            </a:r>
            <a:r>
              <a:rPr lang="en-GB" sz="1200" dirty="0">
                <a:solidFill>
                  <a:srgbClr val="00B050"/>
                </a:solidFill>
                <a:latin typeface="Arial" panose="020B0604020202020204" pitchFamily="34" charset="0"/>
                <a:cs typeface="Arial" panose="020B0604020202020204" pitchFamily="34" charset="0"/>
              </a:rPr>
              <a:t>+1.39%</a:t>
            </a:r>
            <a:r>
              <a:rPr lang="en-GB" sz="1200" dirty="0">
                <a:latin typeface="Arial" panose="020B0604020202020204" pitchFamily="34" charset="0"/>
                <a:cs typeface="Arial" panose="020B0604020202020204" pitchFamily="34" charset="0"/>
              </a:rPr>
              <a:t>). Scores were below the national average in Privacy, Dignity &amp; Wellbeing (</a:t>
            </a:r>
            <a:r>
              <a:rPr lang="en-GB" sz="1200" dirty="0">
                <a:solidFill>
                  <a:srgbClr val="FF0000"/>
                </a:solidFill>
                <a:latin typeface="Arial" panose="020B0604020202020204" pitchFamily="34" charset="0"/>
                <a:cs typeface="Arial" panose="020B0604020202020204" pitchFamily="34" charset="0"/>
              </a:rPr>
              <a:t>-3.87%</a:t>
            </a:r>
            <a:r>
              <a:rPr lang="en-GB" sz="1200" dirty="0">
                <a:latin typeface="Arial" panose="020B0604020202020204" pitchFamily="34" charset="0"/>
                <a:cs typeface="Arial" panose="020B0604020202020204" pitchFamily="34" charset="0"/>
              </a:rPr>
              <a:t>), Dementia (</a:t>
            </a:r>
            <a:r>
              <a:rPr lang="en-GB" sz="1200" dirty="0">
                <a:solidFill>
                  <a:srgbClr val="FF0000"/>
                </a:solidFill>
                <a:latin typeface="Arial" panose="020B0604020202020204" pitchFamily="34" charset="0"/>
                <a:cs typeface="Arial" panose="020B0604020202020204" pitchFamily="34" charset="0"/>
              </a:rPr>
              <a:t>-8.72%</a:t>
            </a:r>
            <a:r>
              <a:rPr lang="en-GB" sz="1200" dirty="0">
                <a:latin typeface="Arial" panose="020B0604020202020204" pitchFamily="34" charset="0"/>
                <a:cs typeface="Arial" panose="020B0604020202020204" pitchFamily="34" charset="0"/>
              </a:rPr>
              <a:t>), and Disability (</a:t>
            </a:r>
            <a:r>
              <a:rPr lang="en-GB" sz="1200" dirty="0">
                <a:solidFill>
                  <a:srgbClr val="FF0000"/>
                </a:solidFill>
                <a:latin typeface="Arial" panose="020B0604020202020204" pitchFamily="34" charset="0"/>
                <a:cs typeface="Arial" panose="020B0604020202020204" pitchFamily="34" charset="0"/>
              </a:rPr>
              <a:t>-10.74%</a:t>
            </a:r>
            <a:r>
              <a:rPr lang="en-GB" sz="1200" dirty="0">
                <a:latin typeface="Arial" panose="020B0604020202020204" pitchFamily="34" charset="0"/>
                <a:cs typeface="Arial" panose="020B0604020202020204" pitchFamily="34" charset="0"/>
              </a:rPr>
              <a:t>). Overall, the results indicate strong performance in catering and environmental domains, with several domains performing above national benchmarks.</a:t>
            </a:r>
          </a:p>
          <a:p>
            <a:pPr algn="just"/>
            <a:r>
              <a:rPr lang="en-GB" sz="1400" b="1" dirty="0">
                <a:solidFill>
                  <a:srgbClr val="0070C0"/>
                </a:solidFill>
                <a:latin typeface="Arial" panose="020B0604020202020204" pitchFamily="34" charset="0"/>
                <a:cs typeface="Arial" panose="020B0604020202020204" pitchFamily="34" charset="0"/>
              </a:rPr>
              <a:t>Top 3 Areas of Concern are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Collated from site-based exception report, available upon request but shared with the site.</a:t>
            </a:r>
            <a:endParaRPr lang="en-GB" sz="1400" dirty="0">
              <a:latin typeface="Arial" panose="020B0604020202020204" pitchFamily="34" charset="0"/>
              <a:cs typeface="Arial" panose="020B0604020202020204" pitchFamily="34" charset="0"/>
            </a:endParaRP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Cleanliness &amp; Conditions – review of areas as identified in the Exception report.</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Dementia Friedly Environment – lack of required provisions for patient with dementia or users attending with dementia.</a:t>
            </a:r>
          </a:p>
          <a:p>
            <a:pPr lvl="1" algn="just">
              <a:buFont typeface="+mj-lt"/>
              <a:buAutoNum type="arabicPeriod"/>
            </a:pPr>
            <a:r>
              <a:rPr lang="en-GB" sz="1100" dirty="0">
                <a:solidFill>
                  <a:srgbClr val="FF0000"/>
                </a:solidFill>
                <a:latin typeface="Arial" panose="020B0604020202020204" pitchFamily="34" charset="0"/>
                <a:cs typeface="Arial" panose="020B0604020202020204" pitchFamily="34" charset="0"/>
              </a:rPr>
              <a:t>General food assessment, service and presentation – within the wards such as  separate area, away from the bed-side, where patients can take their meals if they choose to do so.</a:t>
            </a:r>
          </a:p>
          <a:p>
            <a:pPr algn="just"/>
            <a:r>
              <a:rPr lang="en-GB" sz="1400" b="1" dirty="0">
                <a:solidFill>
                  <a:srgbClr val="0070C0"/>
                </a:solidFill>
                <a:latin typeface="Arial" panose="020B0604020202020204" pitchFamily="34" charset="0"/>
                <a:cs typeface="Arial" panose="020B0604020202020204" pitchFamily="34" charset="0"/>
              </a:rPr>
              <a:t>Update on Site Action Plan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Following review of the date from the Exception report, it has been included as part of the site-based Action plan, including all other feedbacks from the observation, led by our Soft FM Head of Facilities to work alongside the site key stakeholders to review and action accordingly. Action plan is available upon request from site-based Head of Facilities. In Addition, proposal made to undertake internal site PLACE Lite (once a month) and also Quarterly PLACE Lite’ led by PLACE Manager, involving the local site Soft FM team, IPC and couple of external patient reps. The next PLACE Lite is scheduled in July.</a:t>
            </a:r>
            <a:endParaRPr lang="en-GB" sz="1400" dirty="0">
              <a:latin typeface="Arial" panose="020B0604020202020204" pitchFamily="34" charset="0"/>
              <a:cs typeface="Arial" panose="020B0604020202020204" pitchFamily="34" charset="0"/>
            </a:endParaRPr>
          </a:p>
          <a:p>
            <a:pPr algn="just"/>
            <a:r>
              <a:rPr lang="en-GB" sz="1400" b="1" dirty="0">
                <a:solidFill>
                  <a:srgbClr val="0070C0"/>
                </a:solidFill>
                <a:latin typeface="Arial" panose="020B0604020202020204" pitchFamily="34" charset="0"/>
                <a:cs typeface="Arial" panose="020B0604020202020204" pitchFamily="34" charset="0"/>
              </a:rPr>
              <a:t>Risks</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No system in place in the reception area to support patients with hearing / visual impairment, as identified within the Exception report.</a:t>
            </a:r>
          </a:p>
          <a:p>
            <a:pPr algn="just"/>
            <a:r>
              <a:rPr lang="en-GB" sz="1400" b="1" dirty="0">
                <a:solidFill>
                  <a:srgbClr val="0070C0"/>
                </a:solidFill>
                <a:latin typeface="Arial" panose="020B0604020202020204" pitchFamily="34" charset="0"/>
                <a:cs typeface="Arial" panose="020B0604020202020204" pitchFamily="34" charset="0"/>
              </a:rPr>
              <a:t>Escalation</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The organisation have areas or outlets with a 3 star or less rating from the Food Standards Agency, as identified within the Exception report.</a:t>
            </a:r>
            <a:endParaRPr lang="en-GB" sz="1400" dirty="0">
              <a:solidFill>
                <a:srgbClr val="FF0000"/>
              </a:solidFill>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553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53945-298F-5EB9-F6D0-592B99BCA477}"/>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94420D21-9C6A-446B-17B8-C8B81674EBC4}"/>
              </a:ext>
            </a:extLst>
          </p:cNvPr>
          <p:cNvPicPr>
            <a:picLocks noChangeAspect="1"/>
          </p:cNvPicPr>
          <p:nvPr/>
        </p:nvPicPr>
        <p:blipFill>
          <a:blip r:embed="rId2"/>
          <a:stretch>
            <a:fillRect/>
          </a:stretch>
        </p:blipFill>
        <p:spPr>
          <a:xfrm>
            <a:off x="241071" y="77002"/>
            <a:ext cx="5389707" cy="6625550"/>
          </a:xfrm>
          <a:prstGeom prst="rect">
            <a:avLst/>
          </a:prstGeom>
        </p:spPr>
      </p:pic>
      <p:pic>
        <p:nvPicPr>
          <p:cNvPr id="22" name="Picture 21">
            <a:extLst>
              <a:ext uri="{FF2B5EF4-FFF2-40B4-BE49-F238E27FC236}">
                <a16:creationId xmlns:a16="http://schemas.microsoft.com/office/drawing/2014/main" id="{38DCF655-4967-4B26-4D3C-867E7A6B0405}"/>
              </a:ext>
            </a:extLst>
          </p:cNvPr>
          <p:cNvPicPr>
            <a:picLocks noChangeAspect="1"/>
          </p:cNvPicPr>
          <p:nvPr/>
        </p:nvPicPr>
        <p:blipFill>
          <a:blip r:embed="rId3"/>
          <a:stretch>
            <a:fillRect/>
          </a:stretch>
        </p:blipFill>
        <p:spPr>
          <a:xfrm>
            <a:off x="5832909" y="77002"/>
            <a:ext cx="6118018" cy="6529298"/>
          </a:xfrm>
          <a:prstGeom prst="rect">
            <a:avLst/>
          </a:prstGeom>
        </p:spPr>
      </p:pic>
    </p:spTree>
    <p:extLst>
      <p:ext uri="{BB962C8B-B14F-4D97-AF65-F5344CB8AC3E}">
        <p14:creationId xmlns:p14="http://schemas.microsoft.com/office/powerpoint/2010/main" val="18358664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272F669-471F-496F-6B5E-6D262C32F5C4}"/>
              </a:ext>
            </a:extLst>
          </p:cNvPr>
          <p:cNvSpPr txBox="1">
            <a:spLocks/>
          </p:cNvSpPr>
          <p:nvPr/>
        </p:nvSpPr>
        <p:spPr>
          <a:xfrm>
            <a:off x="259080" y="301407"/>
            <a:ext cx="9735312" cy="63128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Barts Health NHS Trust - </a:t>
            </a:r>
            <a:r>
              <a:rPr lang="en-GB" sz="2400" b="1" dirty="0">
                <a:latin typeface="Arial" panose="020B0604020202020204" pitchFamily="34" charset="0"/>
                <a:cs typeface="Arial" panose="020B0604020202020204" pitchFamily="34" charset="0"/>
              </a:rPr>
              <a:t>PLACE Appreciation 2026 Event</a:t>
            </a:r>
            <a:endParaRPr lang="en-GB" sz="3400" b="1" dirty="0">
              <a:latin typeface="Arial" panose="020B0604020202020204" pitchFamily="34" charset="0"/>
              <a:cs typeface="Arial" panose="020B0604020202020204" pitchFamily="34" charset="0"/>
            </a:endParaRPr>
          </a:p>
        </p:txBody>
      </p:sp>
      <p:sp>
        <p:nvSpPr>
          <p:cNvPr id="3" name="Content Placeholder 3">
            <a:extLst>
              <a:ext uri="{FF2B5EF4-FFF2-40B4-BE49-F238E27FC236}">
                <a16:creationId xmlns:a16="http://schemas.microsoft.com/office/drawing/2014/main" id="{C1B4ED81-BC2C-63B3-1BD1-B99ADF20B21B}"/>
              </a:ext>
            </a:extLst>
          </p:cNvPr>
          <p:cNvSpPr txBox="1">
            <a:spLocks/>
          </p:cNvSpPr>
          <p:nvPr/>
        </p:nvSpPr>
        <p:spPr>
          <a:xfrm>
            <a:off x="259080" y="932689"/>
            <a:ext cx="11634216" cy="374904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GB" sz="1400" b="1" dirty="0">
                <a:solidFill>
                  <a:srgbClr val="0070C0"/>
                </a:solidFill>
                <a:latin typeface="Arial" panose="020B0604020202020204" pitchFamily="34" charset="0"/>
                <a:cs typeface="Arial" panose="020B0604020202020204" pitchFamily="34" charset="0"/>
              </a:rPr>
              <a:t>Date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Wednesday 20</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May 2026 at Soft FM Centre of Excellence, Royal London Hospital</a:t>
            </a:r>
          </a:p>
          <a:p>
            <a:pPr algn="just"/>
            <a:r>
              <a:rPr lang="en-GB" sz="1400" b="1" dirty="0">
                <a:solidFill>
                  <a:srgbClr val="0070C0"/>
                </a:solidFill>
                <a:latin typeface="Arial" panose="020B0604020202020204" pitchFamily="34" charset="0"/>
                <a:cs typeface="Arial" panose="020B0604020202020204" pitchFamily="34" charset="0"/>
              </a:rPr>
              <a:t>Attendance</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Over 200 plus in attendance with the inclusion of Trust colleagues, Patient reps, Independent assessors, NHSE and Trust Suppliers. Another 100 plus were unable to join.</a:t>
            </a:r>
          </a:p>
          <a:p>
            <a:pPr algn="just"/>
            <a:r>
              <a:rPr lang="en-GB" sz="1400" b="1" dirty="0">
                <a:solidFill>
                  <a:srgbClr val="0070C0"/>
                </a:solidFill>
                <a:latin typeface="Arial" panose="020B0604020202020204" pitchFamily="34" charset="0"/>
                <a:cs typeface="Arial" panose="020B0604020202020204" pitchFamily="34" charset="0"/>
              </a:rPr>
              <a:t>Summary</a:t>
            </a:r>
            <a:r>
              <a:rPr lang="en-GB" sz="1400" dirty="0">
                <a:latin typeface="Arial" panose="020B0604020202020204" pitchFamily="34" charset="0"/>
                <a:cs typeface="Arial" panose="020B0604020202020204" pitchFamily="34" charset="0"/>
              </a:rPr>
              <a:t> – </a:t>
            </a:r>
            <a:r>
              <a:rPr lang="en-GB" sz="1200" dirty="0">
                <a:latin typeface="Arial" panose="020B0604020202020204" pitchFamily="34" charset="0"/>
                <a:cs typeface="Arial" panose="020B0604020202020204" pitchFamily="34" charset="0"/>
              </a:rPr>
              <a:t>We believe that we lead the way in NHS and Healthcare Organisations, by holding this unique event to ‘Thank’ all the patient reps and volunteers who took part in 2025’s assessments across all our hospitals. Bart’s Health NHS Trust has the highest number of patient reps involved in the PLACE process each year than any other organisations. Each year, we attract more and more volunteers through word of mouth and by also approaching local councils and their organisations.</a:t>
            </a:r>
          </a:p>
          <a:p>
            <a:pPr algn="just"/>
            <a:r>
              <a:rPr lang="en-GB" sz="1400" b="1" dirty="0">
                <a:solidFill>
                  <a:srgbClr val="0070C0"/>
                </a:solidFill>
                <a:latin typeface="Arial" panose="020B0604020202020204" pitchFamily="34" charset="0"/>
                <a:cs typeface="Arial" panose="020B0604020202020204" pitchFamily="34" charset="0"/>
              </a:rPr>
              <a:t>History</a:t>
            </a:r>
            <a:r>
              <a:rPr lang="en-GB" sz="1200" dirty="0">
                <a:latin typeface="Arial" panose="020B0604020202020204" pitchFamily="34" charset="0"/>
                <a:cs typeface="Arial" panose="020B0604020202020204" pitchFamily="34" charset="0"/>
              </a:rPr>
              <a:t> - Some of the key number of patient reps have been supporting the Trust since PLACE was first introduced from 2013, previously they were also involved in PEAT (patient Environment Action Team) inspections. Over the years, sadly we lost a lot of volunteers and staff too, who gave so much to make PLACE a success at Barts Health. Some of the volunteers have been Council members, ex NHS staff, CEOs, Private healthcare and Entrepreneurs. Some volunteers even became council for their local wards and just recently, one of our Newham Council member has now become the Mayor of Newham. The Trust is continuing to recruit every year including young adults and also continuing to touch base with the local Health Watch, AGE UK, Older People’s Reference Groups, RNIB, local patient Panels and Forums. Project Search interns even joined us at the assessments last year for the very time and also joined us at the event to celebrate too. A unique collaboration working by Soft FM.</a:t>
            </a:r>
            <a:endParaRPr lang="en-GB" sz="1400" dirty="0">
              <a:latin typeface="Arial" panose="020B0604020202020204" pitchFamily="34" charset="0"/>
              <a:cs typeface="Arial" panose="020B0604020202020204" pitchFamily="34" charset="0"/>
            </a:endParaRPr>
          </a:p>
          <a:p>
            <a:pPr algn="just"/>
            <a:r>
              <a:rPr lang="en-GB" sz="1400" b="1" dirty="0">
                <a:solidFill>
                  <a:srgbClr val="0070C0"/>
                </a:solidFill>
                <a:latin typeface="Arial" panose="020B0604020202020204" pitchFamily="34" charset="0"/>
                <a:cs typeface="Arial" panose="020B0604020202020204" pitchFamily="34" charset="0"/>
              </a:rPr>
              <a:t>Recognition</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During the event, we hand out certificates to patient reps and independent assessors who helps us to undertake our assessments. We also recognise and hand our certificates to those patient reps who have been involved with our assessments 10 years and beyond too. We also hand out certificates, as a token of appreciation to our Trust Services, Suppliers and External organisations, who attend to showcase their services too. This is a vital learning opportunity as well as a sign of collaboration working. It is our duty to educate and share our expertise to our users of the hospital, on what great work we do for our patients. Finally, as a special award, each year, the PLACE Manager recognises individual(s) who have gone out of their way to support the PLACE at Barts Health by letting cut a cake, as an appreciation.</a:t>
            </a:r>
          </a:p>
          <a:p>
            <a:pPr algn="just"/>
            <a:r>
              <a:rPr lang="en-GB" sz="1200" dirty="0">
                <a:latin typeface="Arial" panose="020B0604020202020204" pitchFamily="34" charset="0"/>
                <a:cs typeface="Arial" panose="020B0604020202020204" pitchFamily="34" charset="0"/>
              </a:rPr>
              <a:t>As each year the number of attendance is growing, we are looking at a larger venue to host this unique and the most anticipated event, held by Soft FM.</a:t>
            </a:r>
          </a:p>
        </p:txBody>
      </p:sp>
      <p:pic>
        <p:nvPicPr>
          <p:cNvPr id="5" name="Picture 4">
            <a:extLst>
              <a:ext uri="{FF2B5EF4-FFF2-40B4-BE49-F238E27FC236}">
                <a16:creationId xmlns:a16="http://schemas.microsoft.com/office/drawing/2014/main" id="{4A028B45-8AE7-9EFD-F814-F752AA0BE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04" y="4681729"/>
            <a:ext cx="2535936" cy="1664208"/>
          </a:xfrm>
          <a:prstGeom prst="rect">
            <a:avLst/>
          </a:prstGeom>
        </p:spPr>
      </p:pic>
      <p:pic>
        <p:nvPicPr>
          <p:cNvPr id="7" name="Picture 6">
            <a:extLst>
              <a:ext uri="{FF2B5EF4-FFF2-40B4-BE49-F238E27FC236}">
                <a16:creationId xmlns:a16="http://schemas.microsoft.com/office/drawing/2014/main" id="{6EC542D6-9D69-841A-9A4B-09B5FBEF3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4754" y="4681728"/>
            <a:ext cx="1294638" cy="1664208"/>
          </a:xfrm>
          <a:prstGeom prst="rect">
            <a:avLst/>
          </a:prstGeom>
        </p:spPr>
      </p:pic>
      <p:pic>
        <p:nvPicPr>
          <p:cNvPr id="9" name="Picture 8">
            <a:extLst>
              <a:ext uri="{FF2B5EF4-FFF2-40B4-BE49-F238E27FC236}">
                <a16:creationId xmlns:a16="http://schemas.microsoft.com/office/drawing/2014/main" id="{F78E91C9-E509-9B21-26EF-C8F442A847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9506" y="4681727"/>
            <a:ext cx="3067109" cy="1664208"/>
          </a:xfrm>
          <a:prstGeom prst="rect">
            <a:avLst/>
          </a:prstGeom>
        </p:spPr>
      </p:pic>
      <p:pic>
        <p:nvPicPr>
          <p:cNvPr id="11" name="Picture 10">
            <a:extLst>
              <a:ext uri="{FF2B5EF4-FFF2-40B4-BE49-F238E27FC236}">
                <a16:creationId xmlns:a16="http://schemas.microsoft.com/office/drawing/2014/main" id="{485DD92B-E275-47EC-30C3-15CB31D1FC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0032" y="4681727"/>
            <a:ext cx="2493264" cy="1664208"/>
          </a:xfrm>
          <a:prstGeom prst="rect">
            <a:avLst/>
          </a:prstGeom>
        </p:spPr>
      </p:pic>
      <p:pic>
        <p:nvPicPr>
          <p:cNvPr id="13" name="Picture 12">
            <a:extLst>
              <a:ext uri="{FF2B5EF4-FFF2-40B4-BE49-F238E27FC236}">
                <a16:creationId xmlns:a16="http://schemas.microsoft.com/office/drawing/2014/main" id="{ACF2F38E-E95E-6F78-D062-A26E155732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46728" y="4681727"/>
            <a:ext cx="1661863" cy="1664208"/>
          </a:xfrm>
          <a:prstGeom prst="rect">
            <a:avLst/>
          </a:prstGeom>
        </p:spPr>
      </p:pic>
    </p:spTree>
    <p:extLst>
      <p:ext uri="{BB962C8B-B14F-4D97-AF65-F5344CB8AC3E}">
        <p14:creationId xmlns:p14="http://schemas.microsoft.com/office/powerpoint/2010/main" val="11013084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BDFC3-21C6-B5EF-8399-DC48DA425D1C}"/>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078232CB-DF86-5838-BD90-317F70101700}"/>
              </a:ext>
            </a:extLst>
          </p:cNvPr>
          <p:cNvSpPr txBox="1">
            <a:spLocks/>
          </p:cNvSpPr>
          <p:nvPr/>
        </p:nvSpPr>
        <p:spPr>
          <a:xfrm>
            <a:off x="259080" y="301407"/>
            <a:ext cx="9506712" cy="61476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Patient Assessor Point of View – Carol Bassi (3 mins)</a:t>
            </a:r>
          </a:p>
        </p:txBody>
      </p:sp>
      <p:sp>
        <p:nvSpPr>
          <p:cNvPr id="7" name="TextBox 6">
            <a:extLst>
              <a:ext uri="{FF2B5EF4-FFF2-40B4-BE49-F238E27FC236}">
                <a16:creationId xmlns:a16="http://schemas.microsoft.com/office/drawing/2014/main" id="{0967E8D4-467E-635B-EC54-52F68D490BAD}"/>
              </a:ext>
            </a:extLst>
          </p:cNvPr>
          <p:cNvSpPr txBox="1"/>
          <p:nvPr/>
        </p:nvSpPr>
        <p:spPr>
          <a:xfrm>
            <a:off x="152400" y="1044529"/>
            <a:ext cx="11780520" cy="3216265"/>
          </a:xfrm>
          <a:prstGeom prst="rect">
            <a:avLst/>
          </a:prstGeom>
          <a:noFill/>
        </p:spPr>
        <p:txBody>
          <a:bodyPr wrap="square">
            <a:spAutoFit/>
          </a:bodyPr>
          <a:lstStyle/>
          <a:p>
            <a:pPr algn="just">
              <a:buNone/>
            </a:pPr>
            <a:r>
              <a:rPr lang="en-GB" sz="1400" b="1" i="0" dirty="0">
                <a:solidFill>
                  <a:srgbClr val="0070C0"/>
                </a:solidFill>
                <a:effectLst/>
                <a:latin typeface="Arial" panose="020B0604020202020204" pitchFamily="34" charset="0"/>
                <a:cs typeface="Arial" panose="020B0604020202020204" pitchFamily="34" charset="0"/>
              </a:rPr>
              <a:t>Top Tips for being a patient assessor:</a:t>
            </a:r>
          </a:p>
          <a:p>
            <a:pPr algn="just">
              <a:buNone/>
            </a:pPr>
            <a:endParaRPr lang="en-GB" sz="1000" b="0" i="0" dirty="0">
              <a:effectLst/>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Know your role and boundaries as a patient assessor</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Work well as part of a team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Have good observation skills</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Be confident to ask questions and communicate with respect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Give valuable feedback that is fair, balanced and objective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Recognise good practice </a:t>
            </a:r>
          </a:p>
          <a:p>
            <a:pPr algn="just">
              <a:buNone/>
            </a:pPr>
            <a:endParaRPr lang="en-GB" sz="1100" b="0" i="0" dirty="0">
              <a:effectLst/>
              <a:latin typeface="Arial" panose="020B0604020202020204" pitchFamily="34" charset="0"/>
              <a:cs typeface="Arial" panose="020B0604020202020204" pitchFamily="34" charset="0"/>
            </a:endParaRPr>
          </a:p>
          <a:p>
            <a:pPr algn="just">
              <a:buNone/>
            </a:pPr>
            <a:r>
              <a:rPr lang="en-GB" sz="1400" b="1" i="0" dirty="0">
                <a:solidFill>
                  <a:srgbClr val="0070C0"/>
                </a:solidFill>
                <a:effectLst/>
                <a:latin typeface="Arial" panose="020B0604020202020204" pitchFamily="34" charset="0"/>
                <a:cs typeface="Arial" panose="020B0604020202020204" pitchFamily="34" charset="0"/>
              </a:rPr>
              <a:t>Top Tips which result in Positive Outcomes and the impact they have on the hospital:</a:t>
            </a:r>
          </a:p>
          <a:p>
            <a:pPr algn="just">
              <a:buNone/>
            </a:pPr>
            <a:endParaRPr lang="en-GB" sz="1000" b="1" i="0" dirty="0">
              <a:effectLst/>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More responsive services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Safer environments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Better patient experience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Improved accessibility </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Higher standard of maintenance</a:t>
            </a:r>
          </a:p>
          <a:p>
            <a:pPr marL="171450" indent="-171450" algn="just">
              <a:buFont typeface="Arial" panose="020B0604020202020204" pitchFamily="34" charset="0"/>
              <a:buChar char="•"/>
            </a:pPr>
            <a:r>
              <a:rPr lang="en-GB" sz="1200" b="0" i="1" dirty="0">
                <a:effectLst/>
                <a:latin typeface="Arial" panose="020B0604020202020204" pitchFamily="34" charset="0"/>
                <a:cs typeface="Arial" panose="020B0604020202020204" pitchFamily="34" charset="0"/>
              </a:rPr>
              <a:t>Recognition of Good Practice </a:t>
            </a:r>
            <a:endParaRPr lang="en-GB" sz="1200" i="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65AAFF1-EF2E-37AF-6602-5D385AEF69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4464" y="4313854"/>
            <a:ext cx="3648456" cy="1771823"/>
          </a:xfrm>
          <a:prstGeom prst="rect">
            <a:avLst/>
          </a:prstGeom>
        </p:spPr>
      </p:pic>
      <p:pic>
        <p:nvPicPr>
          <p:cNvPr id="8" name="Picture 7">
            <a:extLst>
              <a:ext uri="{FF2B5EF4-FFF2-40B4-BE49-F238E27FC236}">
                <a16:creationId xmlns:a16="http://schemas.microsoft.com/office/drawing/2014/main" id="{12C58BED-BF4D-D8C9-170C-D90229C352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 y="4306823"/>
            <a:ext cx="3803904" cy="1771824"/>
          </a:xfrm>
          <a:prstGeom prst="rect">
            <a:avLst/>
          </a:prstGeom>
        </p:spPr>
      </p:pic>
      <p:pic>
        <p:nvPicPr>
          <p:cNvPr id="11" name="Picture 10">
            <a:extLst>
              <a:ext uri="{FF2B5EF4-FFF2-40B4-BE49-F238E27FC236}">
                <a16:creationId xmlns:a16="http://schemas.microsoft.com/office/drawing/2014/main" id="{6C0ECAD1-309C-AD1C-4A06-3C209F016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9664" y="4306824"/>
            <a:ext cx="3959354" cy="1771823"/>
          </a:xfrm>
          <a:prstGeom prst="rect">
            <a:avLst/>
          </a:prstGeom>
        </p:spPr>
      </p:pic>
    </p:spTree>
    <p:extLst>
      <p:ext uri="{BB962C8B-B14F-4D97-AF65-F5344CB8AC3E}">
        <p14:creationId xmlns:p14="http://schemas.microsoft.com/office/powerpoint/2010/main" val="2176914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7B4EA24-96F8-5441-9E7C-8B3295983808}"/>
              </a:ext>
            </a:extLst>
          </p:cNvPr>
          <p:cNvSpPr>
            <a:spLocks noGrp="1"/>
          </p:cNvSpPr>
          <p:nvPr>
            <p:ph type="body" sz="quarter" idx="13"/>
          </p:nvPr>
        </p:nvSpPr>
        <p:spPr>
          <a:xfrm>
            <a:off x="751960" y="3275045"/>
            <a:ext cx="9978243" cy="1879674"/>
          </a:xfrm>
        </p:spPr>
        <p:txBody>
          <a:bodyPr>
            <a:normAutofit fontScale="85000" lnSpcReduction="20000"/>
          </a:bodyPr>
          <a:lstStyle/>
          <a:p>
            <a:r>
              <a:rPr lang="en-GB" sz="2000" dirty="0"/>
              <a:t>If you have any further queries, please contact NHS England or NHS Digital using the following:</a:t>
            </a:r>
          </a:p>
          <a:p>
            <a:endParaRPr lang="en-GB" sz="2000" dirty="0"/>
          </a:p>
          <a:p>
            <a:r>
              <a:rPr lang="en-GB" sz="1800" b="1" dirty="0"/>
              <a:t>NHS England:</a:t>
            </a:r>
          </a:p>
          <a:p>
            <a:pPr marL="457200" lvl="1"/>
            <a:r>
              <a:rPr lang="en-GB" sz="1800" dirty="0"/>
              <a:t> </a:t>
            </a:r>
            <a:r>
              <a:rPr lang="en-GB" sz="1800" u="sng" dirty="0">
                <a:hlinkClick r:id="rId2"/>
              </a:rPr>
              <a:t>england.place@nhs.net</a:t>
            </a:r>
            <a:endParaRPr lang="en-GB" sz="1800" dirty="0"/>
          </a:p>
          <a:p>
            <a:endParaRPr lang="en-GB" sz="1800" dirty="0"/>
          </a:p>
          <a:p>
            <a:r>
              <a:rPr lang="en-GB" sz="1800" b="1" dirty="0"/>
              <a:t>NHS Digital:</a:t>
            </a:r>
          </a:p>
          <a:p>
            <a:pPr marL="457200" lvl="1"/>
            <a:r>
              <a:rPr lang="en-GB" sz="1800" u="sng" dirty="0">
                <a:hlinkClick r:id="rId3"/>
              </a:rPr>
              <a:t>placenotifications@nhs.net</a:t>
            </a:r>
            <a:endParaRPr lang="en-GB" sz="1800" dirty="0"/>
          </a:p>
          <a:p>
            <a:endParaRPr lang="en-GB" dirty="0"/>
          </a:p>
        </p:txBody>
      </p:sp>
      <p:sp>
        <p:nvSpPr>
          <p:cNvPr id="7" name="Text Placeholder 6">
            <a:extLst>
              <a:ext uri="{FF2B5EF4-FFF2-40B4-BE49-F238E27FC236}">
                <a16:creationId xmlns:a16="http://schemas.microsoft.com/office/drawing/2014/main" id="{28DE672C-7CF7-70B9-42DC-A2B878F7008B}"/>
              </a:ext>
            </a:extLst>
          </p:cNvPr>
          <p:cNvSpPr>
            <a:spLocks noGrp="1"/>
          </p:cNvSpPr>
          <p:nvPr>
            <p:ph type="body" sz="quarter" idx="14"/>
          </p:nvPr>
        </p:nvSpPr>
        <p:spPr/>
        <p:txBody>
          <a:bodyPr/>
          <a:lstStyle/>
          <a:p>
            <a:r>
              <a:rPr lang="en-GB" dirty="0"/>
              <a:t>Q &amp; As</a:t>
            </a:r>
          </a:p>
        </p:txBody>
      </p:sp>
    </p:spTree>
    <p:extLst>
      <p:ext uri="{BB962C8B-B14F-4D97-AF65-F5344CB8AC3E}">
        <p14:creationId xmlns:p14="http://schemas.microsoft.com/office/powerpoint/2010/main" val="120865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886447-5ACF-9EB1-5E0E-5FC3E39271DC}"/>
              </a:ext>
            </a:extLst>
          </p:cNvPr>
          <p:cNvSpPr>
            <a:spLocks noGrp="1"/>
          </p:cNvSpPr>
          <p:nvPr>
            <p:ph idx="1"/>
          </p:nvPr>
        </p:nvSpPr>
        <p:spPr>
          <a:xfrm>
            <a:off x="432000" y="2076935"/>
            <a:ext cx="11088000" cy="4151064"/>
          </a:xfrm>
        </p:spPr>
        <p:txBody>
          <a:bodyPr/>
          <a:lstStyle/>
          <a:p>
            <a:pPr marL="342900" indent="-342900">
              <a:buFont typeface="Arial" panose="020B0604020202020204" pitchFamily="34" charset="0"/>
              <a:buChar char="•"/>
            </a:pPr>
            <a:r>
              <a:rPr lang="en-GB" dirty="0"/>
              <a:t>Almost every question now refers to the site, rather than the organisation</a:t>
            </a:r>
          </a:p>
          <a:p>
            <a:pPr marL="342900" indent="-342900">
              <a:buFont typeface="Arial" panose="020B0604020202020204" pitchFamily="34" charset="0"/>
              <a:buChar char="•"/>
            </a:pPr>
            <a:r>
              <a:rPr lang="en-GB" dirty="0"/>
              <a:t>Significant question review</a:t>
            </a:r>
          </a:p>
          <a:p>
            <a:pPr marL="342900" indent="-342900">
              <a:buFont typeface="Arial" panose="020B0604020202020204" pitchFamily="34" charset="0"/>
              <a:buChar char="•"/>
            </a:pPr>
            <a:r>
              <a:rPr lang="en-GB" dirty="0"/>
              <a:t>Many questions that are assessable by patients have move to be patient-assessed, e.g. travel provision, </a:t>
            </a:r>
            <a:r>
              <a:rPr lang="en-GB" dirty="0" err="1"/>
              <a:t>wifi</a:t>
            </a:r>
            <a:r>
              <a:rPr lang="en-GB" dirty="0"/>
              <a:t> and social spaces</a:t>
            </a:r>
          </a:p>
          <a:p>
            <a:pPr marL="342900" indent="-342900">
              <a:buFont typeface="Arial" panose="020B0604020202020204" pitchFamily="34" charset="0"/>
              <a:buChar char="•"/>
            </a:pPr>
            <a:r>
              <a:rPr lang="en-GB" dirty="0"/>
              <a:t>Questions removed that overlap with PAM and ERIC</a:t>
            </a:r>
          </a:p>
          <a:p>
            <a:pPr marL="342900" indent="-342900">
              <a:buFont typeface="Arial" panose="020B0604020202020204" pitchFamily="34" charset="0"/>
              <a:buChar char="•"/>
            </a:pPr>
            <a:r>
              <a:rPr lang="en-GB" dirty="0"/>
              <a:t>Simplification of meal timings and options and snacking requirements, aim for flexible and adaptable meal times that meet the needs of patients</a:t>
            </a:r>
          </a:p>
        </p:txBody>
      </p:sp>
      <p:sp>
        <p:nvSpPr>
          <p:cNvPr id="3" name="Text Placeholder 2">
            <a:extLst>
              <a:ext uri="{FF2B5EF4-FFF2-40B4-BE49-F238E27FC236}">
                <a16:creationId xmlns:a16="http://schemas.microsoft.com/office/drawing/2014/main" id="{F23493B7-FD98-7474-CBAE-A7DEE2A21A6D}"/>
              </a:ext>
            </a:extLst>
          </p:cNvPr>
          <p:cNvSpPr>
            <a:spLocks noGrp="1"/>
          </p:cNvSpPr>
          <p:nvPr>
            <p:ph type="body" sz="quarter" idx="13"/>
          </p:nvPr>
        </p:nvSpPr>
        <p:spPr>
          <a:xfrm>
            <a:off x="469678" y="1297186"/>
            <a:ext cx="11012644" cy="577927"/>
          </a:xfrm>
        </p:spPr>
        <p:txBody>
          <a:bodyPr anchor="ctr"/>
          <a:lstStyle/>
          <a:p>
            <a:r>
              <a:rPr lang="en-GB" dirty="0"/>
              <a:t>Organisational questions	</a:t>
            </a:r>
          </a:p>
        </p:txBody>
      </p:sp>
      <p:sp>
        <p:nvSpPr>
          <p:cNvPr id="4" name="Title 3">
            <a:extLst>
              <a:ext uri="{FF2B5EF4-FFF2-40B4-BE49-F238E27FC236}">
                <a16:creationId xmlns:a16="http://schemas.microsoft.com/office/drawing/2014/main" id="{DEB591C8-D310-5F0E-12E9-E848F0F8B4CF}"/>
              </a:ext>
            </a:extLst>
          </p:cNvPr>
          <p:cNvSpPr>
            <a:spLocks noGrp="1"/>
          </p:cNvSpPr>
          <p:nvPr>
            <p:ph type="title"/>
          </p:nvPr>
        </p:nvSpPr>
        <p:spPr/>
        <p:txBody>
          <a:bodyPr/>
          <a:lstStyle/>
          <a:p>
            <a:r>
              <a:rPr lang="en-GB" dirty="0"/>
              <a:t>Further detail on updates from Max Kindred</a:t>
            </a:r>
          </a:p>
        </p:txBody>
      </p:sp>
    </p:spTree>
    <p:extLst>
      <p:ext uri="{BB962C8B-B14F-4D97-AF65-F5344CB8AC3E}">
        <p14:creationId xmlns:p14="http://schemas.microsoft.com/office/powerpoint/2010/main" val="60252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0AF6-0FEB-3297-586A-44FB2AFA0DC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0DA122-578F-08A3-94F0-E17A671DEB0B}"/>
              </a:ext>
            </a:extLst>
          </p:cNvPr>
          <p:cNvSpPr>
            <a:spLocks noGrp="1"/>
          </p:cNvSpPr>
          <p:nvPr>
            <p:ph idx="1"/>
          </p:nvPr>
        </p:nvSpPr>
        <p:spPr>
          <a:xfrm>
            <a:off x="432000" y="2076935"/>
            <a:ext cx="11088000" cy="4151064"/>
          </a:xfrm>
        </p:spPr>
        <p:txBody>
          <a:bodyPr/>
          <a:lstStyle/>
          <a:p>
            <a:pPr marL="342900" indent="-342900">
              <a:buFont typeface="Arial" panose="020B0604020202020204" pitchFamily="34" charset="0"/>
              <a:buChar char="•"/>
            </a:pPr>
            <a:r>
              <a:rPr lang="en-GB" dirty="0"/>
              <a:t>No major changes</a:t>
            </a:r>
          </a:p>
          <a:p>
            <a:pPr marL="342900" indent="-342900">
              <a:buFont typeface="Arial" panose="020B0604020202020204" pitchFamily="34" charset="0"/>
              <a:buChar char="•"/>
            </a:pPr>
            <a:r>
              <a:rPr lang="en-GB" dirty="0"/>
              <a:t>Cleanliness and Condition/Appearance for all ward items</a:t>
            </a:r>
          </a:p>
          <a:p>
            <a:pPr marL="342900" indent="-342900">
              <a:buFont typeface="Arial" panose="020B0604020202020204" pitchFamily="34" charset="0"/>
              <a:buChar char="•"/>
            </a:pPr>
            <a:r>
              <a:rPr lang="en-GB" dirty="0"/>
              <a:t>Simplification of dementia clock requirement</a:t>
            </a:r>
          </a:p>
          <a:p>
            <a:pPr marL="342900" indent="-342900">
              <a:buFont typeface="Arial" panose="020B0604020202020204" pitchFamily="34" charset="0"/>
              <a:buChar char="•"/>
            </a:pPr>
            <a:r>
              <a:rPr lang="en-GB" dirty="0"/>
              <a:t>Additional social space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2ACE7646-E0DD-6404-A09D-BF37DAA63E48}"/>
              </a:ext>
            </a:extLst>
          </p:cNvPr>
          <p:cNvSpPr>
            <a:spLocks noGrp="1"/>
          </p:cNvSpPr>
          <p:nvPr>
            <p:ph type="body" sz="quarter" idx="13"/>
          </p:nvPr>
        </p:nvSpPr>
        <p:spPr>
          <a:xfrm>
            <a:off x="432000" y="1297186"/>
            <a:ext cx="11012644" cy="577927"/>
          </a:xfrm>
        </p:spPr>
        <p:txBody>
          <a:bodyPr anchor="ctr"/>
          <a:lstStyle/>
          <a:p>
            <a:r>
              <a:rPr lang="en-GB" dirty="0"/>
              <a:t>Internal ward area</a:t>
            </a:r>
          </a:p>
        </p:txBody>
      </p:sp>
      <p:sp>
        <p:nvSpPr>
          <p:cNvPr id="4" name="Title 3">
            <a:extLst>
              <a:ext uri="{FF2B5EF4-FFF2-40B4-BE49-F238E27FC236}">
                <a16:creationId xmlns:a16="http://schemas.microsoft.com/office/drawing/2014/main" id="{2559B665-B777-FEAF-04C7-7D389D8BC8D0}"/>
              </a:ext>
            </a:extLst>
          </p:cNvPr>
          <p:cNvSpPr>
            <a:spLocks noGrp="1"/>
          </p:cNvSpPr>
          <p:nvPr>
            <p:ph type="title"/>
          </p:nvPr>
        </p:nvSpPr>
        <p:spPr/>
        <p:txBody>
          <a:bodyPr/>
          <a:lstStyle/>
          <a:p>
            <a:r>
              <a:rPr lang="en-GB" dirty="0"/>
              <a:t>Further detail on updates from Max Kindred</a:t>
            </a:r>
          </a:p>
        </p:txBody>
      </p:sp>
    </p:spTree>
    <p:extLst>
      <p:ext uri="{BB962C8B-B14F-4D97-AF65-F5344CB8AC3E}">
        <p14:creationId xmlns:p14="http://schemas.microsoft.com/office/powerpoint/2010/main" val="1146319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C033F-8235-9708-7E30-D9C22EBFC37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05F3FA-F566-DDD2-5CDD-77A8E7078580}"/>
              </a:ext>
            </a:extLst>
          </p:cNvPr>
          <p:cNvSpPr>
            <a:spLocks noGrp="1"/>
          </p:cNvSpPr>
          <p:nvPr>
            <p:ph idx="1"/>
          </p:nvPr>
        </p:nvSpPr>
        <p:spPr>
          <a:xfrm>
            <a:off x="432000" y="2076935"/>
            <a:ext cx="11088000" cy="4151064"/>
          </a:xfrm>
        </p:spPr>
        <p:txBody>
          <a:bodyPr/>
          <a:lstStyle/>
          <a:p>
            <a:pPr marL="342900" indent="-342900">
              <a:buFont typeface="Arial" panose="020B0604020202020204" pitchFamily="34" charset="0"/>
              <a:buChar char="•"/>
            </a:pPr>
            <a:r>
              <a:rPr lang="en-GB" dirty="0"/>
              <a:t>Significant question review</a:t>
            </a:r>
          </a:p>
          <a:p>
            <a:pPr marL="342900" indent="-342900">
              <a:buFont typeface="Arial" panose="020B0604020202020204" pitchFamily="34" charset="0"/>
              <a:buChar char="•"/>
            </a:pPr>
            <a:r>
              <a:rPr lang="en-GB" dirty="0"/>
              <a:t>External areas – parking questions now patient-assessed and new public transport questions</a:t>
            </a:r>
          </a:p>
          <a:p>
            <a:pPr marL="342900" indent="-342900">
              <a:buFont typeface="Arial" panose="020B0604020202020204" pitchFamily="34" charset="0"/>
              <a:buChar char="•"/>
            </a:pPr>
            <a:r>
              <a:rPr lang="en-GB" dirty="0"/>
              <a:t>Food assessment – assessment of menu options and availability </a:t>
            </a:r>
            <a:r>
              <a:rPr lang="en-GB" u="sng" dirty="0"/>
              <a:t>offered to patients, </a:t>
            </a:r>
          </a:p>
          <a:p>
            <a:pPr marL="342900" indent="-342900">
              <a:buFont typeface="Arial" panose="020B0604020202020204" pitchFamily="34" charset="0"/>
              <a:buChar char="•"/>
            </a:pPr>
            <a:r>
              <a:rPr lang="en-GB" dirty="0"/>
              <a:t>Addition of an excellent taste score – no expectation of 100% achievement. Sites achieving 100% will be audited</a:t>
            </a:r>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5FEE68EB-C98C-C577-CEE7-6140CA0DB001}"/>
              </a:ext>
            </a:extLst>
          </p:cNvPr>
          <p:cNvSpPr>
            <a:spLocks noGrp="1"/>
          </p:cNvSpPr>
          <p:nvPr>
            <p:ph type="body" sz="quarter" idx="13"/>
          </p:nvPr>
        </p:nvSpPr>
        <p:spPr>
          <a:xfrm>
            <a:off x="432000" y="1297186"/>
            <a:ext cx="11012644" cy="577927"/>
          </a:xfrm>
        </p:spPr>
        <p:txBody>
          <a:bodyPr anchor="ctr"/>
          <a:lstStyle/>
          <a:p>
            <a:r>
              <a:rPr lang="en-GB" dirty="0"/>
              <a:t>External areas and food assessment</a:t>
            </a:r>
          </a:p>
        </p:txBody>
      </p:sp>
      <p:sp>
        <p:nvSpPr>
          <p:cNvPr id="4" name="Title 3">
            <a:extLst>
              <a:ext uri="{FF2B5EF4-FFF2-40B4-BE49-F238E27FC236}">
                <a16:creationId xmlns:a16="http://schemas.microsoft.com/office/drawing/2014/main" id="{D45C5D7D-2FAD-267F-DA1D-2D850A4E9A9A}"/>
              </a:ext>
            </a:extLst>
          </p:cNvPr>
          <p:cNvSpPr>
            <a:spLocks noGrp="1"/>
          </p:cNvSpPr>
          <p:nvPr>
            <p:ph type="title"/>
          </p:nvPr>
        </p:nvSpPr>
        <p:spPr/>
        <p:txBody>
          <a:bodyPr/>
          <a:lstStyle/>
          <a:p>
            <a:r>
              <a:rPr lang="en-GB" dirty="0"/>
              <a:t>Further detail on updates from Max Kindred</a:t>
            </a:r>
          </a:p>
        </p:txBody>
      </p:sp>
    </p:spTree>
    <p:extLst>
      <p:ext uri="{BB962C8B-B14F-4D97-AF65-F5344CB8AC3E}">
        <p14:creationId xmlns:p14="http://schemas.microsoft.com/office/powerpoint/2010/main" val="377468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ad2f829-d27b-4b66-86f0-7328853a73db" xsi:nil="true"/>
    <lcf76f155ced4ddcb4097134ff3c332f xmlns="b868c89d-c42d-418a-817e-a30b26a6b95c">
      <Terms xmlns="http://schemas.microsoft.com/office/infopath/2007/PartnerControls"/>
    </lcf76f155ced4ddcb4097134ff3c332f>
    <_ip_UnifiedCompliancePolicyProperties xmlns="6ad2f829-d27b-4b66-86f0-7328853a73db" xsi:nil="true"/>
    <_ip_UnifiedCompliancePolicyUIAction xmlns="6ad2f829-d27b-4b66-86f0-7328853a73db" xsi:nil="true"/>
    <Review_x0020_Date xmlns="b868c89d-c42d-418a-817e-a30b26a6b95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9E9DFF688570478D6EB42EA3B2DBC3" ma:contentTypeVersion="22" ma:contentTypeDescription="Create a new document." ma:contentTypeScope="" ma:versionID="5baae63c3a0a55f66f993d456427f7ac">
  <xsd:schema xmlns:xsd="http://www.w3.org/2001/XMLSchema" xmlns:xs="http://www.w3.org/2001/XMLSchema" xmlns:p="http://schemas.microsoft.com/office/2006/metadata/properties" xmlns:ns2="b868c89d-c42d-418a-817e-a30b26a6b95c" xmlns:ns3="6ad2f829-d27b-4b66-86f0-7328853a73db" targetNamespace="http://schemas.microsoft.com/office/2006/metadata/properties" ma:root="true" ma:fieldsID="2df3e9265925cebb8932e1bcc336ce90" ns2:_="" ns3:_="">
    <xsd:import namespace="b868c89d-c42d-418a-817e-a30b26a6b95c"/>
    <xsd:import namespace="6ad2f829-d27b-4b66-86f0-7328853a73db"/>
    <xsd:element name="properties">
      <xsd:complexType>
        <xsd:sequence>
          <xsd:element name="documentManagement">
            <xsd:complexType>
              <xsd:all>
                <xsd:element ref="ns2:Review_x0020_Date"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Location" minOccurs="0"/>
                <xsd:element ref="ns2:MediaServiceOCR" minOccurs="0"/>
                <xsd:element ref="ns3:_ip_UnifiedCompliancePolicyProperties" minOccurs="0"/>
                <xsd:element ref="ns3: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68c89d-c42d-418a-817e-a30b26a6b95c" elementFormDefault="qualified">
    <xsd:import namespace="http://schemas.microsoft.com/office/2006/documentManagement/types"/>
    <xsd:import namespace="http://schemas.microsoft.com/office/infopath/2007/PartnerControls"/>
    <xsd:element name="Review_x0020_Date" ma:index="5" nillable="true" ma:displayName="Review date" ma:indexed="true" ma:internalName="Review_x0020_Date" ma:readOnly="fals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d2f829-d27b-4b66-86f0-7328853a73d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ec16a919-061d-4b0c-8bce-33bb4ed756a5}" ma:internalName="TaxCatchAll" ma:showField="CatchAllData" ma:web="6ad2f829-d27b-4b66-86f0-7328853a73db">
      <xsd:complexType>
        <xsd:complexContent>
          <xsd:extension base="dms:MultiChoiceLookup">
            <xsd:sequence>
              <xsd:element name="Value" type="dms:Lookup" maxOccurs="unbounded" minOccurs="0" nillable="true"/>
            </xsd:sequence>
          </xsd:extension>
        </xsd:complexContent>
      </xsd:complexType>
    </xsd:element>
    <xsd:element name="_ip_UnifiedCompliancePolicyProperties" ma:index="22" nillable="true" ma:displayName="Unified Compliance Policy Properties" ma:internalName="_ip_UnifiedCompliancePolicyProperties" ma:readOnly="false">
      <xsd:simpleType>
        <xsd:restriction base="dms:Note"/>
      </xsd:simpleType>
    </xsd:element>
    <xsd:element name="_ip_UnifiedCompliancePolicyUIAction" ma:index="23" nillable="true" ma:displayName="Unified Compliance Policy UI Action" ma:hidden="true" ma:internalName="_ip_UnifiedCompliancePolicyUIAction"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B6D4F5-ECA0-4A22-A4DD-3335756FD664}">
  <ds:schemaRefs>
    <ds:schemaRef ds:uri="http://schemas.microsoft.com/sharepoint/v3/contenttype/forms"/>
  </ds:schemaRefs>
</ds:datastoreItem>
</file>

<file path=customXml/itemProps2.xml><?xml version="1.0" encoding="utf-8"?>
<ds:datastoreItem xmlns:ds="http://schemas.openxmlformats.org/officeDocument/2006/customXml" ds:itemID="{A12B3C52-C4E5-4003-8240-632FDE102EAB}">
  <ds:schemaRefs>
    <ds:schemaRef ds:uri="http://purl.org/dc/dcmitype/"/>
    <ds:schemaRef ds:uri="http://schemas.microsoft.com/office/2006/documentManagement/types"/>
    <ds:schemaRef ds:uri="http://purl.org/dc/elements/1.1/"/>
    <ds:schemaRef ds:uri="http://schemas.microsoft.com/office/infopath/2007/PartnerControls"/>
    <ds:schemaRef ds:uri="6ad2f829-d27b-4b66-86f0-7328853a73db"/>
    <ds:schemaRef ds:uri="http://purl.org/dc/terms/"/>
    <ds:schemaRef ds:uri="http://www.w3.org/XML/1998/namespace"/>
    <ds:schemaRef ds:uri="http://schemas.microsoft.com/office/2006/metadata/properties"/>
    <ds:schemaRef ds:uri="http://schemas.openxmlformats.org/package/2006/metadata/core-properties"/>
    <ds:schemaRef ds:uri="b868c89d-c42d-418a-817e-a30b26a6b95c"/>
  </ds:schemaRefs>
</ds:datastoreItem>
</file>

<file path=customXml/itemProps3.xml><?xml version="1.0" encoding="utf-8"?>
<ds:datastoreItem xmlns:ds="http://schemas.openxmlformats.org/officeDocument/2006/customXml" ds:itemID="{194DACE3-E535-4456-8B32-FCA02A1AD6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68c89d-c42d-418a-817e-a30b26a6b95c"/>
    <ds:schemaRef ds:uri="6ad2f829-d27b-4b66-86f0-7328853a73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NHSD-Refresh-Theme-NOV1120B</Template>
  <TotalTime>0</TotalTime>
  <Words>8970</Words>
  <Application>Microsoft Office PowerPoint</Application>
  <PresentationFormat>Widescreen</PresentationFormat>
  <Paragraphs>692</Paragraphs>
  <Slides>68</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Arial (Body)</vt:lpstr>
      <vt:lpstr>Calibri</vt:lpstr>
      <vt:lpstr>Lucida Grande</vt:lpstr>
      <vt:lpstr>NHSD-Refresh-Theme-NOV1120B</vt:lpstr>
      <vt:lpstr>PLACE </vt:lpstr>
      <vt:lpstr>Patient Led Assessment of the Care Environment (PLACE)  Webinar 2026 </vt:lpstr>
      <vt:lpstr>PowerPoint Presentation</vt:lpstr>
      <vt:lpstr>Welcome to today’s PLACE webinar</vt:lpstr>
      <vt:lpstr>PowerPoint Presentation</vt:lpstr>
      <vt:lpstr>Updates this year</vt:lpstr>
      <vt:lpstr>Further detail on updates from Max Kindred</vt:lpstr>
      <vt:lpstr>Further detail on updates from Max Kindred</vt:lpstr>
      <vt:lpstr>Further detail on updates from Max Kindred</vt:lpstr>
      <vt:lpstr>What does PLACE do?</vt:lpstr>
      <vt:lpstr>What does PLACE look at?</vt:lpstr>
      <vt:lpstr>History of PLACE</vt:lpstr>
      <vt:lpstr>PLACE timeline 2025 </vt:lpstr>
      <vt:lpstr>Following the assessment</vt:lpstr>
      <vt:lpstr>Dashboard example</vt:lpstr>
      <vt:lpstr>Usage</vt:lpstr>
      <vt:lpstr>Overview of PLACE</vt:lpstr>
      <vt:lpstr>Way forward:</vt:lpstr>
      <vt:lpstr>PLACE Lite</vt:lpstr>
      <vt:lpstr>PLACE – patient assessors</vt:lpstr>
      <vt:lpstr>Further Information</vt:lpstr>
      <vt:lpstr>Patient-Led Assessment of the Care Environment (PLACE) </vt:lpstr>
      <vt:lpstr>Contents</vt:lpstr>
      <vt:lpstr>PLACE overview</vt:lpstr>
      <vt:lpstr>Patient assessors</vt:lpstr>
      <vt:lpstr>Patient assessors</vt:lpstr>
      <vt:lpstr>Patient assessors</vt:lpstr>
      <vt:lpstr>Patient assessors</vt:lpstr>
      <vt:lpstr>Patient assessors</vt:lpstr>
      <vt:lpstr>Completing the PLACE assessment</vt:lpstr>
      <vt:lpstr>Completing the PLACE assessment</vt:lpstr>
      <vt:lpstr>Completing the PLACE assessment</vt:lpstr>
      <vt:lpstr>Completing the PLACE assessment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What are you looking at….?</vt:lpstr>
      <vt:lpstr>PLACE: to note</vt:lpstr>
      <vt:lpstr>PLACE: to note</vt:lpstr>
      <vt:lpstr>PLACE: to note</vt:lpstr>
      <vt:lpstr>Following the PLACE assessment</vt:lpstr>
      <vt:lpstr>Following the PLACE assessment</vt:lpstr>
      <vt:lpstr>PLACE</vt:lpstr>
      <vt:lpstr>Patient Led Assessment of Care Webinar June 2026 – Trust &amp; Patient Rep Experience  Barts Health NHS Trust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KINDRED, Max (NHS ENGLAND)</cp:lastModifiedBy>
  <cp:revision>70</cp:revision>
  <dcterms:created xsi:type="dcterms:W3CDTF">2020-11-30T10:49:03Z</dcterms:created>
  <dcterms:modified xsi:type="dcterms:W3CDTF">2026-07-27T12:49:50Z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0x0101002E9E9DFF688570478D6EB42EA3B2DBC3</vt:lpwstr>
  </property>
  <property fmtid="{D5CDD505-2E9C-101B-9397-08002B2CF9AE}" pid="3" name="_dlc_DocIdItemGuid">
    <vt:lpwstr>56579ddb-1cdf-4035-9a3d-2da04fab6c26</vt:lpwstr>
  </property>
  <property fmtid="{D5CDD505-2E9C-101B-9397-08002B2CF9AE}" pid="4" name="MediaServiceImageTags">
    <vt:lpwstr/>
  </property>
</Properties>
</file>