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8"/>
  </p:notesMasterIdLst>
  <p:handoutMasterIdLst>
    <p:handoutMasterId r:id="rId39"/>
  </p:handoutMasterIdLst>
  <p:sldIdLst>
    <p:sldId id="1923" r:id="rId5"/>
    <p:sldId id="271" r:id="rId6"/>
    <p:sldId id="267" r:id="rId7"/>
    <p:sldId id="272" r:id="rId8"/>
    <p:sldId id="274" r:id="rId9"/>
    <p:sldId id="275" r:id="rId10"/>
    <p:sldId id="276" r:id="rId11"/>
    <p:sldId id="280" r:id="rId12"/>
    <p:sldId id="277" r:id="rId13"/>
    <p:sldId id="278" r:id="rId14"/>
    <p:sldId id="279" r:id="rId15"/>
    <p:sldId id="281" r:id="rId16"/>
    <p:sldId id="282" r:id="rId17"/>
    <p:sldId id="283" r:id="rId18"/>
    <p:sldId id="284"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D2CC"/>
    <a:srgbClr val="99DBD6"/>
    <a:srgbClr val="99DDEB"/>
    <a:srgbClr val="80D4E7"/>
    <a:srgbClr val="005EB8"/>
    <a:srgbClr val="E8EDEE"/>
    <a:srgbClr val="003087"/>
    <a:srgbClr val="82D1CB"/>
    <a:srgbClr val="00A499"/>
    <a:srgbClr val="00A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DE01F4-DBE1-4761-B609-8F067A7FFDDA}" v="1" dt="2024-08-01T10:02:23.6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6395" autoAdjust="0"/>
  </p:normalViewPr>
  <p:slideViewPr>
    <p:cSldViewPr snapToGrid="0">
      <p:cViewPr varScale="1">
        <p:scale>
          <a:sx n="102" d="100"/>
          <a:sy n="102" d="100"/>
        </p:scale>
        <p:origin x="77" y="278"/>
      </p:cViewPr>
      <p:guideLst/>
    </p:cSldViewPr>
  </p:slideViewPr>
  <p:outlineViewPr>
    <p:cViewPr>
      <p:scale>
        <a:sx n="33" d="100"/>
        <a:sy n="33" d="100"/>
      </p:scale>
      <p:origin x="0" y="-8880"/>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94" d="100"/>
          <a:sy n="94" d="100"/>
        </p:scale>
        <p:origin x="3226"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20/08/2025</a:t>
            </a:fld>
            <a:endParaRPr lang="en-GB" dirty="0"/>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dirty="0"/>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20/08/2025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dirty="0"/>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dirty="0"/>
          </a:p>
        </p:txBody>
      </p:sp>
    </p:spTree>
    <p:extLst>
      <p:ext uri="{BB962C8B-B14F-4D97-AF65-F5344CB8AC3E}">
        <p14:creationId xmlns:p14="http://schemas.microsoft.com/office/powerpoint/2010/main" val="2475756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8.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dirty="0"/>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dirty="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left aligned text over multiple lines. Try to keep</a:t>
            </a:r>
            <a:br>
              <a:rPr lang="en-GB" dirty="0"/>
            </a:br>
            <a:r>
              <a:rPr lang="en-GB" dirty="0"/>
              <a:t>it to four lines if </a:t>
            </a:r>
            <a:r>
              <a:rPr lang="en-GB" dirty="0" err="1"/>
              <a:t>poss</a:t>
            </a:r>
            <a:r>
              <a:rPr lang="en-GB" dirty="0"/>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dirty="0"/>
              <a:t>Text content goes over single column. Text content here goes over single column. Text content here goes over single column.  </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dirty="0"/>
              <a:t>Text content goes over single column. Text content here goes over single column. Text content here goes over single column.  </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dirty="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dirty="0"/>
              <a:t>“Quote text here. Quote text here.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dirty="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dirty="0"/>
              <a:t>“Quote text here. Quote text here.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dirty="0"/>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dirty="0"/>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dirty="0"/>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dirty="0"/>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dirty="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dirty="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england.nhs.uk</a:t>
            </a:r>
            <a:endParaRPr lang="en-GB" sz="2400" b="1" dirty="0">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Tree>
    <p:extLst>
      <p:ext uri="{BB962C8B-B14F-4D97-AF65-F5344CB8AC3E}">
        <p14:creationId xmlns:p14="http://schemas.microsoft.com/office/powerpoint/2010/main" val="156260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Tree>
    <p:extLst>
      <p:ext uri="{BB962C8B-B14F-4D97-AF65-F5344CB8AC3E}">
        <p14:creationId xmlns:p14="http://schemas.microsoft.com/office/powerpoint/2010/main" val="91440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dirty="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dirty="0">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78345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dirty="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dirty="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Tree>
    <p:extLst>
      <p:ext uri="{BB962C8B-B14F-4D97-AF65-F5344CB8AC3E}">
        <p14:creationId xmlns:p14="http://schemas.microsoft.com/office/powerpoint/2010/main" val="115316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557349"/>
            <a:ext cx="10515600" cy="853440"/>
          </a:xfrm>
          <a:prstGeom prst="rect">
            <a:avLst/>
          </a:prstGeom>
        </p:spPr>
        <p:txBody>
          <a:bodyPr>
            <a:normAutofit/>
          </a:bodyPr>
          <a:lstStyle>
            <a:lvl1pPr>
              <a:defRPr sz="3600" b="0" i="0">
                <a:solidFill>
                  <a:srgbClr val="005EB8"/>
                </a:solidFill>
                <a:latin typeface="Arial" charset="0"/>
                <a:ea typeface="Arial" charset="0"/>
                <a:cs typeface="Arial" charset="0"/>
              </a:defRPr>
            </a:lvl1pPr>
          </a:lstStyle>
          <a:p>
            <a:r>
              <a:rPr lang="en-US" dirty="0"/>
              <a:t>Click to edit Master title style</a:t>
            </a:r>
          </a:p>
        </p:txBody>
      </p:sp>
      <p:sp>
        <p:nvSpPr>
          <p:cNvPr id="3" name="Content Placeholder 2"/>
          <p:cNvSpPr>
            <a:spLocks noGrp="1"/>
          </p:cNvSpPr>
          <p:nvPr>
            <p:ph idx="1"/>
          </p:nvPr>
        </p:nvSpPr>
        <p:spPr>
          <a:xfrm>
            <a:off x="838200" y="1579961"/>
            <a:ext cx="10515600" cy="4148455"/>
          </a:xfrm>
          <a:prstGeom prst="rect">
            <a:avLst/>
          </a:prstGeom>
        </p:spPr>
        <p:txBody>
          <a:bodyPr>
            <a:normAutofit/>
          </a:bodyPr>
          <a:lstStyle>
            <a:lvl1pPr marL="0" indent="0">
              <a:buFontTx/>
              <a:buNone/>
              <a:defRPr sz="1200" b="0" i="0">
                <a:latin typeface="Arial" charset="0"/>
                <a:ea typeface="Arial" charset="0"/>
                <a:cs typeface="Arial" charset="0"/>
              </a:defRPr>
            </a:lvl1pPr>
            <a:lvl2pPr marL="457200" indent="0">
              <a:buFontTx/>
              <a:buNone/>
              <a:defRPr sz="1200" b="0" i="0">
                <a:latin typeface="Arial" charset="0"/>
                <a:ea typeface="Arial" charset="0"/>
                <a:cs typeface="Arial" charset="0"/>
              </a:defRPr>
            </a:lvl2pPr>
            <a:lvl3pPr marL="914400" indent="0">
              <a:buFontTx/>
              <a:buNone/>
              <a:defRPr sz="1200" b="0" i="0">
                <a:latin typeface="Arial" charset="0"/>
                <a:ea typeface="Arial" charset="0"/>
                <a:cs typeface="Arial" charset="0"/>
              </a:defRPr>
            </a:lvl3pPr>
            <a:lvl4pPr marL="1371600" indent="0">
              <a:buFontTx/>
              <a:buNone/>
              <a:defRPr sz="1200" b="0" i="0">
                <a:latin typeface="Arial" charset="0"/>
                <a:ea typeface="Arial" charset="0"/>
                <a:cs typeface="Arial" charset="0"/>
              </a:defRPr>
            </a:lvl4pPr>
            <a:lvl5pPr marL="1828800" indent="0">
              <a:buFontTx/>
              <a:buNone/>
              <a:defRPr sz="1200" b="0" i="0">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0"/>
          </p:nvPr>
        </p:nvSpPr>
        <p:spPr>
          <a:xfrm>
            <a:off x="920902" y="6321865"/>
            <a:ext cx="7630885" cy="365125"/>
          </a:xfrm>
        </p:spPr>
        <p:txBody>
          <a:bodyPr/>
          <a:lstStyle>
            <a:lvl1pPr>
              <a:defRPr>
                <a:solidFill>
                  <a:schemeClr val="accent3">
                    <a:lumMod val="60000"/>
                    <a:lumOff val="40000"/>
                  </a:schemeClr>
                </a:solidFill>
              </a:defRPr>
            </a:lvl1pPr>
          </a:lstStyle>
          <a:p>
            <a:r>
              <a:rPr lang="en-GB"/>
              <a:t>PLACE 2024 Patient Led Assessment of the Care Environment</a:t>
            </a:r>
            <a:endParaRPr lang="en-US" dirty="0"/>
          </a:p>
        </p:txBody>
      </p:sp>
    </p:spTree>
    <p:extLst>
      <p:ext uri="{BB962C8B-B14F-4D97-AF65-F5344CB8AC3E}">
        <p14:creationId xmlns:p14="http://schemas.microsoft.com/office/powerpoint/2010/main" val="4064181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2751912"/>
            <a:ext cx="5181600" cy="3477305"/>
          </a:xfrm>
          <a:prstGeom prst="rect">
            <a:avLst/>
          </a:prstGeom>
        </p:spPr>
        <p:txBody>
          <a:bodyPr>
            <a:normAutofit/>
          </a:bodyPr>
          <a:lstStyle>
            <a:lvl1pPr marL="0" indent="0">
              <a:lnSpc>
                <a:spcPts val="1900"/>
              </a:lnSpc>
              <a:buNone/>
              <a:defRPr sz="1200">
                <a:latin typeface="Arial" charset="0"/>
                <a:ea typeface="Arial" charset="0"/>
                <a:cs typeface="Arial" charset="0"/>
              </a:defRPr>
            </a:lvl1pPr>
            <a:lvl2pPr marL="457200" indent="0">
              <a:lnSpc>
                <a:spcPts val="1900"/>
              </a:lnSpc>
              <a:buNone/>
              <a:defRPr sz="1200">
                <a:latin typeface="Arial" charset="0"/>
                <a:ea typeface="Arial" charset="0"/>
                <a:cs typeface="Arial" charset="0"/>
              </a:defRPr>
            </a:lvl2pPr>
            <a:lvl3pPr marL="914400" indent="0">
              <a:lnSpc>
                <a:spcPts val="1900"/>
              </a:lnSpc>
              <a:buNone/>
              <a:defRPr sz="1200">
                <a:latin typeface="Arial" charset="0"/>
                <a:ea typeface="Arial" charset="0"/>
                <a:cs typeface="Arial" charset="0"/>
              </a:defRPr>
            </a:lvl3pPr>
            <a:lvl4pPr marL="1371600" indent="0">
              <a:lnSpc>
                <a:spcPts val="1900"/>
              </a:lnSpc>
              <a:buNone/>
              <a:defRPr sz="1200">
                <a:latin typeface="Arial" charset="0"/>
                <a:ea typeface="Arial" charset="0"/>
                <a:cs typeface="Arial" charset="0"/>
              </a:defRPr>
            </a:lvl4pPr>
            <a:lvl5pPr marL="1828800" indent="0">
              <a:lnSpc>
                <a:spcPts val="1900"/>
              </a:lnSpc>
              <a:buNone/>
              <a:defRPr sz="1200">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2751911"/>
            <a:ext cx="5181600" cy="3477306"/>
          </a:xfrm>
          <a:prstGeom prst="rect">
            <a:avLst/>
          </a:prstGeom>
          <a:solidFill>
            <a:srgbClr val="005EB8">
              <a:alpha val="20000"/>
            </a:srgbClr>
          </a:solidFill>
        </p:spPr>
        <p:txBody>
          <a:bodyPr>
            <a:normAutofit/>
          </a:bodyPr>
          <a:lstStyle>
            <a:lvl1pPr marL="0" indent="0">
              <a:lnSpc>
                <a:spcPts val="1900"/>
              </a:lnSpc>
              <a:buNone/>
              <a:defRPr sz="1200">
                <a:latin typeface="Arial" charset="0"/>
                <a:ea typeface="Arial" charset="0"/>
                <a:cs typeface="Arial" charset="0"/>
              </a:defRPr>
            </a:lvl1pPr>
            <a:lvl2pPr marL="457200" indent="0">
              <a:lnSpc>
                <a:spcPts val="1900"/>
              </a:lnSpc>
              <a:buNone/>
              <a:defRPr sz="1200">
                <a:latin typeface="Arial" charset="0"/>
                <a:ea typeface="Arial" charset="0"/>
                <a:cs typeface="Arial" charset="0"/>
              </a:defRPr>
            </a:lvl2pPr>
            <a:lvl3pPr marL="914400" indent="0">
              <a:lnSpc>
                <a:spcPts val="1900"/>
              </a:lnSpc>
              <a:buNone/>
              <a:defRPr sz="1200">
                <a:latin typeface="Arial" charset="0"/>
                <a:ea typeface="Arial" charset="0"/>
                <a:cs typeface="Arial" charset="0"/>
              </a:defRPr>
            </a:lvl3pPr>
            <a:lvl4pPr marL="1371600" indent="0">
              <a:lnSpc>
                <a:spcPts val="1900"/>
              </a:lnSpc>
              <a:buNone/>
              <a:defRPr sz="1200">
                <a:latin typeface="Arial" charset="0"/>
                <a:ea typeface="Arial" charset="0"/>
                <a:cs typeface="Arial" charset="0"/>
              </a:defRPr>
            </a:lvl4pPr>
            <a:lvl5pPr marL="1828800" indent="0">
              <a:lnSpc>
                <a:spcPts val="1900"/>
              </a:lnSpc>
              <a:buNone/>
              <a:defRPr sz="1200">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p:cNvSpPr>
            <a:spLocks noGrp="1"/>
          </p:cNvSpPr>
          <p:nvPr>
            <p:ph type="title"/>
          </p:nvPr>
        </p:nvSpPr>
        <p:spPr>
          <a:xfrm>
            <a:off x="838200" y="549912"/>
            <a:ext cx="10515600" cy="843196"/>
          </a:xfrm>
          <a:prstGeom prst="rect">
            <a:avLst/>
          </a:prstGeom>
        </p:spPr>
        <p:txBody>
          <a:bodyPr>
            <a:normAutofit/>
          </a:bodyPr>
          <a:lstStyle>
            <a:lvl1pPr>
              <a:defRPr sz="3600">
                <a:solidFill>
                  <a:srgbClr val="005EB8"/>
                </a:solidFill>
                <a:latin typeface="Arial" charset="0"/>
                <a:ea typeface="Arial" charset="0"/>
                <a:cs typeface="Arial" charset="0"/>
              </a:defRPr>
            </a:lvl1pPr>
          </a:lstStyle>
          <a:p>
            <a:r>
              <a:rPr lang="en-US" dirty="0"/>
              <a:t>Click to edit Master title style</a:t>
            </a:r>
          </a:p>
        </p:txBody>
      </p:sp>
      <p:sp>
        <p:nvSpPr>
          <p:cNvPr id="10" name="Text Placeholder 2"/>
          <p:cNvSpPr>
            <a:spLocks noGrp="1"/>
          </p:cNvSpPr>
          <p:nvPr>
            <p:ph type="body" idx="10"/>
          </p:nvPr>
        </p:nvSpPr>
        <p:spPr>
          <a:xfrm>
            <a:off x="838200" y="1592514"/>
            <a:ext cx="10515600" cy="1011351"/>
          </a:xfrm>
          <a:prstGeom prst="rect">
            <a:avLst/>
          </a:prstGeom>
        </p:spPr>
        <p:txBody>
          <a:bodyPr>
            <a:normAutofit/>
          </a:bodyPr>
          <a:lstStyle>
            <a:lvl1pPr marL="0" indent="0">
              <a:lnSpc>
                <a:spcPts val="2080"/>
              </a:lnSpc>
              <a:buNone/>
              <a:defRPr sz="1400">
                <a:solidFill>
                  <a:srgbClr val="005EB8"/>
                </a:solidFill>
                <a:latin typeface="Arial" charset="0"/>
                <a:ea typeface="Arial" charset="0"/>
                <a:cs typeface="Arial"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Footer Placeholder 1"/>
          <p:cNvSpPr>
            <a:spLocks noGrp="1"/>
          </p:cNvSpPr>
          <p:nvPr>
            <p:ph type="ftr" sz="quarter" idx="11"/>
          </p:nvPr>
        </p:nvSpPr>
        <p:spPr>
          <a:xfrm>
            <a:off x="920902" y="6321865"/>
            <a:ext cx="7630885" cy="365125"/>
          </a:xfrm>
        </p:spPr>
        <p:txBody>
          <a:bodyPr/>
          <a:lstStyle>
            <a:lvl1pPr>
              <a:defRPr>
                <a:solidFill>
                  <a:schemeClr val="accent3">
                    <a:lumMod val="60000"/>
                    <a:lumOff val="40000"/>
                  </a:schemeClr>
                </a:solidFill>
              </a:defRPr>
            </a:lvl1pPr>
          </a:lstStyle>
          <a:p>
            <a:r>
              <a:rPr lang="en-GB"/>
              <a:t>PLACE 2024 Patient Led Assessment of the Care Environment</a:t>
            </a:r>
            <a:endParaRPr lang="en-US" dirty="0"/>
          </a:p>
        </p:txBody>
      </p:sp>
    </p:spTree>
    <p:extLst>
      <p:ext uri="{BB962C8B-B14F-4D97-AF65-F5344CB8AC3E}">
        <p14:creationId xmlns:p14="http://schemas.microsoft.com/office/powerpoint/2010/main" val="2021099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57332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dirty="0"/>
              <a:t>Headline over a number of lines,</a:t>
            </a:r>
            <a:br>
              <a:rPr lang="en-GB" dirty="0"/>
            </a:br>
            <a:r>
              <a:rPr lang="en-GB" dirty="0"/>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PLACE 2024 Patient Led Assessment of the Care Environment</a:t>
            </a:r>
            <a:endParaRPr lang="en-GB" dirty="0"/>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dirty="0"/>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817" r:id="rId1"/>
    <p:sldLayoutId id="2147483785" r:id="rId2"/>
    <p:sldLayoutId id="2147483833" r:id="rId3"/>
    <p:sldLayoutId id="2147483834" r:id="rId4"/>
    <p:sldLayoutId id="2147483826" r:id="rId5"/>
    <p:sldLayoutId id="2147483931" r:id="rId6"/>
    <p:sldLayoutId id="2147483827"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34" r:id="rId24"/>
    <p:sldLayoutId id="2147483936" r:id="rId25"/>
    <p:sldLayoutId id="2147483937" r:id="rId26"/>
    <p:sldLayoutId id="2147483825" r:id="rId27"/>
    <p:sldLayoutId id="2147483935" r:id="rId28"/>
    <p:sldLayoutId id="2147483941" r:id="rId29"/>
    <p:sldLayoutId id="2147483942"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30.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239843"/>
            <a:ext cx="4971954" cy="4153735"/>
          </a:xfrm>
        </p:spPr>
        <p:txBody>
          <a:bodyPr/>
          <a:lstStyle/>
          <a:p>
            <a:r>
              <a:rPr lang="en-GB" sz="6000" dirty="0"/>
              <a:t>Patient-Led Assessment of the Care Environment</a:t>
            </a:r>
            <a:br>
              <a:rPr lang="en-GB" sz="6000" dirty="0"/>
            </a:br>
            <a:r>
              <a:rPr lang="en-GB" sz="6000" dirty="0"/>
              <a:t>(PLACE) </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4835032"/>
            <a:ext cx="7973051" cy="1024967"/>
          </a:xfrm>
        </p:spPr>
        <p:txBody>
          <a:bodyPr/>
          <a:lstStyle/>
          <a:p>
            <a:r>
              <a:rPr lang="en-GB" b="1" dirty="0"/>
              <a:t>Patient assessor training slides</a:t>
            </a:r>
          </a:p>
          <a:p>
            <a:r>
              <a:rPr lang="en-GB" b="1" dirty="0"/>
              <a:t>August 2025</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Completing the PLACE assessment</a:t>
            </a:r>
          </a:p>
        </p:txBody>
      </p:sp>
      <p:sp>
        <p:nvSpPr>
          <p:cNvPr id="5" name="Text Placeholder 4"/>
          <p:cNvSpPr>
            <a:spLocks noGrp="1"/>
          </p:cNvSpPr>
          <p:nvPr>
            <p:ph type="body" idx="10"/>
          </p:nvPr>
        </p:nvSpPr>
        <p:spPr>
          <a:xfrm>
            <a:off x="2152650" y="1393110"/>
            <a:ext cx="7886700" cy="4525091"/>
          </a:xfrm>
        </p:spPr>
        <p:txBody>
          <a:bodyPr>
            <a:normAutofit lnSpcReduction="10000"/>
          </a:bodyPr>
          <a:lstStyle/>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r>
              <a:rPr lang="en-GB" altLang="en-US" sz="1800" dirty="0">
                <a:solidFill>
                  <a:schemeClr val="tx1"/>
                </a:solidFill>
                <a:latin typeface="Arial" panose="020B0604020202020204" pitchFamily="34" charset="0"/>
                <a:cs typeface="Arial" panose="020B0604020202020204" pitchFamily="34" charset="0"/>
              </a:rPr>
              <a:t>There are rules about what should be assessed:</a:t>
            </a:r>
          </a:p>
          <a:p>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for 1-10 wards assess them all</a:t>
            </a:r>
          </a:p>
          <a:p>
            <a:pPr lvl="1">
              <a:buClr>
                <a:srgbClr val="005EB8"/>
              </a:buCl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thereafter 10 or 25% - whichever is greater (in practice only the very biggest will have more than 10)</a:t>
            </a:r>
          </a:p>
          <a:p>
            <a:pPr lvl="1">
              <a:buClr>
                <a:srgbClr val="005EB8"/>
              </a:buCl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any emergency department or minor injuries unit</a:t>
            </a:r>
          </a:p>
          <a:p>
            <a:pPr lvl="1">
              <a:buClr>
                <a:srgbClr val="005EB8"/>
              </a:buCl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the external areas</a:t>
            </a:r>
          </a:p>
          <a:p>
            <a:pPr lvl="1">
              <a:buClr>
                <a:srgbClr val="005EB8"/>
              </a:buCl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at least 25% of everything else – non-wards areas such as outpatient departments, communal areas – precisely where to go should be agreed by the team.</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640843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Completing the PLACE assessment</a:t>
            </a:r>
          </a:p>
        </p:txBody>
      </p:sp>
      <p:sp>
        <p:nvSpPr>
          <p:cNvPr id="5" name="Text Placeholder 4"/>
          <p:cNvSpPr>
            <a:spLocks noGrp="1"/>
          </p:cNvSpPr>
          <p:nvPr>
            <p:ph type="body" idx="10"/>
          </p:nvPr>
        </p:nvSpPr>
        <p:spPr>
          <a:xfrm>
            <a:off x="2152650" y="1393110"/>
            <a:ext cx="7886700" cy="4525091"/>
          </a:xfrm>
        </p:spPr>
        <p:txBody>
          <a:bodyPr>
            <a:normAutofit/>
          </a:bodyPr>
          <a:lstStyle/>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If you are not assessing all wards, the team should agree those which are to be assessed.</a:t>
            </a:r>
          </a:p>
          <a:p>
            <a:pPr marL="342900" indent="-342900">
              <a:buClr>
                <a:srgbClr val="005EB8"/>
              </a:buClr>
              <a:buFont typeface="Arial" panose="020B0604020202020204" pitchFamily="34" charset="0"/>
              <a:buChar char="•"/>
              <a:defRPr/>
            </a:pPr>
            <a:endParaRPr lang="en-GB"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Hospitals are asked to rotate wards that are assessed so that over a period of time they are all seen. The team leader should be able to advise which were assessed last time (if not all). </a:t>
            </a:r>
          </a:p>
          <a:p>
            <a:pPr marL="342900" indent="-342900">
              <a:buClr>
                <a:srgbClr val="005EB8"/>
              </a:buClr>
              <a:buFont typeface="Arial" panose="020B0604020202020204" pitchFamily="34" charset="0"/>
              <a:buChar char="•"/>
              <a:defRPr/>
            </a:pPr>
            <a:endParaRPr lang="en-GB"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When you arrive you should have some input into where you go.</a:t>
            </a:r>
          </a:p>
          <a:p>
            <a:pPr>
              <a:buClr>
                <a:srgbClr val="005EB8"/>
              </a:buClr>
              <a:defRPr/>
            </a:pPr>
            <a:endParaRPr lang="en-GB"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Some areas, e.g. non-patient areas, theatres, hospital kitchens, etc, are excluded.</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6453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Completing the PLACE assessment</a:t>
            </a:r>
          </a:p>
        </p:txBody>
      </p:sp>
      <p:sp>
        <p:nvSpPr>
          <p:cNvPr id="5" name="Text Placeholder 4"/>
          <p:cNvSpPr>
            <a:spLocks noGrp="1"/>
          </p:cNvSpPr>
          <p:nvPr>
            <p:ph type="body" idx="10"/>
          </p:nvPr>
        </p:nvSpPr>
        <p:spPr>
          <a:xfrm>
            <a:off x="2152650" y="1393110"/>
            <a:ext cx="7886700" cy="4525091"/>
          </a:xfrm>
        </p:spPr>
        <p:txBody>
          <a:bodyPr>
            <a:normAutofit/>
          </a:bodyPr>
          <a:lstStyle/>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a:defRPr/>
            </a:pPr>
            <a:r>
              <a:rPr lang="en-GB" sz="1800" dirty="0">
                <a:solidFill>
                  <a:schemeClr val="tx1"/>
                </a:solidFill>
                <a:latin typeface="Arial" panose="020B0604020202020204" pitchFamily="34" charset="0"/>
                <a:cs typeface="Arial" panose="020B0604020202020204" pitchFamily="34" charset="0"/>
              </a:rPr>
              <a:t>In bigger hospitals you are likely to split into smaller teams – perhaps several.  That’s fine but there should always be </a:t>
            </a:r>
          </a:p>
          <a:p>
            <a:pPr marL="800100" lvl="1"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at least 50% patient assessors</a:t>
            </a:r>
          </a:p>
          <a:p>
            <a:pPr marL="800100" lvl="1"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no fewer than two patient assessors per team.</a:t>
            </a:r>
          </a:p>
          <a:p>
            <a:pPr marL="216000" lvl="1">
              <a:defRPr/>
            </a:pPr>
            <a:endParaRPr lang="en-GB" sz="1800" dirty="0">
              <a:solidFill>
                <a:schemeClr val="tx1"/>
              </a:solidFill>
              <a:latin typeface="Arial" panose="020B0604020202020204" pitchFamily="34" charset="0"/>
              <a:cs typeface="Arial" panose="020B0604020202020204" pitchFamily="34" charset="0"/>
            </a:endParaRPr>
          </a:p>
          <a:p>
            <a:pPr indent="-241200">
              <a:defRPr/>
            </a:pPr>
            <a:r>
              <a:rPr lang="en-GB" sz="1800" dirty="0">
                <a:solidFill>
                  <a:schemeClr val="tx1"/>
                </a:solidFill>
                <a:latin typeface="Arial" panose="020B0604020202020204" pitchFamily="34" charset="0"/>
                <a:cs typeface="Arial" panose="020B0604020202020204" pitchFamily="34" charset="0"/>
              </a:rPr>
              <a:t>Assessments may also happen over more than one day, with different patient assessors.</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447914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Completing the PLACE assessment</a:t>
            </a:r>
          </a:p>
        </p:txBody>
      </p:sp>
      <p:sp>
        <p:nvSpPr>
          <p:cNvPr id="5" name="Text Placeholder 4"/>
          <p:cNvSpPr>
            <a:spLocks noGrp="1"/>
          </p:cNvSpPr>
          <p:nvPr>
            <p:ph type="body" idx="10"/>
          </p:nvPr>
        </p:nvSpPr>
        <p:spPr>
          <a:xfrm>
            <a:off x="2152650" y="1393110"/>
            <a:ext cx="7886700" cy="4525091"/>
          </a:xfrm>
        </p:spPr>
        <p:txBody>
          <a:bodyPr>
            <a:normAutofit/>
          </a:bodyPr>
          <a:lstStyle/>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a:defRPr/>
            </a:pPr>
            <a:r>
              <a:rPr lang="en-GB" altLang="en-US" sz="1800" dirty="0">
                <a:solidFill>
                  <a:schemeClr val="tx1"/>
                </a:solidFill>
                <a:latin typeface="Arial" panose="020B0604020202020204" pitchFamily="34" charset="0"/>
                <a:cs typeface="Arial" panose="020B0604020202020204" pitchFamily="34" charset="0"/>
              </a:rPr>
              <a:t>Sampling is ok – you don’t have to see every single item to make a judgement.</a:t>
            </a:r>
          </a:p>
          <a:p>
            <a:pPr>
              <a:defRPr/>
            </a:pPr>
            <a:endParaRPr lang="en-GB" altLang="en-US" sz="1800" dirty="0">
              <a:solidFill>
                <a:schemeClr val="tx1"/>
              </a:solidFill>
              <a:latin typeface="Arial" panose="020B0604020202020204" pitchFamily="34" charset="0"/>
              <a:cs typeface="Arial" panose="020B0604020202020204" pitchFamily="34" charset="0"/>
            </a:endParaRPr>
          </a:p>
          <a:p>
            <a:pPr>
              <a:defRPr/>
            </a:pPr>
            <a:r>
              <a:rPr lang="en-GB" altLang="en-US" sz="1800" dirty="0">
                <a:solidFill>
                  <a:schemeClr val="tx1"/>
                </a:solidFill>
                <a:latin typeface="Arial" panose="020B0604020202020204" pitchFamily="34" charset="0"/>
                <a:cs typeface="Arial" panose="020B0604020202020204" pitchFamily="34" charset="0"/>
              </a:rPr>
              <a:t>Judge the things you can see based on what you can see.</a:t>
            </a:r>
          </a:p>
          <a:p>
            <a:pPr>
              <a:defRPr/>
            </a:pPr>
            <a:endParaRPr lang="en-GB" altLang="en-US" sz="1800" dirty="0">
              <a:solidFill>
                <a:schemeClr val="tx1"/>
              </a:solidFill>
              <a:latin typeface="Arial" panose="020B0604020202020204" pitchFamily="34" charset="0"/>
              <a:cs typeface="Arial" panose="020B0604020202020204" pitchFamily="34" charset="0"/>
            </a:endParaRPr>
          </a:p>
          <a:p>
            <a:pPr lvl="1">
              <a:defRPr/>
            </a:pPr>
            <a:r>
              <a:rPr lang="en-GB" altLang="en-US" sz="1800" i="1" dirty="0">
                <a:solidFill>
                  <a:schemeClr val="tx1"/>
                </a:solidFill>
                <a:latin typeface="Arial" panose="020B0604020202020204" pitchFamily="34" charset="0"/>
                <a:cs typeface="Arial" panose="020B0604020202020204" pitchFamily="34" charset="0"/>
              </a:rPr>
              <a:t>‘Have I </a:t>
            </a:r>
            <a:r>
              <a:rPr lang="en-GB" altLang="en-US" sz="1800" b="1" i="1" dirty="0">
                <a:solidFill>
                  <a:schemeClr val="tx1"/>
                </a:solidFill>
                <a:latin typeface="Arial" panose="020B0604020202020204" pitchFamily="34" charset="0"/>
                <a:cs typeface="Arial" panose="020B0604020202020204" pitchFamily="34" charset="0"/>
              </a:rPr>
              <a:t>seen </a:t>
            </a:r>
            <a:r>
              <a:rPr lang="en-GB" altLang="en-US" sz="1800" i="1" dirty="0">
                <a:solidFill>
                  <a:schemeClr val="tx1"/>
                </a:solidFill>
                <a:latin typeface="Arial" panose="020B0604020202020204" pitchFamily="34" charset="0"/>
                <a:cs typeface="Arial" panose="020B0604020202020204" pitchFamily="34" charset="0"/>
              </a:rPr>
              <a:t>enough, to be sure it’s </a:t>
            </a:r>
            <a:r>
              <a:rPr lang="en-GB" altLang="en-US" sz="1800" b="1" i="1" dirty="0">
                <a:solidFill>
                  <a:schemeClr val="tx1"/>
                </a:solidFill>
                <a:latin typeface="Arial" panose="020B0604020202020204" pitchFamily="34" charset="0"/>
                <a:cs typeface="Arial" panose="020B0604020202020204" pitchFamily="34" charset="0"/>
              </a:rPr>
              <a:t>clean</a:t>
            </a:r>
            <a:r>
              <a:rPr lang="en-GB" altLang="en-US" sz="1800" i="1" dirty="0">
                <a:solidFill>
                  <a:schemeClr val="tx1"/>
                </a:solidFill>
                <a:latin typeface="Arial" panose="020B0604020202020204" pitchFamily="34" charset="0"/>
                <a:cs typeface="Arial" panose="020B0604020202020204" pitchFamily="34" charset="0"/>
              </a:rPr>
              <a:t> enough?’</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067969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93110"/>
            <a:ext cx="7886700" cy="4525091"/>
          </a:xfrm>
        </p:spPr>
        <p:txBody>
          <a:bodyPr>
            <a:normAutofit/>
          </a:bodyPr>
          <a:lstStyle/>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r>
              <a:rPr lang="en-GB" sz="1800" dirty="0">
                <a:solidFill>
                  <a:schemeClr val="tx1"/>
                </a:solidFill>
              </a:rPr>
              <a:t>PLACE assesses a number of non-clinical aspects of the healthcare premises identified as important by patients and the public, known as domains: </a:t>
            </a:r>
          </a:p>
          <a:p>
            <a:pPr marL="285750" indent="-285750">
              <a:buClr>
                <a:srgbClr val="005EB8"/>
              </a:buClr>
              <a:buFont typeface="Arial" panose="020B0604020202020204" pitchFamily="34" charset="0"/>
              <a:buChar char="•"/>
            </a:pPr>
            <a:r>
              <a:rPr lang="en-GB" sz="1800" dirty="0">
                <a:solidFill>
                  <a:schemeClr val="tx1"/>
                </a:solidFill>
              </a:rPr>
              <a:t>Cleanliness </a:t>
            </a:r>
          </a:p>
          <a:p>
            <a:pPr marL="285750" indent="-285750">
              <a:buClr>
                <a:srgbClr val="005EB8"/>
              </a:buClr>
              <a:buFont typeface="Arial" panose="020B0604020202020204" pitchFamily="34" charset="0"/>
              <a:buChar char="•"/>
            </a:pPr>
            <a:r>
              <a:rPr lang="en-GB" sz="1800" dirty="0">
                <a:solidFill>
                  <a:schemeClr val="tx1"/>
                </a:solidFill>
              </a:rPr>
              <a:t>Food and hydration </a:t>
            </a:r>
          </a:p>
          <a:p>
            <a:pPr marL="285750" indent="-285750">
              <a:buClr>
                <a:srgbClr val="005EB8"/>
              </a:buClr>
              <a:buFont typeface="Arial" panose="020B0604020202020204" pitchFamily="34" charset="0"/>
              <a:buChar char="•"/>
            </a:pPr>
            <a:r>
              <a:rPr lang="en-GB" sz="1800" dirty="0">
                <a:solidFill>
                  <a:schemeClr val="tx1"/>
                </a:solidFill>
              </a:rPr>
              <a:t>Privacy, dignity and wellbeing </a:t>
            </a:r>
          </a:p>
          <a:p>
            <a:pPr marL="285750" indent="-285750">
              <a:buClr>
                <a:srgbClr val="005EB8"/>
              </a:buClr>
              <a:buFont typeface="Arial" panose="020B0604020202020204" pitchFamily="34" charset="0"/>
              <a:buChar char="•"/>
            </a:pPr>
            <a:r>
              <a:rPr lang="en-GB" sz="1800" dirty="0">
                <a:solidFill>
                  <a:schemeClr val="tx1"/>
                </a:solidFill>
              </a:rPr>
              <a:t>Condition, appearance and maintenance </a:t>
            </a:r>
          </a:p>
          <a:p>
            <a:pPr marL="285750" indent="-285750">
              <a:buClr>
                <a:srgbClr val="005EB8"/>
              </a:buClr>
              <a:buFont typeface="Arial" panose="020B0604020202020204" pitchFamily="34" charset="0"/>
              <a:buChar char="•"/>
            </a:pPr>
            <a:r>
              <a:rPr lang="en-GB" sz="1800" dirty="0">
                <a:solidFill>
                  <a:schemeClr val="tx1"/>
                </a:solidFill>
              </a:rPr>
              <a:t>Dementia: how well the needs of patients with dementia are met </a:t>
            </a:r>
          </a:p>
          <a:p>
            <a:pPr marL="285750" indent="-285750">
              <a:buClr>
                <a:srgbClr val="005EB8"/>
              </a:buClr>
              <a:buFont typeface="Arial" panose="020B0604020202020204" pitchFamily="34" charset="0"/>
              <a:buChar char="•"/>
            </a:pPr>
            <a:r>
              <a:rPr lang="en-GB" sz="1800" dirty="0">
                <a:solidFill>
                  <a:schemeClr val="tx1"/>
                </a:solidFill>
              </a:rPr>
              <a:t>Disability: how well the needs of patients with a disability are met </a:t>
            </a:r>
          </a:p>
          <a:p>
            <a:pPr lvl="1"/>
            <a:endParaRPr lang="en-GB" altLang="en-US" sz="1800" dirty="0">
              <a:solidFill>
                <a:schemeClr val="tx1"/>
              </a:solidFill>
              <a:latin typeface="Arial" panose="020B0604020202020204" pitchFamily="34" charset="0"/>
              <a:cs typeface="Arial" panose="020B0604020202020204" pitchFamily="34" charset="0"/>
            </a:endParaRP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1101623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6"/>
            <a:ext cx="7886700" cy="4996489"/>
          </a:xfrm>
        </p:spPr>
        <p:txBody>
          <a:bodyPr>
            <a:normAutofit/>
          </a:bodyPr>
          <a:lstStyle/>
          <a:p>
            <a:pPr>
              <a:defRPr/>
            </a:pPr>
            <a:r>
              <a:rPr lang="en-GB" sz="1800" dirty="0">
                <a:solidFill>
                  <a:schemeClr val="tx1"/>
                </a:solidFill>
              </a:rPr>
              <a:t>There are a variety of forms but only those that apply need to be completed.</a:t>
            </a:r>
          </a:p>
          <a:p>
            <a:pPr>
              <a:defRPr/>
            </a:pPr>
            <a:br>
              <a:rPr lang="en-GB" sz="1800" dirty="0">
                <a:solidFill>
                  <a:schemeClr val="tx1"/>
                </a:solidFill>
              </a:rPr>
            </a:br>
            <a:r>
              <a:rPr lang="en-GB" sz="1800" dirty="0">
                <a:solidFill>
                  <a:schemeClr val="tx1"/>
                </a:solidFill>
              </a:rPr>
              <a:t>PLACE considers several different areas:</a:t>
            </a:r>
          </a:p>
          <a:p>
            <a:pPr marL="342900" indent="-342900">
              <a:buClr>
                <a:srgbClr val="005EB8"/>
              </a:buClr>
              <a:buFont typeface="Arial" panose="020B0604020202020204" pitchFamily="34" charset="0"/>
              <a:buChar char="•"/>
              <a:defRPr/>
            </a:pPr>
            <a:r>
              <a:rPr lang="en-GB" sz="1800" dirty="0">
                <a:solidFill>
                  <a:schemeClr val="tx1"/>
                </a:solidFill>
              </a:rPr>
              <a:t>communal areas (reception, corridors, etc) – this can be ignored in very small units where there are no such areas</a:t>
            </a:r>
          </a:p>
          <a:p>
            <a:pPr marL="342900" indent="-342900">
              <a:buClr>
                <a:srgbClr val="005EB8"/>
              </a:buClr>
              <a:buFont typeface="Arial" panose="020B0604020202020204" pitchFamily="34" charset="0"/>
              <a:buChar char="•"/>
              <a:defRPr/>
            </a:pPr>
            <a:r>
              <a:rPr lang="en-GB" sz="1800" dirty="0">
                <a:solidFill>
                  <a:schemeClr val="tx1"/>
                </a:solidFill>
              </a:rPr>
              <a:t>external areas – the hospital grounds and gardens – again can be ignored if there are none</a:t>
            </a:r>
          </a:p>
          <a:p>
            <a:pPr marL="342900" indent="-342900">
              <a:buClr>
                <a:srgbClr val="005EB8"/>
              </a:buClr>
              <a:buFont typeface="Arial" panose="020B0604020202020204" pitchFamily="34" charset="0"/>
              <a:buChar char="•"/>
              <a:defRPr/>
            </a:pPr>
            <a:r>
              <a:rPr lang="en-GB" sz="1800" dirty="0">
                <a:solidFill>
                  <a:schemeClr val="tx1"/>
                </a:solidFill>
              </a:rPr>
              <a:t>emergency department/minor injuries units – if there is one</a:t>
            </a:r>
          </a:p>
          <a:p>
            <a:pPr marL="342900" indent="-342900">
              <a:buClr>
                <a:srgbClr val="005EB8"/>
              </a:buClr>
              <a:buFont typeface="Arial" panose="020B0604020202020204" pitchFamily="34" charset="0"/>
              <a:buChar char="•"/>
              <a:defRPr/>
            </a:pPr>
            <a:r>
              <a:rPr lang="en-GB" sz="1800" dirty="0">
                <a:solidFill>
                  <a:schemeClr val="tx1"/>
                </a:solidFill>
              </a:rPr>
              <a:t>outpatient departments - if there are any</a:t>
            </a:r>
          </a:p>
          <a:p>
            <a:pPr marL="342900" indent="-342900">
              <a:buClr>
                <a:srgbClr val="005EB8"/>
              </a:buClr>
              <a:buFont typeface="Arial" panose="020B0604020202020204" pitchFamily="34" charset="0"/>
              <a:buChar char="•"/>
            </a:pPr>
            <a:r>
              <a:rPr lang="en-GB" altLang="en-US" sz="1800" dirty="0">
                <a:solidFill>
                  <a:schemeClr val="tx1"/>
                </a:solidFill>
              </a:rPr>
              <a:t>wards in acute or community hospitals, or treatment centres or hospices</a:t>
            </a:r>
          </a:p>
          <a:p>
            <a:pPr marL="342900" indent="-342900">
              <a:buClr>
                <a:srgbClr val="005EB8"/>
              </a:buClr>
              <a:buFont typeface="Arial" panose="020B0604020202020204" pitchFamily="34" charset="0"/>
              <a:buChar char="•"/>
            </a:pPr>
            <a:r>
              <a:rPr lang="en-GB" altLang="en-US" sz="1800" dirty="0">
                <a:solidFill>
                  <a:schemeClr val="tx1"/>
                </a:solidFill>
              </a:rPr>
              <a:t>wards in mental health or learning disabilities hospitals or units.</a:t>
            </a:r>
          </a:p>
          <a:p>
            <a:br>
              <a:rPr lang="en-GB" altLang="en-US" sz="1800" dirty="0">
                <a:solidFill>
                  <a:schemeClr val="tx1"/>
                </a:solidFill>
              </a:rPr>
            </a:br>
            <a:r>
              <a:rPr lang="en-GB" altLang="en-US" sz="1800" dirty="0">
                <a:solidFill>
                  <a:schemeClr val="tx1"/>
                </a:solidFill>
              </a:rPr>
              <a:t>There are also two factual questionnaires the hospital completes on the facilities (e.g. car parking) and catering service.</a:t>
            </a:r>
          </a:p>
          <a:p>
            <a:pPr marL="342900" indent="-342900">
              <a:buFont typeface="Arial" panose="020B0604020202020204" pitchFamily="34" charset="0"/>
              <a:buChar char="•"/>
              <a:defRPr/>
            </a:pPr>
            <a:endParaRPr lang="en-GB" sz="1800" dirty="0"/>
          </a:p>
          <a:p>
            <a:endParaRPr lang="en-US" sz="1800"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670284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marL="800100" lvl="1" indent="-342900">
              <a:buFont typeface="Arial" panose="020B0604020202020204" pitchFamily="34" charset="0"/>
              <a:buChar char="•"/>
            </a:pPr>
            <a:endParaRPr lang="en-GB" altLang="en-US" sz="2400" dirty="0">
              <a:solidFill>
                <a:srgbClr val="005EB8"/>
              </a:solidFill>
            </a:endParaRPr>
          </a:p>
          <a:p>
            <a:pPr>
              <a:defRPr/>
            </a:pPr>
            <a:r>
              <a:rPr lang="en-GB" altLang="en-US" sz="1800" b="1" dirty="0">
                <a:solidFill>
                  <a:schemeClr val="tx1"/>
                </a:solidFill>
                <a:latin typeface="Arial" panose="020B0604020202020204" pitchFamily="34" charset="0"/>
                <a:cs typeface="Arial" panose="020B0604020202020204" pitchFamily="34" charset="0"/>
              </a:rPr>
              <a:t>Cleanliness</a:t>
            </a:r>
          </a:p>
          <a:p>
            <a:pPr>
              <a:defRPr/>
            </a:pPr>
            <a:endParaRPr lang="en-GB" altLang="en-US" sz="1800" b="1"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This is a visual test or, where something is out of sight but in reach, a touch (e.g. finger) test.</a:t>
            </a:r>
          </a:p>
          <a:p>
            <a:pPr lvl="1">
              <a:buClr>
                <a:srgbClr val="005EB8"/>
              </a:buClr>
              <a:defRP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If you can’t see it, but can reach it you will need to touch, e.g. dust on high surfaces.</a:t>
            </a:r>
          </a:p>
          <a:p>
            <a:pPr marL="800100" lvl="1" indent="-342900">
              <a:buClr>
                <a:srgbClr val="005EB8"/>
              </a:buClr>
              <a:buFont typeface="Arial" panose="020B0604020202020204" pitchFamily="34" charset="0"/>
              <a:buChar char="•"/>
              <a:defRP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If you can’t see it, and can’t reach it, leave it alone. Never stand on anything to reach an area you cannot reach/see from the floor.</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522394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r>
              <a:rPr lang="en-GB" altLang="en-US" sz="1800" b="1" dirty="0">
                <a:solidFill>
                  <a:schemeClr val="tx1"/>
                </a:solidFill>
              </a:rPr>
              <a:t>Cleanliness (2)</a:t>
            </a:r>
          </a:p>
          <a:p>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Don’t use anything, e.g. wet wipes, to try to reveal dirt that is not visible.</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Where there is just one of something (a floor) you need to say whether it is all clean (pass), mostly clean (qualified pass) or not clean enough (fail). This has to be a team decision using judgement and common sense.</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923772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r>
              <a:rPr lang="en-GB" altLang="en-US" sz="1800" b="1" dirty="0">
                <a:solidFill>
                  <a:schemeClr val="tx1"/>
                </a:solidFill>
              </a:rPr>
              <a:t>Cleanliness (3)</a:t>
            </a:r>
          </a:p>
          <a:p>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Where there are many of the same thing (e.g. over-bed tables), look at as many as you need to reach a decision. If they are all clean then pass. If 80% (8/10) or more are clean then qualified pass. If less than 80% (7/10) then fail.</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If you see any bodily substance or bodily fluid (blood, faeces, etc) then it is an immediate fail for those items (i.e. blood on a curtain means fail for curtains, not for the floor).</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Don’t confuse cleanliness with condition – something can be clean but in a poor state of repair. </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110337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a:defRPr/>
            </a:pPr>
            <a:r>
              <a:rPr lang="en-GB" sz="1800" b="1" dirty="0">
                <a:solidFill>
                  <a:schemeClr val="tx1"/>
                </a:solidFill>
                <a:latin typeface="Arial" panose="020B0604020202020204" pitchFamily="34" charset="0"/>
                <a:cs typeface="Arial" panose="020B0604020202020204" pitchFamily="34" charset="0"/>
              </a:rPr>
              <a:t>Condition, appearance and maintenance</a:t>
            </a:r>
          </a:p>
          <a:p>
            <a:pPr lvl="1">
              <a:buFont typeface="Arial"/>
              <a:buChar char="•"/>
              <a:defRPr/>
            </a:pPr>
            <a:endParaRPr lang="en-GB" sz="1800" b="1"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This looks at the state of repair or fixtures and fittings; the condition of decoration and floor coverings; tidiness, waste management, etc.</a:t>
            </a:r>
          </a:p>
          <a:p>
            <a:pPr marL="342900" indent="-342900">
              <a:buClr>
                <a:srgbClr val="005EB8"/>
              </a:buClr>
              <a:buFont typeface="Arial" panose="020B0604020202020204" pitchFamily="34" charset="0"/>
              <a:buChar char="•"/>
              <a:defRPr/>
            </a:pPr>
            <a:endParaRPr lang="en-GB"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The scoring and scoring criteria are the same as for cleanliness.</a:t>
            </a:r>
          </a:p>
          <a:p>
            <a:pPr marL="342900" indent="-342900">
              <a:buClr>
                <a:srgbClr val="005EB8"/>
              </a:buClr>
              <a:buFont typeface="Arial" panose="020B0604020202020204" pitchFamily="34" charset="0"/>
              <a:buChar char="•"/>
              <a:defRPr/>
            </a:pPr>
            <a:endParaRPr lang="en-GB"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defRPr/>
            </a:pPr>
            <a:r>
              <a:rPr lang="en-GB" sz="1800" dirty="0">
                <a:solidFill>
                  <a:schemeClr val="tx1"/>
                </a:solidFill>
                <a:latin typeface="Arial" panose="020B0604020202020204" pitchFamily="34" charset="0"/>
                <a:cs typeface="Arial" panose="020B0604020202020204" pitchFamily="34" charset="0"/>
              </a:rPr>
              <a:t>Do not confuse condition with cleanliness – something can be in good condition but dirty/stained (a stain is not dirt if it cannot be removed other than through specialist cleaning).  </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088804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Contents</a:t>
            </a:r>
            <a:endParaRPr lang="en-GB" dirty="0"/>
          </a:p>
        </p:txBody>
      </p:sp>
      <p:sp>
        <p:nvSpPr>
          <p:cNvPr id="3" name="Content Placeholder 2"/>
          <p:cNvSpPr>
            <a:spLocks noGrp="1"/>
          </p:cNvSpPr>
          <p:nvPr>
            <p:ph idx="1"/>
          </p:nvPr>
        </p:nvSpPr>
        <p:spPr/>
        <p:txBody>
          <a:bodyPr>
            <a:normAutofit/>
          </a:bodyPr>
          <a:lstStyle/>
          <a:p>
            <a:pPr marL="171450" indent="-171450">
              <a:lnSpc>
                <a:spcPct val="150000"/>
              </a:lnSpc>
              <a:buClr>
                <a:srgbClr val="005EB8"/>
              </a:buClr>
              <a:buFont typeface="Arial" panose="020B0604020202020204" pitchFamily="34" charset="0"/>
              <a:buChar char="•"/>
            </a:pPr>
            <a:r>
              <a:rPr lang="en-US" sz="1800" dirty="0"/>
              <a:t>PLACE overview</a:t>
            </a:r>
          </a:p>
          <a:p>
            <a:pPr marL="171450" indent="-171450">
              <a:lnSpc>
                <a:spcPct val="150000"/>
              </a:lnSpc>
              <a:buClr>
                <a:srgbClr val="005EB8"/>
              </a:buClr>
              <a:buFont typeface="Arial" panose="020B0604020202020204" pitchFamily="34" charset="0"/>
              <a:buChar char="•"/>
            </a:pPr>
            <a:r>
              <a:rPr lang="en-US" sz="1800" dirty="0"/>
              <a:t>Patient assessors</a:t>
            </a:r>
          </a:p>
          <a:p>
            <a:pPr marL="171450" indent="-171450">
              <a:lnSpc>
                <a:spcPct val="150000"/>
              </a:lnSpc>
              <a:buClr>
                <a:srgbClr val="005EB8"/>
              </a:buClr>
              <a:buFont typeface="Arial" panose="020B0604020202020204" pitchFamily="34" charset="0"/>
              <a:buChar char="•"/>
            </a:pPr>
            <a:r>
              <a:rPr lang="en-US" sz="1800" dirty="0"/>
              <a:t>Completing the PLACE assessment</a:t>
            </a:r>
          </a:p>
          <a:p>
            <a:pPr marL="171450" indent="-171450">
              <a:lnSpc>
                <a:spcPct val="150000"/>
              </a:lnSpc>
              <a:buClr>
                <a:srgbClr val="005EB8"/>
              </a:buClr>
              <a:buFont typeface="Arial" panose="020B0604020202020204" pitchFamily="34" charset="0"/>
              <a:buChar char="•"/>
            </a:pPr>
            <a:r>
              <a:rPr lang="en-US" sz="1800" dirty="0"/>
              <a:t>What are you looking at?</a:t>
            </a:r>
          </a:p>
          <a:p>
            <a:pPr marL="171450" indent="-171450">
              <a:lnSpc>
                <a:spcPct val="150000"/>
              </a:lnSpc>
              <a:buClr>
                <a:srgbClr val="005EB8"/>
              </a:buClr>
              <a:buFont typeface="Arial" panose="020B0604020202020204" pitchFamily="34" charset="0"/>
              <a:buChar char="•"/>
            </a:pPr>
            <a:r>
              <a:rPr lang="en-US" sz="1800" dirty="0"/>
              <a:t>PLACE: to note</a:t>
            </a:r>
          </a:p>
          <a:p>
            <a:pPr marL="171450" indent="-171450">
              <a:lnSpc>
                <a:spcPct val="150000"/>
              </a:lnSpc>
              <a:buClr>
                <a:srgbClr val="005EB8"/>
              </a:buClr>
              <a:buFont typeface="Arial" panose="020B0604020202020204" pitchFamily="34" charset="0"/>
              <a:buChar char="•"/>
            </a:pPr>
            <a:r>
              <a:rPr lang="en-US" sz="1800" dirty="0"/>
              <a:t>Following the PLACE assessment</a:t>
            </a:r>
          </a:p>
          <a:p>
            <a:pPr marL="171450" indent="-171450">
              <a:lnSpc>
                <a:spcPct val="150000"/>
              </a:lnSpc>
              <a:buClr>
                <a:srgbClr val="005EB8"/>
              </a:buClr>
              <a:buFont typeface="Arial" panose="020B0604020202020204" pitchFamily="34" charset="0"/>
              <a:buChar char="•"/>
            </a:pPr>
            <a:r>
              <a:rPr lang="en-US" sz="1800" dirty="0"/>
              <a:t>First PLACE!</a:t>
            </a:r>
          </a:p>
          <a:p>
            <a:pPr marL="171450" indent="-171450">
              <a:lnSpc>
                <a:spcPct val="150000"/>
              </a:lnSpc>
              <a:buClr>
                <a:srgbClr val="005EB8"/>
              </a:buClr>
              <a:buFont typeface="Arial" panose="020B0604020202020204" pitchFamily="34" charset="0"/>
              <a:buChar char="•"/>
            </a:pPr>
            <a:endParaRPr lang="en-US" dirty="0"/>
          </a:p>
          <a:p>
            <a:pPr marL="171450" indent="-171450">
              <a:lnSpc>
                <a:spcPct val="150000"/>
              </a:lnSpc>
              <a:buClr>
                <a:srgbClr val="005EB8"/>
              </a:buClr>
              <a:buFont typeface="Arial" panose="020B0604020202020204" pitchFamily="34" charset="0"/>
              <a:buChar char="•"/>
            </a:pPr>
            <a:endParaRPr lang="en-US" dirty="0">
              <a:solidFill>
                <a:srgbClr val="005EB8"/>
              </a:solidFill>
            </a:endParaRPr>
          </a:p>
          <a:p>
            <a:endParaRPr lang="en-GB" dirty="0"/>
          </a:p>
        </p:txBody>
      </p:sp>
      <p:sp>
        <p:nvSpPr>
          <p:cNvPr id="4" name="Footer Placeholder 3"/>
          <p:cNvSpPr>
            <a:spLocks noGrp="1"/>
          </p:cNvSpPr>
          <p:nvPr>
            <p:ph type="ftr" sz="quarter" idx="10"/>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4219575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r>
              <a:rPr lang="en-GB" altLang="en-US" sz="1800" b="1" dirty="0">
                <a:solidFill>
                  <a:schemeClr val="tx1"/>
                </a:solidFill>
                <a:latin typeface="Arial" panose="020B0604020202020204" pitchFamily="34" charset="0"/>
                <a:cs typeface="Arial" panose="020B0604020202020204" pitchFamily="34" charset="0"/>
              </a:rPr>
              <a:t>Privacy, dignity and wellbeing</a:t>
            </a:r>
          </a:p>
          <a:p>
            <a:endParaRPr lang="en-GB" altLang="en-US" sz="1800" b="1"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This looks at the extent to which the environment supports the provision of care with regard to privacy, dignity and wellbeing. It is </a:t>
            </a:r>
            <a:r>
              <a:rPr lang="en-GB" altLang="en-US" sz="1800" b="1" dirty="0">
                <a:solidFill>
                  <a:schemeClr val="tx1"/>
                </a:solidFill>
                <a:latin typeface="Arial" panose="020B0604020202020204" pitchFamily="34" charset="0"/>
                <a:cs typeface="Arial" panose="020B0604020202020204" pitchFamily="34" charset="0"/>
              </a:rPr>
              <a:t>not </a:t>
            </a:r>
            <a:r>
              <a:rPr lang="en-GB" altLang="en-US" sz="1800" dirty="0">
                <a:solidFill>
                  <a:schemeClr val="tx1"/>
                </a:solidFill>
                <a:latin typeface="Arial" panose="020B0604020202020204" pitchFamily="34" charset="0"/>
                <a:cs typeface="Arial" panose="020B0604020202020204" pitchFamily="34" charset="0"/>
              </a:rPr>
              <a:t>an assessment of staff practice.</a:t>
            </a:r>
          </a:p>
          <a:p>
            <a:pPr marL="800100" lvl="1" indent="-342900">
              <a:buClr>
                <a:srgbClr val="005EB8"/>
              </a:buClr>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Most questions require yes/no responses.</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904645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r>
              <a:rPr lang="en-GB" altLang="en-US" sz="1800" b="1" dirty="0">
                <a:solidFill>
                  <a:schemeClr val="tx1"/>
                </a:solidFill>
                <a:latin typeface="Arial" panose="020B0604020202020204" pitchFamily="34" charset="0"/>
                <a:cs typeface="Arial" panose="020B0604020202020204" pitchFamily="34" charset="0"/>
              </a:rPr>
              <a:t>Dementia</a:t>
            </a:r>
          </a:p>
          <a:p>
            <a:endParaRPr lang="en-GB" altLang="en-US" sz="1800" b="1"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This section looks at the extent to which environments support the care of people with dementia.</a:t>
            </a:r>
          </a:p>
          <a:p>
            <a:pPr lvl="1">
              <a:buClr>
                <a:srgbClr val="005EB8"/>
              </a:buCl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The assessments should be undertaken in all hospitals unless such patients are never admitted, and in all communal areas, emergency departments and outpatient departments/wards unless such patients will not be present (e.g. paediatric/maternity wards or ante/post natal clinics).</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5933232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r>
              <a:rPr lang="en-GB" altLang="en-US" sz="1800" b="1" dirty="0">
                <a:solidFill>
                  <a:schemeClr val="tx1"/>
                </a:solidFill>
                <a:latin typeface="Arial" panose="020B0604020202020204" pitchFamily="34" charset="0"/>
                <a:cs typeface="Arial" panose="020B0604020202020204" pitchFamily="34" charset="0"/>
              </a:rPr>
              <a:t>Dementia (2)</a:t>
            </a:r>
            <a:endParaRPr lang="en-GB" altLang="en-US"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pPr>
            <a:r>
              <a:rPr lang="en-GB" altLang="en-US" sz="1600" dirty="0">
                <a:solidFill>
                  <a:schemeClr val="tx1"/>
                </a:solidFill>
                <a:latin typeface="Arial" panose="020B0604020202020204" pitchFamily="34" charset="0"/>
                <a:cs typeface="Arial" panose="020B0604020202020204" pitchFamily="34" charset="0"/>
              </a:rPr>
              <a:t>All questions require yes or no answers and should be clear and unambiguous.</a:t>
            </a:r>
          </a:p>
          <a:p>
            <a:pPr marL="342900" indent="-342900">
              <a:buClr>
                <a:srgbClr val="005EB8"/>
              </a:buClr>
              <a:buFont typeface="Arial" panose="020B0604020202020204" pitchFamily="34" charset="0"/>
              <a:buChar char="•"/>
            </a:pPr>
            <a:r>
              <a:rPr lang="en-GB" altLang="en-US" sz="1600" dirty="0">
                <a:solidFill>
                  <a:schemeClr val="tx1"/>
                </a:solidFill>
                <a:latin typeface="Arial" panose="020B0604020202020204" pitchFamily="34" charset="0"/>
                <a:cs typeface="Arial" panose="020B0604020202020204" pitchFamily="34" charset="0"/>
              </a:rPr>
              <a:t>There is no scope for re-interpretation. If the question asks is the floor un-patterned, then it must be un-patterned. But try not to confuse a pattern with tonal aspects; for example, some non-slip floors in shower areas may have a ‘sparkle’ effect – this is part of the non-slip quality and not a pattern. </a:t>
            </a:r>
          </a:p>
          <a:p>
            <a:r>
              <a:rPr lang="en-GB" dirty="0">
                <a:solidFill>
                  <a:schemeClr val="tx1"/>
                </a:solidFill>
              </a:rPr>
              <a:t>Examples of good flooring choices</a:t>
            </a:r>
          </a:p>
          <a:p>
            <a:endParaRPr lang="en-GB" sz="1200" dirty="0">
              <a:solidFill>
                <a:schemeClr val="tx1"/>
              </a:solidFill>
            </a:endParaRPr>
          </a:p>
          <a:p>
            <a:endParaRPr lang="en-GB" sz="1200" dirty="0">
              <a:solidFill>
                <a:schemeClr val="tx1"/>
              </a:solidFill>
            </a:endParaRPr>
          </a:p>
          <a:p>
            <a:endParaRPr lang="en-GB" sz="1200" dirty="0">
              <a:solidFill>
                <a:schemeClr val="tx1"/>
              </a:solidFill>
            </a:endParaRPr>
          </a:p>
          <a:p>
            <a:r>
              <a:rPr lang="en-GB" dirty="0">
                <a:solidFill>
                  <a:schemeClr val="tx1"/>
                </a:solidFill>
              </a:rPr>
              <a:t>Examples of poor flooring choices</a:t>
            </a:r>
            <a:r>
              <a:rPr lang="en-GB" dirty="0"/>
              <a:t> </a:t>
            </a:r>
          </a:p>
          <a:p>
            <a:endParaRPr lang="en-GB"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pic>
        <p:nvPicPr>
          <p:cNvPr id="7" name="image5.jpeg" descr="Picture of good flooring type 1"/>
          <p:cNvPicPr/>
          <p:nvPr/>
        </p:nvPicPr>
        <p:blipFill>
          <a:blip r:embed="rId2" cstate="print"/>
          <a:stretch>
            <a:fillRect/>
          </a:stretch>
        </p:blipFill>
        <p:spPr>
          <a:xfrm>
            <a:off x="2291751" y="3631721"/>
            <a:ext cx="1725798" cy="1069675"/>
          </a:xfrm>
          <a:prstGeom prst="rect">
            <a:avLst/>
          </a:prstGeom>
        </p:spPr>
      </p:pic>
      <p:pic>
        <p:nvPicPr>
          <p:cNvPr id="8" name="image6.jpeg" descr="Picture of good flooring type 2"/>
          <p:cNvPicPr/>
          <p:nvPr/>
        </p:nvPicPr>
        <p:blipFill>
          <a:blip r:embed="rId3" cstate="print"/>
          <a:stretch>
            <a:fillRect/>
          </a:stretch>
        </p:blipFill>
        <p:spPr>
          <a:xfrm>
            <a:off x="4260221" y="3631721"/>
            <a:ext cx="1689131" cy="1069675"/>
          </a:xfrm>
          <a:prstGeom prst="rect">
            <a:avLst/>
          </a:prstGeom>
        </p:spPr>
      </p:pic>
      <p:pic>
        <p:nvPicPr>
          <p:cNvPr id="9" name="image7.jpeg" descr="Picture of good flooring type 3"/>
          <p:cNvPicPr/>
          <p:nvPr/>
        </p:nvPicPr>
        <p:blipFill>
          <a:blip r:embed="rId4" cstate="print"/>
          <a:stretch>
            <a:fillRect/>
          </a:stretch>
        </p:blipFill>
        <p:spPr>
          <a:xfrm>
            <a:off x="6147758" y="3631719"/>
            <a:ext cx="1790082" cy="1069675"/>
          </a:xfrm>
          <a:prstGeom prst="rect">
            <a:avLst/>
          </a:prstGeom>
        </p:spPr>
      </p:pic>
      <p:pic>
        <p:nvPicPr>
          <p:cNvPr id="13" name="image8.jpeg" descr="Picture of poor flooring type 1"/>
          <p:cNvPicPr/>
          <p:nvPr/>
        </p:nvPicPr>
        <p:blipFill>
          <a:blip r:embed="rId5" cstate="print"/>
          <a:stretch>
            <a:fillRect/>
          </a:stretch>
        </p:blipFill>
        <p:spPr>
          <a:xfrm>
            <a:off x="2291751" y="5184475"/>
            <a:ext cx="1725798" cy="1000666"/>
          </a:xfrm>
          <a:prstGeom prst="rect">
            <a:avLst/>
          </a:prstGeom>
        </p:spPr>
      </p:pic>
      <p:pic>
        <p:nvPicPr>
          <p:cNvPr id="14" name="image9.jpeg" descr="Picture of poor flooring type 2"/>
          <p:cNvPicPr/>
          <p:nvPr/>
        </p:nvPicPr>
        <p:blipFill>
          <a:blip r:embed="rId6" cstate="print"/>
          <a:stretch>
            <a:fillRect/>
          </a:stretch>
        </p:blipFill>
        <p:spPr>
          <a:xfrm>
            <a:off x="4260221" y="5184475"/>
            <a:ext cx="1689131" cy="1000665"/>
          </a:xfrm>
          <a:prstGeom prst="rect">
            <a:avLst/>
          </a:prstGeom>
        </p:spPr>
      </p:pic>
      <p:pic>
        <p:nvPicPr>
          <p:cNvPr id="15" name="image10.jpeg" descr="Picture of poor flooring type 3"/>
          <p:cNvPicPr/>
          <p:nvPr/>
        </p:nvPicPr>
        <p:blipFill>
          <a:blip r:embed="rId7" cstate="print"/>
          <a:stretch>
            <a:fillRect/>
          </a:stretch>
        </p:blipFill>
        <p:spPr>
          <a:xfrm>
            <a:off x="6147760" y="5193102"/>
            <a:ext cx="1790081" cy="1000665"/>
          </a:xfrm>
          <a:prstGeom prst="rect">
            <a:avLst/>
          </a:prstGeom>
        </p:spPr>
      </p:pic>
    </p:spTree>
    <p:extLst>
      <p:ext uri="{BB962C8B-B14F-4D97-AF65-F5344CB8AC3E}">
        <p14:creationId xmlns:p14="http://schemas.microsoft.com/office/powerpoint/2010/main" val="206261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marL="800100" lvl="1" indent="-342900">
              <a:buFont typeface="Arial" panose="020B0604020202020204" pitchFamily="34" charset="0"/>
              <a:buChar char="•"/>
            </a:pPr>
            <a:endParaRPr lang="en-GB" altLang="en-US" sz="2400" dirty="0">
              <a:solidFill>
                <a:srgbClr val="005EB8"/>
              </a:solidFill>
            </a:endParaRPr>
          </a:p>
          <a:p>
            <a:r>
              <a:rPr lang="en-GB" altLang="en-US" sz="1800" b="1" dirty="0">
                <a:solidFill>
                  <a:schemeClr val="tx1"/>
                </a:solidFill>
              </a:rPr>
              <a:t>Food</a:t>
            </a:r>
          </a:p>
          <a:p>
            <a:endParaRPr lang="en-GB" altLang="en-US" sz="1800" b="1" dirty="0">
              <a:solidFill>
                <a:schemeClr val="tx1"/>
              </a:solidFill>
            </a:endParaRPr>
          </a:p>
          <a:p>
            <a:r>
              <a:rPr lang="en-GB" altLang="en-US" sz="1800" dirty="0">
                <a:solidFill>
                  <a:schemeClr val="tx1"/>
                </a:solidFill>
                <a:latin typeface="Arial" panose="020B0604020202020204" pitchFamily="34" charset="0"/>
                <a:cs typeface="Arial" panose="020B0604020202020204" pitchFamily="34" charset="0"/>
              </a:rPr>
              <a:t>There are two components to the food assessment – the service and food tasting:</a:t>
            </a:r>
          </a:p>
          <a:p>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Set of questions about the service: you will need to spend a little time watching what happens on the ward to be able to answer all of these. If you don’t see something happen, assume it doesn’t. Don’t accept statements about what normally happens – there can be a mile of difference between policy and practice.</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1588283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a:defRPr/>
            </a:pPr>
            <a:r>
              <a:rPr lang="en-GB" altLang="en-US" sz="1800" b="1" dirty="0">
                <a:solidFill>
                  <a:schemeClr val="tx1"/>
                </a:solidFill>
              </a:rPr>
              <a:t>Food (2)</a:t>
            </a:r>
          </a:p>
          <a:p>
            <a:pPr>
              <a:defRPr/>
            </a:pPr>
            <a:r>
              <a:rPr lang="en-GB" altLang="en-US" sz="1800" dirty="0">
                <a:solidFill>
                  <a:schemeClr val="tx1"/>
                </a:solidFill>
              </a:rPr>
              <a:t>Food tasting:</a:t>
            </a:r>
          </a:p>
          <a:p>
            <a:pPr marL="800100" lvl="1" indent="-3429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Food is sampled on the ward(s) at end of service – so you can check the temperature, </a:t>
            </a:r>
            <a:r>
              <a:rPr lang="en-GB" sz="1800" dirty="0">
                <a:solidFill>
                  <a:schemeClr val="tx1"/>
                </a:solidFill>
                <a:latin typeface="Arial" panose="020B0604020202020204" pitchFamily="34" charset="0"/>
                <a:cs typeface="Arial" panose="020B0604020202020204" pitchFamily="34" charset="0"/>
              </a:rPr>
              <a:t>i.e. not in a separate room with food specifically provided for the assessment team. </a:t>
            </a: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defRP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Every dish must be tasted - not by everyone, but by at least two people.</a:t>
            </a:r>
          </a:p>
          <a:p>
            <a:pPr lvl="1">
              <a:buClr>
                <a:srgbClr val="005EB8"/>
              </a:buClr>
              <a:defRP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If you don’t like or eat a particular food, it’s ok not to taste that – you won’t be objective.</a:t>
            </a:r>
          </a:p>
          <a:p>
            <a:pPr marL="800100" lvl="1" indent="-342900">
              <a:buClr>
                <a:srgbClr val="005EB8"/>
              </a:buClr>
              <a:buFont typeface="Arial" panose="020B0604020202020204" pitchFamily="34" charset="0"/>
              <a:buChar char="•"/>
              <a:defRP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Try not to let personal preference get in the way – even if a dish is not a favourite, you can still say whether it is cooked well/looks nice. </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184609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a:defRPr/>
            </a:pPr>
            <a:r>
              <a:rPr lang="en-GB" altLang="en-US" sz="1800" b="1" dirty="0">
                <a:solidFill>
                  <a:schemeClr val="tx1"/>
                </a:solidFill>
              </a:rPr>
              <a:t>Food (3)</a:t>
            </a:r>
          </a:p>
          <a:p>
            <a:pPr>
              <a:defRPr/>
            </a:pPr>
            <a:r>
              <a:rPr lang="en-GB" altLang="en-US" sz="1800" dirty="0">
                <a:solidFill>
                  <a:schemeClr val="tx1"/>
                </a:solidFill>
              </a:rPr>
              <a:t>Food tasting continued</a:t>
            </a:r>
          </a:p>
          <a:p>
            <a:pPr marL="342900" indent="-342900">
              <a:buClr>
                <a:srgbClr val="005EB8"/>
              </a:buClr>
              <a:buFont typeface="Arial" panose="020B0604020202020204" pitchFamily="34" charset="0"/>
              <a:buChar char="•"/>
            </a:pPr>
            <a:r>
              <a:rPr lang="en-GB" altLang="en-US" sz="1800" dirty="0">
                <a:solidFill>
                  <a:schemeClr val="tx1"/>
                </a:solidFill>
              </a:rPr>
              <a:t>There are three components to the tasting section:</a:t>
            </a:r>
          </a:p>
          <a:p>
            <a:pPr>
              <a:buClr>
                <a:srgbClr val="005EB8"/>
              </a:buClr>
            </a:pPr>
            <a:endParaRPr lang="en-GB" altLang="en-US" sz="1800" dirty="0">
              <a:solidFill>
                <a:schemeClr val="tx1"/>
              </a:solidFill>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taste: scored on a 5-point scale of excellent to very poor</a:t>
            </a:r>
          </a:p>
          <a:p>
            <a:pPr marL="800100" lvl="1" indent="-342900">
              <a:buClr>
                <a:srgbClr val="005EB8"/>
              </a:buClr>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texture and appearance: what does the food look like, how is it to eat other than in terms of taste? – scored on a 3-point scale of good/acceptable/poor</a:t>
            </a:r>
          </a:p>
          <a:p>
            <a:pPr marL="800100" lvl="1" indent="-342900">
              <a:buClr>
                <a:srgbClr val="005EB8"/>
              </a:buClr>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is the temperature appropriate to the food, i.e. hot food hot, cold food, e.g. ice cream, cold? – yes or no.</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4917084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a:buClrTx/>
            </a:pPr>
            <a:endParaRPr lang="en-GB" altLang="en-US" sz="1800" b="1" dirty="0">
              <a:solidFill>
                <a:schemeClr val="tx1"/>
              </a:solidFill>
              <a:latin typeface="Arial" panose="020B0604020202020204" pitchFamily="34" charset="0"/>
              <a:cs typeface="Arial" panose="020B0604020202020204" pitchFamily="34" charset="0"/>
            </a:endParaRPr>
          </a:p>
          <a:p>
            <a:pPr>
              <a:buClrTx/>
            </a:pPr>
            <a:r>
              <a:rPr lang="en-GB" altLang="en-US" sz="1800" b="1" dirty="0">
                <a:solidFill>
                  <a:schemeClr val="tx1"/>
                </a:solidFill>
                <a:latin typeface="Arial" panose="020B0604020202020204" pitchFamily="34" charset="0"/>
                <a:cs typeface="Arial" panose="020B0604020202020204" pitchFamily="34" charset="0"/>
              </a:rPr>
              <a:t>Disability</a:t>
            </a:r>
            <a:endParaRPr lang="en-GB" altLang="en-US" sz="1800" dirty="0">
              <a:solidFill>
                <a:schemeClr val="tx1"/>
              </a:solidFill>
              <a:latin typeface="Arial" panose="020B0604020202020204" pitchFamily="34" charset="0"/>
              <a:cs typeface="Arial" panose="020B0604020202020204" pitchFamily="34" charset="0"/>
            </a:endParaRPr>
          </a:p>
          <a:p>
            <a:pPr lvl="1">
              <a:buClrTx/>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This assesses the needs of those with disabilities and how well hospital environments meet them. This is mostly addressed through existing questions rather than specific ones – the only specific ones are those relating to audiovisual appointment alert systems, hearing loops, braille lift buttons and lift floor announcements.</a:t>
            </a:r>
          </a:p>
          <a:p>
            <a:endParaRPr lang="en-GB" altLang="en-US" sz="2200" b="1" dirty="0">
              <a:latin typeface="Arial" panose="020B0604020202020204" pitchFamily="34" charset="0"/>
              <a:cs typeface="Arial" panose="020B0604020202020204" pitchFamily="34" charset="0"/>
            </a:endParaRP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621690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What are you looking at….?</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a:buClrTx/>
            </a:pPr>
            <a:endParaRPr lang="en-GB" altLang="en-US" sz="2400" b="1" dirty="0"/>
          </a:p>
          <a:p>
            <a:r>
              <a:rPr lang="en-GB" altLang="en-US" sz="1800" b="1" dirty="0">
                <a:solidFill>
                  <a:schemeClr val="tx1"/>
                </a:solidFill>
              </a:rPr>
              <a:t>Scoring</a:t>
            </a:r>
          </a:p>
          <a:p>
            <a:pPr>
              <a:buClr>
                <a:srgbClr val="005EB8"/>
              </a:buClr>
            </a:pPr>
            <a:endParaRPr lang="en-GB" altLang="en-US" sz="1800" dirty="0">
              <a:solidFill>
                <a:schemeClr val="tx1"/>
              </a:solidFill>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PLACE was designed to be a score-as-you-go assessment. By the time you leave a ward or outpatient department etc, the assessment form should be completed.</a:t>
            </a:r>
          </a:p>
          <a:p>
            <a:pPr marL="800100" lvl="1" indent="-342900">
              <a:buClr>
                <a:srgbClr val="005EB8"/>
              </a:buClr>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The only time this may not happen is in communal areas where you may need to look at a few different places before agreeing a score. In this case you will need to take a note of anything you wish to take into account.</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4416667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PLACE: to note</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a:buClrTx/>
            </a:pPr>
            <a:endParaRPr lang="en-GB" altLang="en-US" sz="1800" b="1" dirty="0">
              <a:solidFill>
                <a:schemeClr val="tx1"/>
              </a:solidFill>
            </a:endParaRPr>
          </a:p>
          <a:p>
            <a:r>
              <a:rPr lang="en-GB" altLang="en-US" sz="1800" dirty="0">
                <a:solidFill>
                  <a:schemeClr val="tx1"/>
                </a:solidFill>
                <a:latin typeface="Arial" panose="020B0604020202020204" pitchFamily="34" charset="0"/>
                <a:cs typeface="Arial" panose="020B0604020202020204" pitchFamily="34" charset="0"/>
              </a:rPr>
              <a:t>PLACE has very clear boundaries – it does </a:t>
            </a:r>
            <a:r>
              <a:rPr lang="en-GB" altLang="en-US" sz="1800" b="1" dirty="0">
                <a:solidFill>
                  <a:schemeClr val="tx1"/>
                </a:solidFill>
                <a:latin typeface="Arial" panose="020B0604020202020204" pitchFamily="34" charset="0"/>
                <a:cs typeface="Arial" panose="020B0604020202020204" pitchFamily="34" charset="0"/>
              </a:rPr>
              <a:t>not</a:t>
            </a:r>
            <a:r>
              <a:rPr lang="en-GB" altLang="en-US" sz="1800" dirty="0">
                <a:solidFill>
                  <a:schemeClr val="tx1"/>
                </a:solidFill>
                <a:latin typeface="Arial" panose="020B0604020202020204" pitchFamily="34" charset="0"/>
                <a:cs typeface="Arial" panose="020B0604020202020204" pitchFamily="34" charset="0"/>
              </a:rPr>
              <a:t> include clinical care or staff attitude and behaviour.</a:t>
            </a:r>
          </a:p>
          <a:p>
            <a:endParaRPr lang="en-GB" altLang="en-US" sz="1800" dirty="0">
              <a:solidFill>
                <a:schemeClr val="tx1"/>
              </a:solidFill>
              <a:latin typeface="Arial" panose="020B0604020202020204" pitchFamily="34" charset="0"/>
              <a:cs typeface="Arial" panose="020B0604020202020204" pitchFamily="34" charset="0"/>
            </a:endParaRPr>
          </a:p>
          <a:p>
            <a:r>
              <a:rPr lang="en-GB" altLang="en-US" sz="1800" b="1" dirty="0">
                <a:solidFill>
                  <a:schemeClr val="tx1"/>
                </a:solidFill>
                <a:latin typeface="Arial" panose="020B0604020202020204" pitchFamily="34" charset="0"/>
                <a:cs typeface="Arial" panose="020B0604020202020204" pitchFamily="34" charset="0"/>
              </a:rPr>
              <a:t>But </a:t>
            </a:r>
            <a:r>
              <a:rPr lang="en-GB" altLang="en-US" sz="1800" dirty="0">
                <a:solidFill>
                  <a:schemeClr val="tx1"/>
                </a:solidFill>
                <a:latin typeface="Arial" panose="020B0604020202020204" pitchFamily="34" charset="0"/>
                <a:cs typeface="Arial" panose="020B0604020202020204" pitchFamily="34" charset="0"/>
              </a:rPr>
              <a:t>– if you see something beyond PLACE that you are concerned with, you should report it:</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to the staff on the ward/department</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to the lead assessor</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in the notes section of the assessment form;</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to the Care Quality Commission (if you have very serious concerns).</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8440248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PLACE: to note</a:t>
            </a:r>
            <a:endParaRPr lang="en-US" dirty="0"/>
          </a:p>
        </p:txBody>
      </p:sp>
      <p:sp>
        <p:nvSpPr>
          <p:cNvPr id="5" name="Text Placeholder 4"/>
          <p:cNvSpPr>
            <a:spLocks noGrp="1"/>
          </p:cNvSpPr>
          <p:nvPr>
            <p:ph type="body" idx="10"/>
          </p:nvPr>
        </p:nvSpPr>
        <p:spPr>
          <a:xfrm>
            <a:off x="2152650" y="1325377"/>
            <a:ext cx="7886700" cy="4525091"/>
          </a:xfrm>
        </p:spPr>
        <p:txBody>
          <a:bodyPr>
            <a:normAutofit fontScale="70000" lnSpcReduction="20000"/>
          </a:bodyPr>
          <a:lstStyle/>
          <a:p>
            <a:pPr>
              <a:buClrTx/>
            </a:pPr>
            <a:endParaRPr lang="en-GB" altLang="en-US" sz="2600" b="1" dirty="0">
              <a:solidFill>
                <a:schemeClr val="tx1"/>
              </a:solidFill>
            </a:endParaRPr>
          </a:p>
          <a:p>
            <a:pPr marL="342900" indent="-342900">
              <a:buClr>
                <a:srgbClr val="005EB8"/>
              </a:buClr>
              <a:buFont typeface="Arial" panose="020B0604020202020204" pitchFamily="34" charset="0"/>
              <a:buChar char="•"/>
              <a:defRPr/>
            </a:pPr>
            <a:r>
              <a:rPr lang="en-GB" sz="2600" dirty="0">
                <a:solidFill>
                  <a:schemeClr val="tx1"/>
                </a:solidFill>
              </a:rPr>
              <a:t>Respect patients’ privacy – don’t ask about their condition or treatment.</a:t>
            </a:r>
          </a:p>
          <a:p>
            <a:pPr marL="342900" indent="-342900">
              <a:buClr>
                <a:srgbClr val="005EB8"/>
              </a:buClr>
              <a:buFont typeface="Arial" panose="020B0604020202020204" pitchFamily="34" charset="0"/>
              <a:buChar char="•"/>
              <a:defRPr/>
            </a:pPr>
            <a:endParaRPr lang="en-GB" sz="2600" dirty="0">
              <a:solidFill>
                <a:schemeClr val="tx1"/>
              </a:solidFill>
            </a:endParaRPr>
          </a:p>
          <a:p>
            <a:pPr marL="342900" indent="-342900">
              <a:buClr>
                <a:srgbClr val="005EB8"/>
              </a:buClr>
              <a:buFont typeface="Arial" panose="020B0604020202020204" pitchFamily="34" charset="0"/>
              <a:buChar char="•"/>
              <a:defRPr/>
            </a:pPr>
            <a:r>
              <a:rPr lang="en-GB" sz="2600" dirty="0">
                <a:solidFill>
                  <a:schemeClr val="tx1"/>
                </a:solidFill>
              </a:rPr>
              <a:t>Be alert to signs that a patient wants to talk to you (or doesn’t!).</a:t>
            </a:r>
          </a:p>
          <a:p>
            <a:pPr marL="342900" indent="-342900">
              <a:buClr>
                <a:srgbClr val="005EB8"/>
              </a:buClr>
              <a:buFont typeface="Arial" panose="020B0604020202020204" pitchFamily="34" charset="0"/>
              <a:buChar char="•"/>
              <a:defRPr/>
            </a:pPr>
            <a:endParaRPr lang="en-GB" sz="2600" dirty="0">
              <a:solidFill>
                <a:schemeClr val="tx1"/>
              </a:solidFill>
            </a:endParaRPr>
          </a:p>
          <a:p>
            <a:pPr marL="342900" indent="-342900">
              <a:buClr>
                <a:srgbClr val="005EB8"/>
              </a:buClr>
              <a:buFont typeface="Arial" panose="020B0604020202020204" pitchFamily="34" charset="0"/>
              <a:buChar char="•"/>
              <a:defRPr/>
            </a:pPr>
            <a:r>
              <a:rPr lang="en-GB" sz="2600" dirty="0">
                <a:solidFill>
                  <a:schemeClr val="tx1"/>
                </a:solidFill>
              </a:rPr>
              <a:t>Not all rooms will be able to be assessed – e.g. if a patient is sleeping, or has an infection.</a:t>
            </a:r>
          </a:p>
          <a:p>
            <a:pPr marL="342900" indent="-342900">
              <a:buClr>
                <a:srgbClr val="005EB8"/>
              </a:buClr>
              <a:buFont typeface="Arial" panose="020B0604020202020204" pitchFamily="34" charset="0"/>
              <a:buChar char="•"/>
              <a:defRPr/>
            </a:pPr>
            <a:endParaRPr lang="en-GB" sz="2600" dirty="0">
              <a:solidFill>
                <a:schemeClr val="tx1"/>
              </a:solidFill>
            </a:endParaRPr>
          </a:p>
          <a:p>
            <a:pPr marL="342900" indent="-342900">
              <a:buClr>
                <a:srgbClr val="005EB8"/>
              </a:buClr>
              <a:buFont typeface="Arial" panose="020B0604020202020204" pitchFamily="34" charset="0"/>
              <a:buChar char="•"/>
              <a:defRPr/>
            </a:pPr>
            <a:r>
              <a:rPr lang="en-GB" sz="2600" dirty="0">
                <a:solidFill>
                  <a:schemeClr val="tx1"/>
                </a:solidFill>
              </a:rPr>
              <a:t>Take care not to interfere with the work of the hospital – especially at mealtimes.</a:t>
            </a:r>
          </a:p>
          <a:p>
            <a:pPr marL="342900" indent="-342900">
              <a:buClr>
                <a:srgbClr val="005EB8"/>
              </a:buClr>
              <a:buFont typeface="Arial" panose="020B0604020202020204" pitchFamily="34" charset="0"/>
              <a:buChar char="•"/>
              <a:defRPr/>
            </a:pPr>
            <a:endParaRPr lang="en-GB" sz="2600" dirty="0">
              <a:solidFill>
                <a:schemeClr val="tx1"/>
              </a:solidFill>
            </a:endParaRPr>
          </a:p>
          <a:p>
            <a:pPr marL="342900" indent="-342900">
              <a:buClr>
                <a:srgbClr val="005EB8"/>
              </a:buClr>
              <a:buFont typeface="Arial" panose="020B0604020202020204" pitchFamily="34" charset="0"/>
              <a:buChar char="•"/>
              <a:defRPr/>
            </a:pPr>
            <a:r>
              <a:rPr lang="en-GB" sz="2600" dirty="0">
                <a:solidFill>
                  <a:schemeClr val="tx1"/>
                </a:solidFill>
              </a:rPr>
              <a:t>Know what to do in an emergency (e.g. fire or cardiac arrest).</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1060075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PLACE overview</a:t>
            </a:r>
            <a:endParaRPr lang="en-US" dirty="0"/>
          </a:p>
        </p:txBody>
      </p:sp>
      <p:sp>
        <p:nvSpPr>
          <p:cNvPr id="5" name="Text Placeholder 4"/>
          <p:cNvSpPr>
            <a:spLocks noGrp="1"/>
          </p:cNvSpPr>
          <p:nvPr>
            <p:ph type="body" idx="10"/>
          </p:nvPr>
        </p:nvSpPr>
        <p:spPr>
          <a:xfrm>
            <a:off x="2152650" y="1393110"/>
            <a:ext cx="7886700" cy="4525091"/>
          </a:xfrm>
        </p:spPr>
        <p:txBody>
          <a:bodyPr>
            <a:normAutofit/>
          </a:bodyPr>
          <a:lstStyle/>
          <a:p>
            <a:r>
              <a:rPr lang="en-GB" altLang="en-US" sz="1800" dirty="0">
                <a:solidFill>
                  <a:schemeClr val="tx1"/>
                </a:solidFill>
              </a:rPr>
              <a:t>Good environments matter.</a:t>
            </a:r>
          </a:p>
          <a:p>
            <a:endParaRPr lang="en-GB" altLang="en-US" sz="1800" dirty="0">
              <a:solidFill>
                <a:schemeClr val="tx1"/>
              </a:solidFill>
            </a:endParaRPr>
          </a:p>
          <a:p>
            <a:r>
              <a:rPr lang="en-GB" altLang="en-US" sz="1800" dirty="0">
                <a:solidFill>
                  <a:schemeClr val="tx1"/>
                </a:solidFill>
              </a:rPr>
              <a:t>Good environments don’t just happen.</a:t>
            </a:r>
          </a:p>
          <a:p>
            <a:endParaRPr lang="en-GB" altLang="en-US" sz="1800" dirty="0">
              <a:solidFill>
                <a:schemeClr val="tx1"/>
              </a:solidFill>
            </a:endParaRPr>
          </a:p>
          <a:p>
            <a:r>
              <a:rPr lang="en-GB" altLang="en-US" sz="1800" dirty="0">
                <a:solidFill>
                  <a:schemeClr val="tx1"/>
                </a:solidFill>
              </a:rPr>
              <a:t>People will use what they can see and judge, to make assumptions about what they cannot see, and cannot judge.</a:t>
            </a:r>
          </a:p>
          <a:p>
            <a:endParaRPr lang="en-GB" altLang="en-US" sz="1800" dirty="0">
              <a:solidFill>
                <a:schemeClr val="tx1"/>
              </a:solidFill>
            </a:endParaRPr>
          </a:p>
          <a:p>
            <a:r>
              <a:rPr lang="en-GB" altLang="en-US" sz="1800" dirty="0">
                <a:solidFill>
                  <a:schemeClr val="tx1"/>
                </a:solidFill>
              </a:rPr>
              <a:t>A dirty, badly-maintained hospital, with poor food, might make patients think the nurses are uncaring and the doctors unsafe.</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12127376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PLACE: to note</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pPr>
              <a:buClrTx/>
            </a:pPr>
            <a:endParaRPr lang="en-GB" altLang="en-US" sz="2400" b="1" dirty="0"/>
          </a:p>
          <a:p>
            <a:pPr>
              <a:buClrTx/>
            </a:pPr>
            <a:endParaRPr lang="en-GB" altLang="en-US" sz="1800" b="1" dirty="0">
              <a:solidFill>
                <a:schemeClr val="tx1"/>
              </a:solidFill>
            </a:endParaRPr>
          </a:p>
          <a:p>
            <a:r>
              <a:rPr lang="en-GB" altLang="en-US" sz="1800" dirty="0">
                <a:solidFill>
                  <a:schemeClr val="tx1"/>
                </a:solidFill>
                <a:latin typeface="Arial" panose="020B0604020202020204" pitchFamily="34" charset="0"/>
                <a:cs typeface="Arial" panose="020B0604020202020204" pitchFamily="34" charset="0"/>
              </a:rPr>
              <a:t>Feel free to ask patients for their views on any of the PLACE topics, but remember:</a:t>
            </a:r>
          </a:p>
          <a:p>
            <a:pPr lvl="1">
              <a:buFont typeface="Lucida Grande"/>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This is </a:t>
            </a:r>
            <a:r>
              <a:rPr lang="en-GB" altLang="en-US" sz="1800" b="1" dirty="0">
                <a:solidFill>
                  <a:schemeClr val="tx1"/>
                </a:solidFill>
                <a:latin typeface="Arial" panose="020B0604020202020204" pitchFamily="34" charset="0"/>
                <a:cs typeface="Arial" panose="020B0604020202020204" pitchFamily="34" charset="0"/>
              </a:rPr>
              <a:t>not</a:t>
            </a:r>
            <a:r>
              <a:rPr lang="en-GB" altLang="en-US" sz="1800" dirty="0">
                <a:solidFill>
                  <a:schemeClr val="tx1"/>
                </a:solidFill>
                <a:latin typeface="Arial" panose="020B0604020202020204" pitchFamily="34" charset="0"/>
                <a:cs typeface="Arial" panose="020B0604020202020204" pitchFamily="34" charset="0"/>
              </a:rPr>
              <a:t> a patient survey - we are interested in </a:t>
            </a:r>
            <a:r>
              <a:rPr lang="en-GB" altLang="en-US" sz="1800" b="1" dirty="0">
                <a:solidFill>
                  <a:schemeClr val="tx1"/>
                </a:solidFill>
                <a:latin typeface="Arial" panose="020B0604020202020204" pitchFamily="34" charset="0"/>
                <a:cs typeface="Arial" panose="020B0604020202020204" pitchFamily="34" charset="0"/>
              </a:rPr>
              <a:t>your</a:t>
            </a:r>
            <a:r>
              <a:rPr lang="en-GB" altLang="en-US" sz="1800" dirty="0">
                <a:solidFill>
                  <a:schemeClr val="tx1"/>
                </a:solidFill>
                <a:latin typeface="Arial" panose="020B0604020202020204" pitchFamily="34" charset="0"/>
                <a:cs typeface="Arial" panose="020B0604020202020204" pitchFamily="34" charset="0"/>
              </a:rPr>
              <a:t> views.</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8241847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Following the PLACE assessment</a:t>
            </a:r>
          </a:p>
        </p:txBody>
      </p:sp>
      <p:sp>
        <p:nvSpPr>
          <p:cNvPr id="5" name="Text Placeholder 4"/>
          <p:cNvSpPr>
            <a:spLocks noGrp="1"/>
          </p:cNvSpPr>
          <p:nvPr>
            <p:ph type="body" idx="10"/>
          </p:nvPr>
        </p:nvSpPr>
        <p:spPr>
          <a:xfrm>
            <a:off x="2152650" y="1325377"/>
            <a:ext cx="7886700" cy="4525091"/>
          </a:xfrm>
        </p:spPr>
        <p:txBody>
          <a:bodyPr>
            <a:normAutofit/>
          </a:bodyPr>
          <a:lstStyle/>
          <a:p>
            <a:pPr>
              <a:buClrTx/>
            </a:pPr>
            <a:endParaRPr lang="en-GB" altLang="en-US" sz="1800" b="1" dirty="0">
              <a:solidFill>
                <a:schemeClr val="tx1"/>
              </a:solidFill>
            </a:endParaRPr>
          </a:p>
          <a:p>
            <a:pPr>
              <a:defRPr/>
            </a:pPr>
            <a:r>
              <a:rPr lang="en-GB" altLang="en-US" sz="1800" dirty="0">
                <a:solidFill>
                  <a:schemeClr val="tx1"/>
                </a:solidFill>
              </a:rPr>
              <a:t>At the end of the survey you will be asked to:</a:t>
            </a:r>
          </a:p>
          <a:p>
            <a:pPr marL="457200" indent="-4572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Complete an overall summary to describe your general impressions. You can complete this as a team of patient assessors or as individuals.</a:t>
            </a:r>
          </a:p>
          <a:p>
            <a:pPr marL="457200" indent="-457200">
              <a:buClr>
                <a:srgbClr val="005EB8"/>
              </a:buClr>
              <a:buFont typeface="Arial" panose="020B0604020202020204" pitchFamily="34" charset="0"/>
              <a:buChar char="•"/>
              <a:defRPr/>
            </a:pPr>
            <a:endParaRPr lang="en-GB" altLang="en-US" sz="1800" dirty="0">
              <a:solidFill>
                <a:schemeClr val="tx1"/>
              </a:solidFill>
              <a:latin typeface="Arial" panose="020B0604020202020204" pitchFamily="34" charset="0"/>
              <a:cs typeface="Arial" panose="020B0604020202020204" pitchFamily="34" charset="0"/>
            </a:endParaRPr>
          </a:p>
          <a:p>
            <a:pPr marL="457200" indent="-4572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Provide advice on what you would like to see changed for next year that is:</a:t>
            </a:r>
          </a:p>
          <a:p>
            <a:pPr marL="914400" lvl="1" indent="-4572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reasonable, specific and achievable</a:t>
            </a:r>
          </a:p>
          <a:p>
            <a:pPr marL="914400" lvl="1" indent="-4572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not too detailed, not too broad;</a:t>
            </a:r>
          </a:p>
          <a:p>
            <a:pPr marL="457200" indent="-457200">
              <a:buClr>
                <a:srgbClr val="005EB8"/>
              </a:buClr>
              <a:buFont typeface="Arial" panose="020B0604020202020204" pitchFamily="34" charset="0"/>
              <a:buChar char="•"/>
              <a:defRPr/>
            </a:pPr>
            <a:endParaRPr lang="en-GB" altLang="en-US" sz="1800" dirty="0">
              <a:solidFill>
                <a:schemeClr val="tx1"/>
              </a:solidFill>
              <a:latin typeface="Arial" panose="020B0604020202020204" pitchFamily="34" charset="0"/>
              <a:cs typeface="Arial" panose="020B0604020202020204" pitchFamily="34" charset="0"/>
            </a:endParaRPr>
          </a:p>
          <a:p>
            <a:pPr marL="457200" indent="-457200">
              <a:buClr>
                <a:srgbClr val="005EB8"/>
              </a:buClr>
              <a:buFont typeface="Arial" panose="020B0604020202020204" pitchFamily="34" charset="0"/>
              <a:buChar char="•"/>
              <a:defRPr/>
            </a:pPr>
            <a:r>
              <a:rPr lang="en-GB" altLang="en-US" sz="1800" dirty="0">
                <a:solidFill>
                  <a:schemeClr val="tx1"/>
                </a:solidFill>
                <a:latin typeface="Arial" panose="020B0604020202020204" pitchFamily="34" charset="0"/>
                <a:cs typeface="Arial" panose="020B0604020202020204" pitchFamily="34" charset="0"/>
              </a:rPr>
              <a:t>Confirm to the team that you are happy with the process</a:t>
            </a:r>
            <a:r>
              <a:rPr lang="en-GB" altLang="en-US" sz="1800" dirty="0">
                <a:solidFill>
                  <a:schemeClr val="tx1"/>
                </a:solidFill>
              </a:rPr>
              <a:t>.</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6113755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Following the PLACE assessment</a:t>
            </a:r>
          </a:p>
        </p:txBody>
      </p:sp>
      <p:sp>
        <p:nvSpPr>
          <p:cNvPr id="5" name="Text Placeholder 4"/>
          <p:cNvSpPr>
            <a:spLocks noGrp="1"/>
          </p:cNvSpPr>
          <p:nvPr>
            <p:ph type="body" idx="10"/>
          </p:nvPr>
        </p:nvSpPr>
        <p:spPr>
          <a:xfrm>
            <a:off x="2152650" y="1325377"/>
            <a:ext cx="7886700" cy="4525091"/>
          </a:xfrm>
        </p:spPr>
        <p:txBody>
          <a:bodyPr>
            <a:normAutofit/>
          </a:bodyPr>
          <a:lstStyle/>
          <a:p>
            <a:pPr>
              <a:buClr>
                <a:srgbClr val="005EB8"/>
              </a:buClr>
              <a:defRPr/>
            </a:pPr>
            <a:endParaRPr lang="en-GB" altLang="en-US" sz="1800" dirty="0">
              <a:solidFill>
                <a:schemeClr val="tx1"/>
              </a:solidFill>
            </a:endParaRPr>
          </a:p>
          <a:p>
            <a:pPr marL="342900" indent="-342900">
              <a:buClr>
                <a:srgbClr val="005EB8"/>
              </a:buClr>
              <a:buFont typeface="Arial" panose="020B0604020202020204" pitchFamily="34" charset="0"/>
              <a:buChar char="•"/>
              <a:defRPr/>
            </a:pPr>
            <a:r>
              <a:rPr lang="en-GB" altLang="en-US" sz="1800" dirty="0">
                <a:solidFill>
                  <a:schemeClr val="tx1"/>
                </a:solidFill>
              </a:rPr>
              <a:t>The information from the assessment will be sent to </a:t>
            </a:r>
            <a:br>
              <a:rPr lang="en-GB" altLang="en-US" sz="1800" dirty="0">
                <a:solidFill>
                  <a:schemeClr val="tx1"/>
                </a:solidFill>
              </a:rPr>
            </a:br>
            <a:r>
              <a:rPr lang="en-GB" altLang="en-US" sz="1800" dirty="0">
                <a:solidFill>
                  <a:schemeClr val="tx1"/>
                </a:solidFill>
              </a:rPr>
              <a:t>NHS Digital for analysis and publication.</a:t>
            </a:r>
          </a:p>
          <a:p>
            <a:pPr marL="342900" indent="-342900">
              <a:buClr>
                <a:srgbClr val="005EB8"/>
              </a:buClr>
              <a:buFont typeface="Arial" panose="020B0604020202020204" pitchFamily="34" charset="0"/>
              <a:buChar char="•"/>
              <a:defRPr/>
            </a:pPr>
            <a:endParaRPr lang="en-GB" altLang="en-US" sz="1800" dirty="0">
              <a:solidFill>
                <a:schemeClr val="tx1"/>
              </a:solidFill>
            </a:endParaRPr>
          </a:p>
          <a:p>
            <a:pPr marL="342900" indent="-342900">
              <a:buClr>
                <a:srgbClr val="005EB8"/>
              </a:buClr>
              <a:buFont typeface="Arial" panose="020B0604020202020204" pitchFamily="34" charset="0"/>
              <a:buChar char="•"/>
              <a:defRPr/>
            </a:pPr>
            <a:r>
              <a:rPr lang="en-GB" altLang="en-US" sz="1800" dirty="0">
                <a:solidFill>
                  <a:schemeClr val="tx1"/>
                </a:solidFill>
              </a:rPr>
              <a:t>Each hospital will have a separate score for each domain.</a:t>
            </a:r>
          </a:p>
          <a:p>
            <a:pPr marL="342900" indent="-342900">
              <a:buClr>
                <a:srgbClr val="005EB8"/>
              </a:buClr>
              <a:buFont typeface="Arial" panose="020B0604020202020204" pitchFamily="34" charset="0"/>
              <a:buChar char="•"/>
              <a:defRPr/>
            </a:pPr>
            <a:endParaRPr lang="en-GB" altLang="en-US" sz="1800" dirty="0">
              <a:solidFill>
                <a:schemeClr val="tx1"/>
              </a:solidFill>
            </a:endParaRPr>
          </a:p>
          <a:p>
            <a:pPr marL="342900" indent="-342900">
              <a:buClr>
                <a:srgbClr val="005EB8"/>
              </a:buClr>
              <a:buFont typeface="Arial" panose="020B0604020202020204" pitchFamily="34" charset="0"/>
              <a:buChar char="•"/>
              <a:defRPr/>
            </a:pPr>
            <a:r>
              <a:rPr lang="en-GB" altLang="en-US" sz="1800" dirty="0">
                <a:solidFill>
                  <a:schemeClr val="tx1"/>
                </a:solidFill>
              </a:rPr>
              <a:t>The results will be published nationally.</a:t>
            </a:r>
          </a:p>
          <a:p>
            <a:pPr marL="342900" indent="-342900">
              <a:buClr>
                <a:srgbClr val="005EB8"/>
              </a:buClr>
              <a:buFont typeface="Arial" panose="020B0604020202020204" pitchFamily="34" charset="0"/>
              <a:buChar char="•"/>
              <a:defRPr/>
            </a:pPr>
            <a:endParaRPr lang="en-GB" altLang="en-US" sz="1800" dirty="0">
              <a:solidFill>
                <a:schemeClr val="tx1"/>
              </a:solidFill>
            </a:endParaRPr>
          </a:p>
          <a:p>
            <a:pPr marL="342900" indent="-342900">
              <a:buClr>
                <a:srgbClr val="005EB8"/>
              </a:buClr>
              <a:buFont typeface="Arial" panose="020B0604020202020204" pitchFamily="34" charset="0"/>
              <a:buChar char="•"/>
              <a:defRPr/>
            </a:pPr>
            <a:r>
              <a:rPr lang="en-GB" altLang="en-US" sz="1800" dirty="0">
                <a:solidFill>
                  <a:schemeClr val="tx1"/>
                </a:solidFill>
              </a:rPr>
              <a:t>Organisations will be required to publish a response about how they intend to use the findings.</a:t>
            </a:r>
          </a:p>
          <a:p>
            <a:pPr>
              <a:defRPr/>
            </a:pPr>
            <a:endParaRPr lang="en-GB" altLang="en-US" sz="1800" dirty="0">
              <a:solidFill>
                <a:schemeClr val="tx1"/>
              </a:solidFill>
            </a:endParaRP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074982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First PLACE!</a:t>
            </a:r>
            <a:endParaRPr lang="en-US" dirty="0"/>
          </a:p>
        </p:txBody>
      </p:sp>
      <p:sp>
        <p:nvSpPr>
          <p:cNvPr id="5" name="Text Placeholder 4"/>
          <p:cNvSpPr>
            <a:spLocks noGrp="1"/>
          </p:cNvSpPr>
          <p:nvPr>
            <p:ph type="body" idx="10"/>
          </p:nvPr>
        </p:nvSpPr>
        <p:spPr>
          <a:xfrm>
            <a:off x="2152650" y="1325377"/>
            <a:ext cx="7886700" cy="4525091"/>
          </a:xfrm>
        </p:spPr>
        <p:txBody>
          <a:bodyPr>
            <a:normAutofit/>
          </a:bodyPr>
          <a:lstStyle/>
          <a:p>
            <a:endParaRPr lang="en-GB" altLang="en-US" sz="1800" dirty="0">
              <a:solidFill>
                <a:schemeClr val="tx1"/>
              </a:solidFill>
            </a:endParaRPr>
          </a:p>
          <a:p>
            <a:r>
              <a:rPr lang="en-GB" altLang="en-US" sz="1800" dirty="0">
                <a:solidFill>
                  <a:schemeClr val="tx1"/>
                </a:solidFill>
                <a:latin typeface="Arial" panose="020B0604020202020204" pitchFamily="34" charset="0"/>
                <a:cs typeface="Arial" panose="020B0604020202020204" pitchFamily="34" charset="0"/>
              </a:rPr>
              <a:t>Patient assessors are fundamental to the success of PLACE.</a:t>
            </a:r>
          </a:p>
          <a:p>
            <a:endParaRPr lang="en-GB" altLang="en-US" sz="1800" dirty="0">
              <a:solidFill>
                <a:schemeClr val="tx1"/>
              </a:solidFill>
              <a:latin typeface="Arial" panose="020B0604020202020204" pitchFamily="34" charset="0"/>
              <a:cs typeface="Arial" panose="020B0604020202020204" pitchFamily="34" charset="0"/>
            </a:endParaRPr>
          </a:p>
          <a:p>
            <a:r>
              <a:rPr lang="en-GB" altLang="en-US" sz="1800" dirty="0">
                <a:solidFill>
                  <a:schemeClr val="tx1"/>
                </a:solidFill>
                <a:latin typeface="Arial" panose="020B0604020202020204" pitchFamily="34" charset="0"/>
                <a:cs typeface="Arial" panose="020B0604020202020204" pitchFamily="34" charset="0"/>
              </a:rPr>
              <a:t>We cannot over-emphasise the importance of your view, so remember:</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be objective</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be reasonable</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be open-minded</a:t>
            </a: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be honest.</a:t>
            </a:r>
          </a:p>
          <a:p>
            <a:endParaRPr lang="en-GB" altLang="en-US" sz="2400" b="1" dirty="0"/>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1280286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PLACE overview</a:t>
            </a:r>
            <a:endParaRPr lang="en-US" dirty="0"/>
          </a:p>
        </p:txBody>
      </p:sp>
      <p:sp>
        <p:nvSpPr>
          <p:cNvPr id="5" name="Text Placeholder 4"/>
          <p:cNvSpPr>
            <a:spLocks noGrp="1"/>
          </p:cNvSpPr>
          <p:nvPr>
            <p:ph type="body" idx="10"/>
          </p:nvPr>
        </p:nvSpPr>
        <p:spPr>
          <a:xfrm>
            <a:off x="2161308" y="1393110"/>
            <a:ext cx="8193975" cy="4817685"/>
          </a:xfrm>
        </p:spPr>
        <p:txBody>
          <a:bodyPr>
            <a:noAutofit/>
          </a:bodyPr>
          <a:lstStyle/>
          <a:p>
            <a:r>
              <a:rPr lang="en-GB" altLang="en-US" sz="1800" dirty="0">
                <a:solidFill>
                  <a:schemeClr val="tx1"/>
                </a:solidFill>
                <a:latin typeface="Arial" panose="020B0604020202020204" pitchFamily="34" charset="0"/>
                <a:cs typeface="Arial" panose="020B0604020202020204" pitchFamily="34" charset="0"/>
              </a:rPr>
              <a:t>2000: Patient environment action teams (PEAT) inspections introduced </a:t>
            </a:r>
          </a:p>
          <a:p>
            <a:r>
              <a:rPr lang="en-GB" altLang="en-US" sz="1800" dirty="0">
                <a:solidFill>
                  <a:schemeClr val="tx1"/>
                </a:solidFill>
                <a:latin typeface="Arial" panose="020B0604020202020204" pitchFamily="34" charset="0"/>
                <a:cs typeface="Arial" panose="020B0604020202020204" pitchFamily="34" charset="0"/>
              </a:rPr>
              <a:t>2013: New patient-led assessments of the care environment (PLACE) collection announced, building on the foundations of PEAT, with three major differences:</a:t>
            </a:r>
          </a:p>
          <a:p>
            <a:r>
              <a:rPr lang="en-GB" altLang="en-US" sz="1800" dirty="0">
                <a:solidFill>
                  <a:schemeClr val="tx1"/>
                </a:solidFill>
                <a:latin typeface="Arial" panose="020B0604020202020204" pitchFamily="34" charset="0"/>
                <a:cs typeface="Arial" panose="020B0604020202020204" pitchFamily="34" charset="0"/>
              </a:rPr>
              <a:t>1.	patients to have a much stronger voice</a:t>
            </a:r>
          </a:p>
          <a:p>
            <a:r>
              <a:rPr lang="en-GB" altLang="en-US" sz="1800" dirty="0">
                <a:solidFill>
                  <a:schemeClr val="tx1"/>
                </a:solidFill>
                <a:latin typeface="Arial" panose="020B0604020202020204" pitchFamily="34" charset="0"/>
                <a:cs typeface="Arial" panose="020B0604020202020204" pitchFamily="34" charset="0"/>
              </a:rPr>
              <a:t>2.	public to identify what is important </a:t>
            </a:r>
          </a:p>
          <a:p>
            <a:r>
              <a:rPr lang="en-GB" altLang="en-US" sz="1800" dirty="0">
                <a:solidFill>
                  <a:schemeClr val="tx1"/>
                </a:solidFill>
                <a:latin typeface="Arial" panose="020B0604020202020204" pitchFamily="34" charset="0"/>
                <a:cs typeface="Arial" panose="020B0604020202020204" pitchFamily="34" charset="0"/>
              </a:rPr>
              <a:t>focus on improvement, with hospitals required to report publicly and say how they plan to improve where necessary</a:t>
            </a:r>
          </a:p>
          <a:p>
            <a:r>
              <a:rPr lang="en-GB" altLang="en-US" sz="1800" dirty="0">
                <a:solidFill>
                  <a:schemeClr val="tx1"/>
                </a:solidFill>
                <a:latin typeface="Arial" panose="020B0604020202020204" pitchFamily="34" charset="0"/>
                <a:cs typeface="Arial" panose="020B0604020202020204" pitchFamily="34" charset="0"/>
              </a:rPr>
              <a:t>2018-19: Full national review of PLACE collection to ensure the collection remained relevant and delivered its aims, resulting in a significant revision of the question set and guidance for the 2019 programme.</a:t>
            </a:r>
          </a:p>
          <a:p>
            <a:r>
              <a:rPr lang="en-GB" altLang="en-US" sz="1800" dirty="0">
                <a:solidFill>
                  <a:schemeClr val="tx1"/>
                </a:solidFill>
                <a:latin typeface="Arial" panose="020B0604020202020204" pitchFamily="34" charset="0"/>
                <a:cs typeface="Arial" panose="020B0604020202020204" pitchFamily="34" charset="0"/>
              </a:rPr>
              <a:t>2020-21: The national PLACE assessment programme was paused due to the COVID-19 Pandemic.</a:t>
            </a:r>
          </a:p>
          <a:p>
            <a:r>
              <a:rPr lang="en-GB" altLang="en-US" sz="1800" dirty="0">
                <a:solidFill>
                  <a:schemeClr val="tx1"/>
                </a:solidFill>
                <a:latin typeface="Arial" panose="020B0604020202020204" pitchFamily="34" charset="0"/>
                <a:cs typeface="Arial" panose="020B0604020202020204" pitchFamily="34" charset="0"/>
              </a:rPr>
              <a:t>2022: Relaunch of collection after COVID-19, although some trusts were unable to take part or complete returns. </a:t>
            </a:r>
          </a:p>
          <a:p>
            <a:pPr marL="0" lvl="1"/>
            <a:r>
              <a:rPr lang="en-GB" altLang="en-US" sz="1800" dirty="0">
                <a:solidFill>
                  <a:schemeClr val="tx1"/>
                </a:solidFill>
                <a:latin typeface="Arial" panose="020B0604020202020204" pitchFamily="34" charset="0"/>
                <a:cs typeface="Arial" panose="020B0604020202020204" pitchFamily="34" charset="0"/>
              </a:rPr>
              <a:t>.</a:t>
            </a:r>
            <a:endParaRPr lang="en-US" sz="1800"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003013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Patient assessors</a:t>
            </a:r>
            <a:endParaRPr lang="en-US" dirty="0"/>
          </a:p>
        </p:txBody>
      </p:sp>
      <p:sp>
        <p:nvSpPr>
          <p:cNvPr id="5" name="Text Placeholder 4"/>
          <p:cNvSpPr>
            <a:spLocks noGrp="1"/>
          </p:cNvSpPr>
          <p:nvPr>
            <p:ph type="body" idx="10"/>
          </p:nvPr>
        </p:nvSpPr>
        <p:spPr>
          <a:xfrm>
            <a:off x="2152650" y="1274357"/>
            <a:ext cx="7886700" cy="4525091"/>
          </a:xfrm>
        </p:spPr>
        <p:txBody>
          <a:bodyPr>
            <a:noAutofit/>
          </a:bodyPr>
          <a:lstStyle/>
          <a:p>
            <a:r>
              <a:rPr lang="en-GB" altLang="en-US" sz="1800" dirty="0">
                <a:solidFill>
                  <a:schemeClr val="tx1"/>
                </a:solidFill>
              </a:rPr>
              <a:t>Patient assessors are:</a:t>
            </a:r>
          </a:p>
          <a:p>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independent of the hospital being assessed</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able to communicate clearly with people</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objective when assessing and gathering evidence</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able to present a point of view clearly and reasonably </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team workers who are open to the views of others</a:t>
            </a:r>
          </a:p>
          <a:p>
            <a:pPr marL="342900" indent="-342900">
              <a:buClr>
                <a:srgbClr val="005EB8"/>
              </a:buClr>
              <a:buFont typeface="Arial" panose="020B0604020202020204" pitchFamily="34" charset="0"/>
              <a:buChar char="•"/>
            </a:pPr>
            <a:endParaRPr lang="en-GB" altLang="en-US" sz="1800" dirty="0">
              <a:solidFill>
                <a:schemeClr val="tx1"/>
              </a:solidFill>
            </a:endParaRPr>
          </a:p>
          <a:p>
            <a:pPr marL="342900" indent="-342900">
              <a:buClr>
                <a:srgbClr val="005EB8"/>
              </a:buClr>
              <a:buFont typeface="Arial" panose="020B0604020202020204" pitchFamily="34" charset="0"/>
              <a:buChar char="•"/>
            </a:pPr>
            <a:r>
              <a:rPr lang="en-GB" altLang="en-US" sz="1800" dirty="0">
                <a:solidFill>
                  <a:schemeClr val="tx1"/>
                </a:solidFill>
              </a:rPr>
              <a:t>healthy and not suffering from any infections such as colds or flu.</a:t>
            </a:r>
          </a:p>
          <a:p>
            <a:endParaRPr lang="en-US" sz="1800"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905354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altLang="en-US" dirty="0">
                <a:latin typeface="Arial" pitchFamily="34" charset="0"/>
                <a:cs typeface="Arial" pitchFamily="34" charset="0"/>
              </a:rPr>
              <a:t>Patient assessors</a:t>
            </a:r>
            <a:endParaRPr lang="en-US" dirty="0"/>
          </a:p>
        </p:txBody>
      </p:sp>
      <p:sp>
        <p:nvSpPr>
          <p:cNvPr id="5" name="Text Placeholder 4"/>
          <p:cNvSpPr>
            <a:spLocks noGrp="1"/>
          </p:cNvSpPr>
          <p:nvPr>
            <p:ph type="body" idx="10"/>
          </p:nvPr>
        </p:nvSpPr>
        <p:spPr>
          <a:xfrm>
            <a:off x="2152650" y="1393110"/>
            <a:ext cx="7886700" cy="4525091"/>
          </a:xfrm>
        </p:spPr>
        <p:txBody>
          <a:bodyPr>
            <a:normAutofit/>
          </a:bodyPr>
          <a:lstStyle/>
          <a:p>
            <a:r>
              <a:rPr lang="en-GB" altLang="en-US" sz="1800" dirty="0">
                <a:solidFill>
                  <a:schemeClr val="tx1"/>
                </a:solidFill>
                <a:latin typeface="Arial" panose="020B0604020202020204" pitchFamily="34" charset="0"/>
                <a:cs typeface="Arial" panose="020B0604020202020204" pitchFamily="34" charset="0"/>
              </a:rPr>
              <a:t>Patient assessors are not:</a:t>
            </a:r>
          </a:p>
          <a:p>
            <a:pPr marL="342900"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connected to the hospital as a current or former employee (have not been connected within the previous two years) (note: trust non-executive governors are </a:t>
            </a:r>
            <a:r>
              <a:rPr lang="en-GB" altLang="en-US" sz="1800" b="1" dirty="0">
                <a:solidFill>
                  <a:schemeClr val="tx1"/>
                </a:solidFill>
                <a:latin typeface="Arial" panose="020B0604020202020204" pitchFamily="34" charset="0"/>
                <a:cs typeface="Arial" panose="020B0604020202020204" pitchFamily="34" charset="0"/>
              </a:rPr>
              <a:t>not</a:t>
            </a:r>
            <a:r>
              <a:rPr lang="en-GB" altLang="en-US" sz="1800" dirty="0">
                <a:solidFill>
                  <a:schemeClr val="tx1"/>
                </a:solidFill>
                <a:latin typeface="Arial" panose="020B0604020202020204" pitchFamily="34" charset="0"/>
                <a:cs typeface="Arial" panose="020B0604020202020204" pitchFamily="34" charset="0"/>
              </a:rPr>
              <a:t> classed as employees)</a:t>
            </a:r>
            <a:br>
              <a:rPr lang="en-GB" altLang="en-US" sz="1800" dirty="0">
                <a:solidFill>
                  <a:schemeClr val="tx1"/>
                </a:solidFill>
                <a:latin typeface="Arial" panose="020B0604020202020204" pitchFamily="34" charset="0"/>
                <a:cs typeface="Arial" panose="020B0604020202020204" pitchFamily="34" charset="0"/>
              </a:rPr>
            </a:br>
            <a:endParaRPr lang="en-GB" altLang="en-US"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narrow or closed minded</a:t>
            </a:r>
            <a:br>
              <a:rPr lang="en-GB" altLang="en-US" sz="1800" dirty="0">
                <a:solidFill>
                  <a:schemeClr val="tx1"/>
                </a:solidFill>
                <a:latin typeface="Arial" panose="020B0604020202020204" pitchFamily="34" charset="0"/>
                <a:cs typeface="Arial" panose="020B0604020202020204" pitchFamily="34" charset="0"/>
              </a:rPr>
            </a:br>
            <a:endParaRPr lang="en-GB" altLang="en-US"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obstinate or stubborn</a:t>
            </a:r>
            <a:br>
              <a:rPr lang="en-GB" altLang="en-US" sz="1800" dirty="0">
                <a:solidFill>
                  <a:schemeClr val="tx1"/>
                </a:solidFill>
                <a:latin typeface="Arial" panose="020B0604020202020204" pitchFamily="34" charset="0"/>
                <a:cs typeface="Arial" panose="020B0604020202020204" pitchFamily="34" charset="0"/>
              </a:rPr>
            </a:br>
            <a:endParaRPr lang="en-GB" altLang="en-US" sz="1800" dirty="0">
              <a:solidFill>
                <a:schemeClr val="tx1"/>
              </a:solidFill>
              <a:latin typeface="Arial" panose="020B0604020202020204" pitchFamily="34" charset="0"/>
              <a:cs typeface="Arial" panose="020B0604020202020204" pitchFamily="34" charset="0"/>
            </a:endParaRPr>
          </a:p>
          <a:p>
            <a:pPr marL="342900"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unwilling to be part of a team.</a:t>
            </a:r>
          </a:p>
          <a:p>
            <a:endParaRPr lang="en-GB" altLang="en-US" sz="1800" b="1" dirty="0">
              <a:solidFill>
                <a:schemeClr val="tx1"/>
              </a:solidFill>
              <a:latin typeface="Arial" panose="020B0604020202020204" pitchFamily="34" charset="0"/>
              <a:cs typeface="Arial" panose="020B0604020202020204" pitchFamily="34" charset="0"/>
            </a:endParaRPr>
          </a:p>
          <a:p>
            <a:r>
              <a:rPr lang="en-GB" altLang="en-US" sz="1800" b="1" dirty="0">
                <a:solidFill>
                  <a:schemeClr val="tx1"/>
                </a:solidFill>
                <a:latin typeface="Arial" panose="020B0604020202020204" pitchFamily="34" charset="0"/>
                <a:cs typeface="Arial" panose="020B0604020202020204" pitchFamily="34" charset="0"/>
              </a:rPr>
              <a:t>You have the right to an opinion; you do not have the right to be right.</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115863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Patient assessors</a:t>
            </a:r>
            <a:endParaRPr lang="en-US" dirty="0"/>
          </a:p>
        </p:txBody>
      </p:sp>
      <p:sp>
        <p:nvSpPr>
          <p:cNvPr id="5" name="Text Placeholder 4"/>
          <p:cNvSpPr>
            <a:spLocks noGrp="1"/>
          </p:cNvSpPr>
          <p:nvPr>
            <p:ph type="body" idx="10"/>
          </p:nvPr>
        </p:nvSpPr>
        <p:spPr>
          <a:xfrm>
            <a:off x="2152650" y="1393110"/>
            <a:ext cx="7886700" cy="4525091"/>
          </a:xfrm>
        </p:spPr>
        <p:txBody>
          <a:bodyPr>
            <a:normAutofit/>
          </a:bodyPr>
          <a:lstStyle/>
          <a:p>
            <a:pPr lvl="1"/>
            <a:endParaRPr lang="en-GB" altLang="en-US" sz="1800" dirty="0">
              <a:solidFill>
                <a:schemeClr val="tx1"/>
              </a:solidFill>
            </a:endParaRPr>
          </a:p>
          <a:p>
            <a:r>
              <a:rPr lang="en-GB" altLang="en-US" sz="1800" dirty="0">
                <a:solidFill>
                  <a:schemeClr val="tx1"/>
                </a:solidFill>
                <a:latin typeface="Arial" panose="020B0604020202020204" pitchFamily="34" charset="0"/>
                <a:cs typeface="Arial" panose="020B0604020202020204" pitchFamily="34" charset="0"/>
              </a:rPr>
              <a:t>Before the assessment patients assessors should:</a:t>
            </a:r>
          </a:p>
          <a:p>
            <a:pPr marL="800100" lvl="1" indent="-342900">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read and understand the assessment forms</a:t>
            </a:r>
          </a:p>
          <a:p>
            <a:pPr marL="800100" lvl="1" indent="-342900">
              <a:buClr>
                <a:srgbClr val="005EB8"/>
              </a:buClr>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read the published guidance</a:t>
            </a:r>
          </a:p>
          <a:p>
            <a:pPr marL="800100" lvl="1" indent="-342900">
              <a:buClr>
                <a:srgbClr val="005EB8"/>
              </a:buClr>
              <a:buFont typeface="Arial" panose="020B0604020202020204" pitchFamily="34" charset="0"/>
              <a:buChar char="•"/>
            </a:pPr>
            <a:endParaRPr lang="en-GB" altLang="en-US" sz="1800" dirty="0">
              <a:solidFill>
                <a:schemeClr val="tx1"/>
              </a:solidFill>
              <a:latin typeface="Arial" panose="020B0604020202020204" pitchFamily="34" charset="0"/>
              <a:cs typeface="Arial" panose="020B0604020202020204" pitchFamily="34" charset="0"/>
            </a:endParaRPr>
          </a:p>
          <a:p>
            <a:pPr marL="800100" lvl="1" indent="-342900">
              <a:buClr>
                <a:srgbClr val="005EB8"/>
              </a:buClr>
              <a:buFont typeface="Arial" panose="020B0604020202020204" pitchFamily="34" charset="0"/>
              <a:buChar char="•"/>
            </a:pPr>
            <a:r>
              <a:rPr lang="en-GB" altLang="en-US" sz="1800" dirty="0">
                <a:solidFill>
                  <a:schemeClr val="tx1"/>
                </a:solidFill>
                <a:latin typeface="Arial" panose="020B0604020202020204" pitchFamily="34" charset="0"/>
                <a:cs typeface="Arial" panose="020B0604020202020204" pitchFamily="34" charset="0"/>
              </a:rPr>
              <a:t>clarify any points with the team leader.</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3139997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Patient assessors</a:t>
            </a:r>
          </a:p>
        </p:txBody>
      </p:sp>
      <p:sp>
        <p:nvSpPr>
          <p:cNvPr id="5" name="Text Placeholder 4"/>
          <p:cNvSpPr>
            <a:spLocks noGrp="1"/>
          </p:cNvSpPr>
          <p:nvPr>
            <p:ph type="body" idx="10"/>
          </p:nvPr>
        </p:nvSpPr>
        <p:spPr>
          <a:xfrm>
            <a:off x="2152650" y="1393110"/>
            <a:ext cx="7886700" cy="4525091"/>
          </a:xfrm>
        </p:spPr>
        <p:txBody>
          <a:bodyPr>
            <a:normAutofit/>
          </a:bodyPr>
          <a:lstStyle/>
          <a:p>
            <a:pPr marL="800100" lvl="1" indent="-342900">
              <a:buFont typeface="Arial" panose="020B0604020202020204" pitchFamily="34" charset="0"/>
              <a:buChar char="•"/>
            </a:pPr>
            <a:endParaRPr lang="en-GB" altLang="en-US" sz="2400" dirty="0">
              <a:solidFill>
                <a:srgbClr val="005EB8"/>
              </a:solidFill>
            </a:endParaRPr>
          </a:p>
          <a:p>
            <a:r>
              <a:rPr lang="en-GB" altLang="en-US" sz="1800" dirty="0">
                <a:solidFill>
                  <a:schemeClr val="tx1"/>
                </a:solidFill>
              </a:rPr>
              <a:t>Patient and staff assessors should work as a team to reach an agreed view.</a:t>
            </a:r>
          </a:p>
          <a:p>
            <a:endParaRPr lang="en-GB" altLang="en-US" sz="1800" dirty="0">
              <a:solidFill>
                <a:schemeClr val="tx1"/>
              </a:solidFill>
            </a:endParaRPr>
          </a:p>
          <a:p>
            <a:r>
              <a:rPr lang="en-GB" altLang="en-US" sz="1800" dirty="0">
                <a:solidFill>
                  <a:schemeClr val="tx1"/>
                </a:solidFill>
              </a:rPr>
              <a:t>Each person has their own perspective – and all are welcome.</a:t>
            </a:r>
          </a:p>
          <a:p>
            <a:endParaRPr lang="en-GB" altLang="en-US" sz="1800" dirty="0">
              <a:solidFill>
                <a:schemeClr val="tx1"/>
              </a:solidFill>
            </a:endParaRPr>
          </a:p>
          <a:p>
            <a:r>
              <a:rPr lang="en-GB" altLang="en-US" sz="1800" dirty="0">
                <a:solidFill>
                  <a:schemeClr val="tx1"/>
                </a:solidFill>
              </a:rPr>
              <a:t>Questions are designed to be objective, so there should rarely be major disagreements.</a:t>
            </a:r>
          </a:p>
          <a:p>
            <a:endParaRPr lang="en-GB" altLang="en-US" sz="1800" dirty="0">
              <a:solidFill>
                <a:schemeClr val="tx1"/>
              </a:solidFill>
            </a:endParaRPr>
          </a:p>
          <a:p>
            <a:r>
              <a:rPr lang="en-GB" altLang="en-US" sz="1800" dirty="0">
                <a:solidFill>
                  <a:schemeClr val="tx1"/>
                </a:solidFill>
              </a:rPr>
              <a:t>One person in each team fills in the form on behalf of all.</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2183426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Patient assessors</a:t>
            </a:r>
          </a:p>
        </p:txBody>
      </p:sp>
      <p:sp>
        <p:nvSpPr>
          <p:cNvPr id="5" name="Text Placeholder 4"/>
          <p:cNvSpPr>
            <a:spLocks noGrp="1"/>
          </p:cNvSpPr>
          <p:nvPr>
            <p:ph type="body" idx="10"/>
          </p:nvPr>
        </p:nvSpPr>
        <p:spPr>
          <a:xfrm>
            <a:off x="2152650" y="1393110"/>
            <a:ext cx="7886700" cy="4525091"/>
          </a:xfrm>
        </p:spPr>
        <p:txBody>
          <a:bodyPr>
            <a:normAutofit/>
          </a:bodyPr>
          <a:lstStyle/>
          <a:p>
            <a:pPr marL="800100" lvl="1" indent="-342900">
              <a:buFont typeface="Arial" panose="020B0604020202020204" pitchFamily="34" charset="0"/>
              <a:buChar char="•"/>
            </a:pPr>
            <a:endParaRPr lang="en-GB" altLang="en-US" sz="2400" dirty="0">
              <a:solidFill>
                <a:srgbClr val="005EB8"/>
              </a:solidFill>
            </a:endParaRPr>
          </a:p>
          <a:p>
            <a:r>
              <a:rPr lang="en-GB" altLang="en-US" sz="1800" dirty="0">
                <a:solidFill>
                  <a:schemeClr val="tx1"/>
                </a:solidFill>
              </a:rPr>
              <a:t>You are there to offer your </a:t>
            </a:r>
            <a:r>
              <a:rPr lang="en-GB" altLang="en-US" sz="1800" b="1" dirty="0">
                <a:solidFill>
                  <a:schemeClr val="tx1"/>
                </a:solidFill>
              </a:rPr>
              <a:t>own</a:t>
            </a:r>
            <a:r>
              <a:rPr lang="en-GB" altLang="en-US" sz="1800" dirty="0">
                <a:solidFill>
                  <a:schemeClr val="tx1"/>
                </a:solidFill>
              </a:rPr>
              <a:t> view, it’s </a:t>
            </a:r>
            <a:r>
              <a:rPr lang="en-GB" altLang="en-US" sz="1800" b="1" dirty="0">
                <a:solidFill>
                  <a:schemeClr val="tx1"/>
                </a:solidFill>
              </a:rPr>
              <a:t>ok</a:t>
            </a:r>
            <a:r>
              <a:rPr lang="en-GB" altLang="en-US" sz="1800" dirty="0">
                <a:solidFill>
                  <a:schemeClr val="tx1"/>
                </a:solidFill>
              </a:rPr>
              <a:t> to use your experiences.</a:t>
            </a:r>
          </a:p>
          <a:p>
            <a:endParaRPr lang="en-GB" altLang="en-US" sz="1800" dirty="0">
              <a:solidFill>
                <a:schemeClr val="tx1"/>
              </a:solidFill>
            </a:endParaRPr>
          </a:p>
          <a:p>
            <a:r>
              <a:rPr lang="en-GB" altLang="en-US" sz="1800" dirty="0">
                <a:solidFill>
                  <a:schemeClr val="tx1"/>
                </a:solidFill>
              </a:rPr>
              <a:t>But try to also think beyond your own situation.</a:t>
            </a:r>
          </a:p>
          <a:p>
            <a:endParaRPr lang="en-GB" altLang="en-US" sz="1800" dirty="0">
              <a:solidFill>
                <a:schemeClr val="tx1"/>
              </a:solidFill>
            </a:endParaRPr>
          </a:p>
          <a:p>
            <a:r>
              <a:rPr lang="en-GB" altLang="en-US" sz="1800" dirty="0">
                <a:solidFill>
                  <a:schemeClr val="tx1"/>
                </a:solidFill>
              </a:rPr>
              <a:t>Do not focus on single issues – even if they are very dear to your heart.</a:t>
            </a:r>
          </a:p>
          <a:p>
            <a:endParaRPr lang="en-GB" altLang="en-US" sz="1800" dirty="0">
              <a:solidFill>
                <a:schemeClr val="tx1"/>
              </a:solidFill>
            </a:endParaRPr>
          </a:p>
          <a:p>
            <a:r>
              <a:rPr lang="en-GB" altLang="en-US" sz="1800" dirty="0">
                <a:solidFill>
                  <a:schemeClr val="tx1"/>
                </a:solidFill>
              </a:rPr>
              <a:t>Do not add questions or criteria that are not there.</a:t>
            </a:r>
          </a:p>
          <a:p>
            <a:endParaRPr lang="en-US" dirty="0"/>
          </a:p>
        </p:txBody>
      </p:sp>
      <p:sp>
        <p:nvSpPr>
          <p:cNvPr id="6" name="Footer Placeholder 5"/>
          <p:cNvSpPr>
            <a:spLocks noGrp="1"/>
          </p:cNvSpPr>
          <p:nvPr>
            <p:ph type="ftr" sz="quarter" idx="11"/>
          </p:nvPr>
        </p:nvSpPr>
        <p:spPr/>
        <p:txBody>
          <a:bodyPr/>
          <a:lstStyle/>
          <a:p>
            <a:r>
              <a:rPr lang="en-GB"/>
              <a:t>PLACE 2024 Patient Led Assessment of the Care Environment</a:t>
            </a:r>
            <a:endParaRPr lang="en-US" dirty="0"/>
          </a:p>
        </p:txBody>
      </p:sp>
    </p:spTree>
    <p:extLst>
      <p:ext uri="{BB962C8B-B14F-4D97-AF65-F5344CB8AC3E}">
        <p14:creationId xmlns:p14="http://schemas.microsoft.com/office/powerpoint/2010/main" val="1188795033"/>
      </p:ext>
    </p:extLst>
  </p:cSld>
  <p:clrMapOvr>
    <a:masterClrMapping/>
  </p:clrMapOvr>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ad2f829-d27b-4b66-86f0-7328853a73db" xsi:nil="true"/>
    <lcf76f155ced4ddcb4097134ff3c332f xmlns="b868c89d-c42d-418a-817e-a30b26a6b95c">
      <Terms xmlns="http://schemas.microsoft.com/office/infopath/2007/PartnerControls"/>
    </lcf76f155ced4ddcb4097134ff3c332f>
    <_ip_UnifiedCompliancePolicyProperties xmlns="6ad2f829-d27b-4b66-86f0-7328853a73db" xsi:nil="true"/>
    <_ip_UnifiedCompliancePolicyUIAction xmlns="6ad2f829-d27b-4b66-86f0-7328853a73db" xsi:nil="true"/>
    <Review_x0020_Date xmlns="b868c89d-c42d-418a-817e-a30b26a6b95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9E9DFF688570478D6EB42EA3B2DBC3" ma:contentTypeVersion="22" ma:contentTypeDescription="Create a new document." ma:contentTypeScope="" ma:versionID="797f85c9be0f3edd2d6dad5e8853a589">
  <xsd:schema xmlns:xsd="http://www.w3.org/2001/XMLSchema" xmlns:xs="http://www.w3.org/2001/XMLSchema" xmlns:p="http://schemas.microsoft.com/office/2006/metadata/properties" xmlns:ns2="b868c89d-c42d-418a-817e-a30b26a6b95c" xmlns:ns3="6ad2f829-d27b-4b66-86f0-7328853a73db" targetNamespace="http://schemas.microsoft.com/office/2006/metadata/properties" ma:root="true" ma:fieldsID="c652589ecc2b8d1372faa215f6aa8146" ns2:_="" ns3:_="">
    <xsd:import namespace="b868c89d-c42d-418a-817e-a30b26a6b95c"/>
    <xsd:import namespace="6ad2f829-d27b-4b66-86f0-7328853a73db"/>
    <xsd:element name="properties">
      <xsd:complexType>
        <xsd:sequence>
          <xsd:element name="documentManagement">
            <xsd:complexType>
              <xsd:all>
                <xsd:element ref="ns2:Review_x0020_Date"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Location" minOccurs="0"/>
                <xsd:element ref="ns2:MediaServiceOCR" minOccurs="0"/>
                <xsd:element ref="ns3:_ip_UnifiedCompliancePolicyProperties" minOccurs="0"/>
                <xsd:element ref="ns3: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68c89d-c42d-418a-817e-a30b26a6b95c" elementFormDefault="qualified">
    <xsd:import namespace="http://schemas.microsoft.com/office/2006/documentManagement/types"/>
    <xsd:import namespace="http://schemas.microsoft.com/office/infopath/2007/PartnerControls"/>
    <xsd:element name="Review_x0020_Date" ma:index="5" nillable="true" ma:displayName="Review date" ma:indexed="true" ma:internalName="Review_x0020_Date" ma:readOnly="fals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0" nillable="true" ma:displayName="Location" ma:indexed="true" ma:internalName="MediaServiceLocatio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d2f829-d27b-4b66-86f0-7328853a73db"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ec16a919-061d-4b0c-8bce-33bb4ed756a5}" ma:internalName="TaxCatchAll" ma:showField="CatchAllData" ma:web="6ad2f829-d27b-4b66-86f0-7328853a73db">
      <xsd:complexType>
        <xsd:complexContent>
          <xsd:extension base="dms:MultiChoiceLookup">
            <xsd:sequence>
              <xsd:element name="Value" type="dms:Lookup" maxOccurs="unbounded" minOccurs="0" nillable="true"/>
            </xsd:sequence>
          </xsd:extension>
        </xsd:complexContent>
      </xsd:complexType>
    </xsd:element>
    <xsd:element name="_ip_UnifiedCompliancePolicyProperties" ma:index="22" nillable="true" ma:displayName="Unified Compliance Policy Properties" ma:internalName="_ip_UnifiedCompliancePolicyProperties" ma:readOnly="false">
      <xsd:simpleType>
        <xsd:restriction base="dms:Note"/>
      </xsd:simpleType>
    </xsd:element>
    <xsd:element name="_ip_UnifiedCompliancePolicyUIAction" ma:index="23" nillable="true" ma:displayName="Unified Compliance Policy UI Action" ma:hidden="true" ma:internalName="_ip_UnifiedCompliancePolicyUIAction"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2B3C52-C4E5-4003-8240-632FDE102EAB}">
  <ds:schemaRefs>
    <ds:schemaRef ds:uri="http://schemas.microsoft.com/office/2006/metadata/properties"/>
    <ds:schemaRef ds:uri="http://www.w3.org/XML/1998/namespace"/>
    <ds:schemaRef ds:uri="http://purl.org/dc/dcmitype/"/>
    <ds:schemaRef ds:uri="http://purl.org/dc/elements/1.1/"/>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d1578f25-4d6e-4d4b-93b5-68c0610bc2f6"/>
    <ds:schemaRef ds:uri="f51a84ac-5ef7-4b0b-bd71-e269097bd152"/>
    <ds:schemaRef ds:uri="6ad2f829-d27b-4b66-86f0-7328853a73db"/>
    <ds:schemaRef ds:uri="b868c89d-c42d-418a-817e-a30b26a6b95c"/>
  </ds:schemaRefs>
</ds:datastoreItem>
</file>

<file path=customXml/itemProps2.xml><?xml version="1.0" encoding="utf-8"?>
<ds:datastoreItem xmlns:ds="http://schemas.openxmlformats.org/officeDocument/2006/customXml" ds:itemID="{1EDD5ADE-A46E-4D85-ACE0-63E08D5DBA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68c89d-c42d-418a-817e-a30b26a6b95c"/>
    <ds:schemaRef ds:uri="6ad2f829-d27b-4b66-86f0-7328853a73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B6D4F5-ECA0-4A22-A4DD-3335756FD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NHSD-Refresh-Theme-NOV1120B</Template>
  <TotalTime>1818</TotalTime>
  <Words>2731</Words>
  <Application>Microsoft Office PowerPoint</Application>
  <PresentationFormat>Widescreen</PresentationFormat>
  <Paragraphs>316</Paragraphs>
  <Slides>33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Lucida Grande</vt:lpstr>
      <vt:lpstr>NHSD-Refresh-Theme-NOV1120B</vt:lpstr>
      <vt:lpstr>Patient-Led Assessment of the Care Environment (PLACE) </vt:lpstr>
      <vt:lpstr>Contents</vt:lpstr>
      <vt:lpstr>PLACE overview</vt:lpstr>
      <vt:lpstr>PLACE overview</vt:lpstr>
      <vt:lpstr>Patient assessors</vt:lpstr>
      <vt:lpstr>Patient assessors</vt:lpstr>
      <vt:lpstr>Patient assessors</vt:lpstr>
      <vt:lpstr>Patient assessors</vt:lpstr>
      <vt:lpstr>Patient assessors</vt:lpstr>
      <vt:lpstr>Completing the PLACE assessment</vt:lpstr>
      <vt:lpstr>Completing the PLACE assessment</vt:lpstr>
      <vt:lpstr>Completing the PLACE assessment</vt:lpstr>
      <vt:lpstr>Completing the PLACE assessment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What are you looking at….?</vt:lpstr>
      <vt:lpstr>PLACE: to note</vt:lpstr>
      <vt:lpstr>PLACE: to note</vt:lpstr>
      <vt:lpstr>PLACE: to note</vt:lpstr>
      <vt:lpstr>Following the PLACE assessment</vt:lpstr>
      <vt:lpstr>Following the PLACE assessment</vt:lpstr>
      <vt:lpstr>First PLACE!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Gregory Wye</dc:creator>
  <cp:lastModifiedBy>GROGAN, Robert (NHS ENGLAND)</cp:lastModifiedBy>
  <cp:revision>68</cp:revision>
  <dcterms:created xsi:type="dcterms:W3CDTF">2020-11-30T10:49:03Z</dcterms:created>
  <dcterms:modified xsi:type="dcterms:W3CDTF">2025-08-20T13:09:40Z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0x0101002E9E9DFF688570478D6EB42EA3B2DBC3</vt:lpwstr>
  </property>
  <property fmtid="{D5CDD505-2E9C-101B-9397-08002B2CF9AE}" pid="3" name="_dlc_DocIdItemGuid">
    <vt:lpwstr>56579ddb-1cdf-4035-9a3d-2da04fab6c26</vt:lpwstr>
  </property>
  <property fmtid="{D5CDD505-2E9C-101B-9397-08002B2CF9AE}" pid="4" name="MediaServiceImageTags">
    <vt:lpwstr/>
  </property>
</Properties>
</file>