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328"/>
  <workbookPr codeName="ThisWorkbook"/>
  <mc:AlternateContent xmlns:mc="http://schemas.openxmlformats.org/markup-compatibility/2006">
    <mc:Choice Requires="x15">
      <x15ac:absPath xmlns:x15ac="http://schemas.microsoft.com/office/spreadsheetml/2010/11/ac" url="https://nhs.sharepoint.com/sites/X24_NHSCP/Earlier Diagnosis/Pancreatic/Case-Finding Pilot/5. Evaluation/Information Governance/Patient level/Direction documents/Final version/"/>
    </mc:Choice>
  </mc:AlternateContent>
  <xr:revisionPtr revIDLastSave="4" documentId="8_{5D18AC28-43A1-4292-80A7-D33599432766}" xr6:coauthVersionLast="47" xr6:coauthVersionMax="47" xr10:uidLastSave="{80ABAE8B-2E95-4B47-B35D-DD3458C1D217}"/>
  <bookViews>
    <workbookView xWindow="28680" yWindow="-120" windowWidth="29040" windowHeight="17520" firstSheet="3" activeTab="3" xr2:uid="{00000000-000D-0000-FFFF-FFFF00000000}"/>
  </bookViews>
  <sheets>
    <sheet name="Cover Sheet" sheetId="6" state="hidden" r:id="rId1"/>
    <sheet name="Version Control" sheetId="5" state="hidden" r:id="rId2"/>
    <sheet name="Timetable" sheetId="8" state="hidden" r:id="rId3"/>
    <sheet name="PLD Pancreatic" sheetId="14" r:id="rId4"/>
    <sheet name="Data item definitions" sheetId="11" state="hidden" r:id="rId5"/>
    <sheet name="Pilot Data" sheetId="3" state="hidden" r:id="rId6"/>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980" uniqueCount="464">
  <si>
    <t>Pancreatic Cancer Primary Care Case-finding Pilot</t>
  </si>
  <si>
    <t>Patient-level Data Submission Template - Version Control</t>
  </si>
  <si>
    <t>Version Control - to be updated by the NCP</t>
  </si>
  <si>
    <t xml:space="preserve">Date </t>
  </si>
  <si>
    <t>Version</t>
  </si>
  <si>
    <t xml:space="preserve">Changes </t>
  </si>
  <si>
    <t>v1.0</t>
  </si>
  <si>
    <t xml:space="preserve">Initial document shared with phase one sites </t>
  </si>
  <si>
    <t>Instructions on how to submit this dataset will be confirmed once Arden &amp; GEM CSU is in place</t>
  </si>
  <si>
    <t>Instrictions on when to submit this dataset will be confirmed once Arden &amp; GEM CSU is in place</t>
  </si>
  <si>
    <t>Pilot Patient-level Data Submission Template - Data Items Definitions</t>
  </si>
  <si>
    <t>The data items listed below are the data items that pilot sites must report against when submitting the Pilot patient-level dataset. This tab provides definitions for each of the data items that must be reported.</t>
  </si>
  <si>
    <t>Data Item Code</t>
  </si>
  <si>
    <t>Date Item Category</t>
  </si>
  <si>
    <t>Data Item Name</t>
  </si>
  <si>
    <t xml:space="preserve">Data Item Definition </t>
  </si>
  <si>
    <t>Answer options</t>
  </si>
  <si>
    <t>Description</t>
  </si>
  <si>
    <t>Ardens mapping</t>
  </si>
  <si>
    <t>A</t>
  </si>
  <si>
    <t xml:space="preserve">PCN and GP Practice Information </t>
  </si>
  <si>
    <t xml:space="preserve">Date of pilot case finding search </t>
  </si>
  <si>
    <t>Date when the case-finding search is conducted by the PCN/GP Practice</t>
  </si>
  <si>
    <t>DD/MM/YYYY</t>
  </si>
  <si>
    <t>B</t>
  </si>
  <si>
    <t>PCN ODS code</t>
  </si>
  <si>
    <t>Primary Care Network ODS code</t>
  </si>
  <si>
    <t>C</t>
  </si>
  <si>
    <t>GP Practice ODS code</t>
  </si>
  <si>
    <t>General Practice Surgery ODS code</t>
  </si>
  <si>
    <t>D</t>
  </si>
  <si>
    <t>Patient Information</t>
  </si>
  <si>
    <t>NHS number</t>
  </si>
  <si>
    <t>Patient's NHS number</t>
  </si>
  <si>
    <t>E</t>
  </si>
  <si>
    <t>Sex assigned at birth</t>
  </si>
  <si>
    <t>Patient sex assigned at birth, as stated on patient record</t>
  </si>
  <si>
    <t>1=Male
2=Female
3=Not specified/Indeterminate</t>
  </si>
  <si>
    <t>If this information cannot be found in a patient's record please ask them so it can be updated</t>
  </si>
  <si>
    <t>F</t>
  </si>
  <si>
    <t xml:space="preserve">Ethnic origin </t>
  </si>
  <si>
    <t>Patient ethnicity, as stated on patient record</t>
  </si>
  <si>
    <t>2001 Census data categories</t>
  </si>
  <si>
    <t>G</t>
  </si>
  <si>
    <t xml:space="preserve">Height </t>
  </si>
  <si>
    <t>Patient's height (in metres) as stated on patient record</t>
  </si>
  <si>
    <t>Metre (m)</t>
  </si>
  <si>
    <t>H</t>
  </si>
  <si>
    <t>Case Finding Search</t>
  </si>
  <si>
    <t>NOD diagnosis</t>
  </si>
  <si>
    <t xml:space="preserve">Patient has been diagnosed with New Onset Diabetes (NOD) </t>
  </si>
  <si>
    <t>Y/N</t>
  </si>
  <si>
    <t>For NOD definition, see the Terminology Table below</t>
  </si>
  <si>
    <t>I</t>
  </si>
  <si>
    <t>Date of NOD diagnosis</t>
  </si>
  <si>
    <t>Date when patient was diagnosed with NOD</t>
  </si>
  <si>
    <t>J</t>
  </si>
  <si>
    <r>
      <t xml:space="preserve">If no NOD diagnosis, patient has HbA1c value </t>
    </r>
    <r>
      <rPr>
        <u/>
        <sz val="12"/>
        <color theme="1"/>
        <rFont val="Arial"/>
        <family val="2"/>
      </rPr>
      <t>&gt;48mmol/mol</t>
    </r>
  </si>
  <si>
    <r>
      <t xml:space="preserve">For patients who do not have a coded diabetes diagnosis, do they have a HbA1c value </t>
    </r>
    <r>
      <rPr>
        <u/>
        <sz val="12"/>
        <color theme="1"/>
        <rFont val="Arial"/>
        <family val="2"/>
      </rPr>
      <t>&gt;</t>
    </r>
    <r>
      <rPr>
        <sz val="12"/>
        <color theme="1"/>
        <rFont val="Arial"/>
        <family val="2"/>
      </rPr>
      <t>48mmol/mol?</t>
    </r>
  </si>
  <si>
    <t>K</t>
  </si>
  <si>
    <r>
      <t xml:space="preserve">If no NOD diagnosis, date of patient first HbA1c value </t>
    </r>
    <r>
      <rPr>
        <u/>
        <sz val="12"/>
        <color theme="1"/>
        <rFont val="Arial"/>
        <family val="2"/>
      </rPr>
      <t>&gt;</t>
    </r>
    <r>
      <rPr>
        <sz val="12"/>
        <color theme="1"/>
        <rFont val="Arial"/>
        <family val="2"/>
      </rPr>
      <t>48mmol/mol</t>
    </r>
  </si>
  <si>
    <r>
      <t xml:space="preserve">Date when patient first had HbA1c value </t>
    </r>
    <r>
      <rPr>
        <u/>
        <sz val="12"/>
        <color theme="1"/>
        <rFont val="Arial"/>
        <family val="2"/>
      </rPr>
      <t>&gt;</t>
    </r>
    <r>
      <rPr>
        <sz val="12"/>
        <color theme="1"/>
        <rFont val="Arial"/>
        <family val="2"/>
      </rPr>
      <t xml:space="preserve">48mmol/mol </t>
    </r>
  </si>
  <si>
    <t>L</t>
  </si>
  <si>
    <r>
      <t xml:space="preserve">Age at NOD diagnosis or first recording of HbA1c value </t>
    </r>
    <r>
      <rPr>
        <u/>
        <sz val="12"/>
        <color theme="1"/>
        <rFont val="Arial"/>
        <family val="2"/>
      </rPr>
      <t>&gt;</t>
    </r>
    <r>
      <rPr>
        <sz val="12"/>
        <color theme="1"/>
        <rFont val="Arial"/>
        <family val="2"/>
      </rPr>
      <t>48mmol/mol</t>
    </r>
  </si>
  <si>
    <t>Patient's age (in years) when they are first diagnosed with new onset diabetes or their first single HbA1c value &gt;48mmol/mol</t>
  </si>
  <si>
    <t>Years</t>
  </si>
  <si>
    <t>M</t>
  </si>
  <si>
    <t>Unintentional weight loss recording already exists in patient record and is identified via the case finding search
Search Group 1 patients</t>
  </si>
  <si>
    <t>Patient has unintentional weight loss coded in their GP record within the 12 months preceding their NOD diagnosis date</t>
  </si>
  <si>
    <t>For unintentional weight loss definition, see the Terminology Table below</t>
  </si>
  <si>
    <t>N</t>
  </si>
  <si>
    <t>Date unintentional weight loss recording was added to patient record</t>
  </si>
  <si>
    <t xml:space="preserve">Date when patient was found to have unintentional weight loss </t>
  </si>
  <si>
    <t>O</t>
  </si>
  <si>
    <t xml:space="preserve">Patient removed from pilot prior to case finding assessment due to clinical decision that deems they are not eligible for inclusion </t>
  </si>
  <si>
    <t xml:space="preserve">Patient is identified in the case finding search but is deemed not suitable for including in the pilot and is removed prior to the case finding assessment </t>
  </si>
  <si>
    <t>1=Comorbidities, 2=Already receiving investigation/treatment for cancer, 3=On palliative register, 4=Deregistered from practice, 5=Died, 6=Other</t>
  </si>
  <si>
    <t xml:space="preserve">Patients might be excluded at this point for reasons such as no longer being registered at the practice, already receiving treatment for cancer, on the palliative care register, etc. </t>
  </si>
  <si>
    <t>P</t>
  </si>
  <si>
    <t>Patient's previous weight measurements</t>
  </si>
  <si>
    <t xml:space="preserve">Most recent weight value in patient's record prior to case finding assessment </t>
  </si>
  <si>
    <t>The most recent weight value (kg) recorded in patient's record prior to the case-finding assessment</t>
  </si>
  <si>
    <t>Kg</t>
  </si>
  <si>
    <t>Record any historic weight measurements stated on the patient's record, up to three previous measurements</t>
  </si>
  <si>
    <t>Q</t>
  </si>
  <si>
    <t xml:space="preserve">Most recent weight value recorded date </t>
  </si>
  <si>
    <t>Date the most recent weight measurement was taken</t>
  </si>
  <si>
    <t>R</t>
  </si>
  <si>
    <t>Second most recent weight value in patient record</t>
  </si>
  <si>
    <t>Second most recent weight value (kg) recorded in patient's record</t>
  </si>
  <si>
    <t>S</t>
  </si>
  <si>
    <t>Second most recent weight value date recorded</t>
  </si>
  <si>
    <t>Date the second most recent weight measurement was taken</t>
  </si>
  <si>
    <t>T</t>
  </si>
  <si>
    <t xml:space="preserve">Third most recent weight value in patient record </t>
  </si>
  <si>
    <t>Third most recent weight value (kg) recorded in patient's record</t>
  </si>
  <si>
    <t>U</t>
  </si>
  <si>
    <t>Third most recent weight value date recorded</t>
  </si>
  <si>
    <t>Date the third most recent weight measurement was taken</t>
  </si>
  <si>
    <t>V</t>
  </si>
  <si>
    <t>Patient's previous HbA1c values</t>
  </si>
  <si>
    <t>Most recent HbA1c value in patient record prior to case finding assessment</t>
  </si>
  <si>
    <t>The most recent HbA1c value recorded in patient's record, prior to the case-finding assessment</t>
  </si>
  <si>
    <t>mmol/mol</t>
  </si>
  <si>
    <t>Record any historic HbA1c values stated on the patient's record, up to three previous recordings</t>
  </si>
  <si>
    <t>W</t>
  </si>
  <si>
    <t>Most recent HbA1c value recorded date</t>
  </si>
  <si>
    <t>Date the most recent HbA1c value was recorded</t>
  </si>
  <si>
    <t>X</t>
  </si>
  <si>
    <t>Second most recent HbA1c value in patient record</t>
  </si>
  <si>
    <t>Second most recent HbA1c value recorded in patient's record, prior to the case-finding assessment</t>
  </si>
  <si>
    <t>Y</t>
  </si>
  <si>
    <t>Second most recent HbA1c value recorded date</t>
  </si>
  <si>
    <t>Date the second most recent HbA1c value was recorded</t>
  </si>
  <si>
    <t>Z</t>
  </si>
  <si>
    <t>Third most recent HbA1c value in patient record</t>
  </si>
  <si>
    <t>Third most recent HbA1c value recorded in patient's record, prior to the case-finding assessment</t>
  </si>
  <si>
    <t>AA</t>
  </si>
  <si>
    <t>Third most recent HbA1c value recorded date</t>
  </si>
  <si>
    <t>Date the third most recent HbA1c value was recorded</t>
  </si>
  <si>
    <t>AB</t>
  </si>
  <si>
    <t xml:space="preserve">Case Finding Assessment </t>
  </si>
  <si>
    <t>Date patient is contacted by GP Practice to provide information about their weight and weight loss</t>
  </si>
  <si>
    <t>Date GP Practice first attempts to contact a patient to ask them if they have lost weight unintentionally</t>
  </si>
  <si>
    <t>All patients in Search Group 2 should be contacted by the GP Practice to find out if they have lost weight unintentionally</t>
  </si>
  <si>
    <t>AC</t>
  </si>
  <si>
    <t>Date patient responds to GP Practice and provides information and their weight and weight loss</t>
  </si>
  <si>
    <t>Date patient responds to the GP Practice and provides the necessary information about their weight and weight loss</t>
  </si>
  <si>
    <t xml:space="preserve">Pancreatic cancer case finding assessment </t>
  </si>
  <si>
    <t>AD</t>
  </si>
  <si>
    <t xml:space="preserve">Unintentional weight loss coded by GP Practice at case finding assessment </t>
  </si>
  <si>
    <t>Code added to patient's record following response to contact from GP Practice</t>
  </si>
  <si>
    <t>1= weight increased, 2= weight steady, 3= weightloss - intentional, 4 = weightloss - unintentional, 5=patient couldn't be contacted</t>
  </si>
  <si>
    <t xml:space="preserve">GP Practices should add the relevant code to the patient's record to record the weight assessment and outcome that took place </t>
  </si>
  <si>
    <r>
      <rPr>
        <i/>
        <sz val="11"/>
        <color theme="1"/>
        <rFont val="Arial"/>
        <family val="2"/>
      </rPr>
      <t>Refer to</t>
    </r>
    <r>
      <rPr>
        <sz val="11"/>
        <color theme="1"/>
        <rFont val="Arial"/>
        <family val="2"/>
      </rPr>
      <t xml:space="preserve"> Pancreatic cancer case finding assessment </t>
    </r>
  </si>
  <si>
    <t>AE</t>
  </si>
  <si>
    <t>Case-finding assessment as part of the pilot</t>
  </si>
  <si>
    <t>Weight value recorded at case finding assessment</t>
  </si>
  <si>
    <t>Patient's weight measurement recorded at assessment in Kg</t>
  </si>
  <si>
    <t>AF</t>
  </si>
  <si>
    <t>Patient excluded from pilot due to meeting pilot exclusion criteria</t>
  </si>
  <si>
    <t>Patient meets the 'case' criteria but is excluded from the pilot due to meeting one or more of the pilot's exclusion criteria</t>
  </si>
  <si>
    <t>1=Comorbidities, 2=Unable to consent, 3=Recently undergone investigation for cancer, 4=On other cancer pathway, 5=On palliative register, 6=Unable to have a scan, 7=Other</t>
  </si>
  <si>
    <t>See the Terminology Table below for the pilot's exclusion criteria</t>
  </si>
  <si>
    <t>Excluded from pilot - referral not made due to clinical decision</t>
  </si>
  <si>
    <t>AG</t>
  </si>
  <si>
    <t>Pilot outcomes</t>
  </si>
  <si>
    <t>Referral type</t>
  </si>
  <si>
    <t>The pathway that the patient is referred on by the GP Practice for investigation of cancer</t>
  </si>
  <si>
    <t>1= direct access CT scan, 2=Urgent Suspected Cancer (USC), 3=non-site specific (NSS), 4= declined referral</t>
  </si>
  <si>
    <t>See the Terminology Table below for description of referral eligibility criteria</t>
  </si>
  <si>
    <t>Referral
OR
Referral for further assessment declined</t>
  </si>
  <si>
    <t>AH</t>
  </si>
  <si>
    <t xml:space="preserve">Date of referral </t>
  </si>
  <si>
    <t>Date the referral is made by the GP Practice</t>
  </si>
  <si>
    <t>Referral date</t>
  </si>
  <si>
    <t>AI</t>
  </si>
  <si>
    <t>Diagnostic scan performed</t>
  </si>
  <si>
    <t>Patient has had a diagnostic scan for investigation of cancer</t>
  </si>
  <si>
    <r>
      <rPr>
        <i/>
        <sz val="11"/>
        <color theme="1"/>
        <rFont val="Arial"/>
        <family val="2"/>
      </rPr>
      <t xml:space="preserve">Refer to </t>
    </r>
    <r>
      <rPr>
        <sz val="11"/>
        <color theme="1"/>
        <rFont val="Arial"/>
        <family val="2"/>
      </rPr>
      <t xml:space="preserve">CT/MRI done </t>
    </r>
  </si>
  <si>
    <t>AJ</t>
  </si>
  <si>
    <t>Diagnostic scan date</t>
  </si>
  <si>
    <t>Date the patient has the scan</t>
  </si>
  <si>
    <t>AK</t>
  </si>
  <si>
    <t xml:space="preserve">Diagnostic scan type </t>
  </si>
  <si>
    <t>Type of scan patient has for investigation of cancer</t>
  </si>
  <si>
    <t>1=CT scan, 2=MRI scan, 3=other</t>
  </si>
  <si>
    <t>AL</t>
  </si>
  <si>
    <t xml:space="preserve">Diagnostic scan result </t>
  </si>
  <si>
    <t>Result of patient's diagnostic imaging scan</t>
  </si>
  <si>
    <t>1=Imaging result normal, 2=Imaging result abnormal, 3=other</t>
  </si>
  <si>
    <r>
      <rPr>
        <i/>
        <sz val="11"/>
        <color theme="1"/>
        <rFont val="Arial"/>
        <family val="2"/>
      </rPr>
      <t xml:space="preserve">Refer to </t>
    </r>
    <r>
      <rPr>
        <sz val="11"/>
        <color theme="1"/>
        <rFont val="Arial"/>
        <family val="2"/>
      </rPr>
      <t>CT/MRI result</t>
    </r>
  </si>
  <si>
    <t>AM</t>
  </si>
  <si>
    <t>Serum CA19-9 value if available</t>
  </si>
  <si>
    <t>Cancer antigen 19-9 level detected by CA 19-9 antigen test</t>
  </si>
  <si>
    <t>u/mL</t>
  </si>
  <si>
    <t xml:space="preserve">Ca 19-9 </t>
  </si>
  <si>
    <t>AN</t>
  </si>
  <si>
    <t>Date of CA19-9 test</t>
  </si>
  <si>
    <t>Date CA19-9 antigen test is done</t>
  </si>
  <si>
    <t>AO</t>
  </si>
  <si>
    <t>Pancreatic cancer outcome</t>
  </si>
  <si>
    <t>Patient is diagnosed with cancer, or cancer is excluded, following investigation for cancer</t>
  </si>
  <si>
    <t>1= No evidence of cancer found, 2= Malignant tumour of pancreas (pancreatic ductal adenocarcinoma), 3=  Neuroendocrine tumour of pancreas, 4=Malignant cystic tumour of pancreas, 5=Ampullary cancer, 6=Other cancer</t>
  </si>
  <si>
    <t>Cancer outcome</t>
  </si>
  <si>
    <t>AP</t>
  </si>
  <si>
    <t>Pancreatic cancer outcome date</t>
  </si>
  <si>
    <t>Date patient is diagnosed with cancer or cancer is excluded</t>
  </si>
  <si>
    <t>AQ</t>
  </si>
  <si>
    <t>Pancreatic cancer stage</t>
  </si>
  <si>
    <t>Stage of cancer diagnosis for patient's diagnosed with cancer</t>
  </si>
  <si>
    <t xml:space="preserve"> 1= stage 1, 2=stage 2,
3=stage 3, 4=stage 4,
 5= unknown</t>
  </si>
  <si>
    <t>Staging of disease</t>
  </si>
  <si>
    <t>AR</t>
  </si>
  <si>
    <t>Treatment decision by MDT</t>
  </si>
  <si>
    <t xml:space="preserve">MDT assessment of patient's eligibility for treatment </t>
  </si>
  <si>
    <t xml:space="preserve"> 1=Curative treatment e.g.surgery/chemotherapy, 2=Palliative treatment e.g. supportive management/chemotheraphy/radiotheraphy, 3= Other</t>
  </si>
  <si>
    <t>Treatment decision</t>
  </si>
  <si>
    <t>AS</t>
  </si>
  <si>
    <t>Date treatment started</t>
  </si>
  <si>
    <t>Date patient starts treatment (if known)</t>
  </si>
  <si>
    <t>AT</t>
  </si>
  <si>
    <t xml:space="preserve">Date of death </t>
  </si>
  <si>
    <t>Date of death (if known)</t>
  </si>
  <si>
    <t>AU-BZ</t>
  </si>
  <si>
    <t>Incidental findings</t>
  </si>
  <si>
    <t>Pancreatic cyst (non-cancerous) 
Dilated CBD 
Adrenal nodule (not fat containing and clearly benign) 
Liver lesion (not clearly benign) 
Renal lesion (solid and not clearly benign) 
Pulmonary nodule (at the lung bases)  
Distended endometrial cavity  
Ovarian cyst (not clearly benign) 
Enlarged indeterminate lymph nodes 
Abdominal aortic aneurysm 
New cirrhosis 
Pancreatic duct dilatation without a pancreas mass  
Breast lesion  
Oesphageal or gastric thickening 
Osteoporotic fracture &gt; 50% loss vertebral body height 
Other incidental finding</t>
  </si>
  <si>
    <t>Patient is diagnosed with incidental finding</t>
  </si>
  <si>
    <t xml:space="preserve">Select Y/N for each incidental finding listed. The incidental findings listed are the most commonly identified findings for patients who undergo investigation for pancreatic cancer.
</t>
  </si>
  <si>
    <t>Date when patient is diagnosed with incidental finding</t>
  </si>
  <si>
    <t>Terminology Table</t>
  </si>
  <si>
    <t xml:space="preserve">Terms used in this data template </t>
  </si>
  <si>
    <t>Definition</t>
  </si>
  <si>
    <t>Case</t>
  </si>
  <si>
    <t xml:space="preserve">The Case for this pilot is: people aged 60 and over with NOD/ HbA1c measure of ≥48mmol/mol for the first time and unintentional weight loss* 
*people meeting these criteria are eligible for referral </t>
  </si>
  <si>
    <t>The cases</t>
  </si>
  <si>
    <t xml:space="preserve">People who meet the ‘Case’ criteria  </t>
  </si>
  <si>
    <t>Case-finding assessment</t>
  </si>
  <si>
    <t xml:space="preserve">Assessment to determine whether a patient meets the case criteria  </t>
  </si>
  <si>
    <t>Eligible for referral</t>
  </si>
  <si>
    <t xml:space="preserve">People aged 60 and over with NOD and unintentional weight loss (the cases) and who do not meet any of the pilot’s exclusion criteria </t>
  </si>
  <si>
    <t>Ineligible for referral</t>
  </si>
  <si>
    <t xml:space="preserve">A person is ineligible for referral if they fit into one of the two scenarios listed below:   
People aged 60 years and over with NOD who do not have unintentional weight loss (as they do not meet the ‘case’ criteria) 
People who meet the ‘case’ criteria but following clinical assessment are found to meet one or more of the pilot’s Exclusion Criteria (see section 5)  </t>
  </si>
  <si>
    <t>Exclusion criteria</t>
  </si>
  <si>
    <t xml:space="preserve">If the risk of being involved in the pilot outweighs the benefit, patients should be excluded. Primary care is responsible for reviewing patients against the pilot’s Exclusion Criteria (see section 5)    </t>
  </si>
  <si>
    <t xml:space="preserve">Aged 60 years and over </t>
  </si>
  <si>
    <t xml:space="preserve">Aged 60 years and over at the date of NOD diagnosis/ First ever HbA1c measure of ≥48mmol/mol </t>
  </si>
  <si>
    <t>New onset diabetes (NOD)</t>
  </si>
  <si>
    <t xml:space="preserve">First ever HbA1c measure of ≥48mmol/mol or first ever coded diabetes diagnosis, in the last 12 months </t>
  </si>
  <si>
    <t>Unexplained weight loss</t>
  </si>
  <si>
    <t>Unexplained weight loss within the 12 months preceding the NOD diagnosis, up until the date the case-finding search is conducted. This can include: 
Recorded unintended weight loss 
One weight measurement in the last five years so another can be taken 
Low BMI / low weight – either recorded in patient records or mentioned by the patient 
A proactive conversation with the patient to understand if they have unintentionally lost weight</t>
  </si>
  <si>
    <t>Search Group 1</t>
  </si>
  <si>
    <r>
      <t xml:space="preserve">Patients identified via the case-finding searches who meet the criteria below:
- aged 60 years and over
- </t>
    </r>
    <r>
      <rPr>
        <u/>
        <sz val="11"/>
        <rFont val="Arial"/>
        <family val="2"/>
      </rPr>
      <t>first ever</t>
    </r>
    <r>
      <rPr>
        <sz val="11"/>
        <rFont val="Arial"/>
        <family val="2"/>
      </rPr>
      <t xml:space="preserve"> HbA1c measure of ≥48mmol/mol OR </t>
    </r>
    <r>
      <rPr>
        <u/>
        <sz val="11"/>
        <rFont val="Arial"/>
        <family val="2"/>
      </rPr>
      <t>first ever</t>
    </r>
    <r>
      <rPr>
        <sz val="11"/>
        <rFont val="Arial"/>
        <family val="2"/>
      </rPr>
      <t xml:space="preserve"> coded diabetes diagnosis in the last 12 months, up until the date the case-finding search is conducted. 
- Recorded (SNOMED or measured) unexplained weight loss in the 12 months preceding the NOD index date, up until the date the case-finding search is conducted. </t>
    </r>
  </si>
  <si>
    <t>Search Group 2</t>
  </si>
  <si>
    <r>
      <t xml:space="preserve">Patients identified through case-finding searches who meet the criteria below:
- aged 60 years and over
- </t>
    </r>
    <r>
      <rPr>
        <u/>
        <sz val="11"/>
        <rFont val="Arial"/>
        <family val="2"/>
      </rPr>
      <t>first ever</t>
    </r>
    <r>
      <rPr>
        <sz val="11"/>
        <rFont val="Arial"/>
        <family val="2"/>
      </rPr>
      <t xml:space="preserve"> HbA1c measure of ≥48mmol/mol OR </t>
    </r>
    <r>
      <rPr>
        <u/>
        <sz val="11"/>
        <rFont val="Arial"/>
        <family val="2"/>
      </rPr>
      <t>first ever</t>
    </r>
    <r>
      <rPr>
        <sz val="11"/>
        <rFont val="Arial"/>
        <family val="2"/>
      </rPr>
      <t xml:space="preserve"> coded diabetes diagnosis in the last 12 months, up until the date the case-finding search is conducted. 
- No recording (SNOMED or measured) of unexplained weight loss in the 12 months preceding the NOD index date, up until the date the case-finding search is conducted. </t>
    </r>
  </si>
  <si>
    <t xml:space="preserve">Case Finding Searches </t>
  </si>
  <si>
    <t>Primary care records will be searched against SNOMED CT codes (where possible) to identify eligible patients at regular intervals for the duration of the pilot. This includes a single ‘historical search’ when each pilot site commences, and ongoing ‘regular searches’ at a minimum of three-monthly intervals for the duration of the two-year pilot.</t>
  </si>
  <si>
    <t xml:space="preserve">Historical search </t>
  </si>
  <si>
    <t xml:space="preserve">The aim of the historical search is to identify patients aged 60 and over (at the date of NOD diagnosis) who were diagnosed with NOD in the 12 months preceding the pilot, who might meet the 'case' criteria.  
Once patients diagnosed with NOD in this period have been identified, their GP record should be checked for a recording of unexplained weight loss in the 12 months preceding the NOD diagnosis date, up until the date the search is conducted.  
The historical search will only be conducted once by each pilot site, when the pilot commences. </t>
  </si>
  <si>
    <t xml:space="preserve">Regular searches </t>
  </si>
  <si>
    <t xml:space="preserve">The aim of the regular searches is to identify patients aged 60 and over (at the date of NOD diagnosis) who are newly diagnosed with NOD during the pilot’s duration, who might meet the 'case' criteria. 
Once patients diagnosed with NOD in this period have been identified, their GP record should be checked for a recording of unexplained weight loss in the 12 months preceding the NOD diagnosis date, up until the date the search is conducted.  
The regular searches will be conducted at a minimum of three-monthly intervals throughout the two-year pilot. </t>
  </si>
  <si>
    <t xml:space="preserve">Search time period </t>
  </si>
  <si>
    <t>Time period which the case-finding search covers. E.g. the first regular search time period for phase one sites is 01/06/2025 to 30/06/2025.</t>
  </si>
  <si>
    <t>Patient's Previous Weight Measurements</t>
  </si>
  <si>
    <t>Patient's Previous HbA1c Values</t>
  </si>
  <si>
    <t>Case Finding Assessment</t>
  </si>
  <si>
    <t>Pilot Patient Outcomes</t>
  </si>
  <si>
    <t>Incidental Findings</t>
  </si>
  <si>
    <t>Data item code</t>
  </si>
  <si>
    <t>AU</t>
  </si>
  <si>
    <t>AV</t>
  </si>
  <si>
    <t>AW</t>
  </si>
  <si>
    <t>AX</t>
  </si>
  <si>
    <t>AY</t>
  </si>
  <si>
    <t>AZ</t>
  </si>
  <si>
    <t>BA</t>
  </si>
  <si>
    <t>BB</t>
  </si>
  <si>
    <t>BC</t>
  </si>
  <si>
    <t>BD</t>
  </si>
  <si>
    <t>BE</t>
  </si>
  <si>
    <t>BF</t>
  </si>
  <si>
    <t>BG</t>
  </si>
  <si>
    <t>BH</t>
  </si>
  <si>
    <t>Binary</t>
  </si>
  <si>
    <t>BJ</t>
  </si>
  <si>
    <t>BK</t>
  </si>
  <si>
    <t>BL</t>
  </si>
  <si>
    <t>BM</t>
  </si>
  <si>
    <t>BN</t>
  </si>
  <si>
    <t>BO</t>
  </si>
  <si>
    <t>BP</t>
  </si>
  <si>
    <t>BQ</t>
  </si>
  <si>
    <t>BR</t>
  </si>
  <si>
    <t>BS</t>
  </si>
  <si>
    <t>BT</t>
  </si>
  <si>
    <t>BU</t>
  </si>
  <si>
    <t>BV</t>
  </si>
  <si>
    <t>BW</t>
  </si>
  <si>
    <t>BX</t>
  </si>
  <si>
    <t>BY</t>
  </si>
  <si>
    <t>BZ</t>
  </si>
  <si>
    <t>Data item</t>
  </si>
  <si>
    <t xml:space="preserve"> NOD diagnosis</t>
  </si>
  <si>
    <r>
      <t xml:space="preserve">If no NOD diagnosis patient has HbA1c value </t>
    </r>
    <r>
      <rPr>
        <u/>
        <sz val="12"/>
        <rFont val="Arial"/>
        <family val="2"/>
      </rPr>
      <t>&gt;</t>
    </r>
    <r>
      <rPr>
        <sz val="12"/>
        <rFont val="Arial"/>
        <family val="2"/>
      </rPr>
      <t>48mmol/mol</t>
    </r>
  </si>
  <si>
    <r>
      <t xml:space="preserve">In no NOD diagnosis, date of patient first HbA1c value </t>
    </r>
    <r>
      <rPr>
        <u/>
        <sz val="12"/>
        <rFont val="Arial"/>
        <family val="2"/>
      </rPr>
      <t>&gt;</t>
    </r>
    <r>
      <rPr>
        <sz val="12"/>
        <rFont val="Arial"/>
        <family val="2"/>
      </rPr>
      <t>48mmol/mol</t>
    </r>
  </si>
  <si>
    <r>
      <t>Age at NOD diagnosis or first</t>
    </r>
    <r>
      <rPr>
        <u/>
        <sz val="12"/>
        <rFont val="Arial"/>
        <family val="2"/>
      </rPr>
      <t xml:space="preserve"> </t>
    </r>
    <r>
      <rPr>
        <sz val="12"/>
        <rFont val="Arial"/>
        <family val="2"/>
      </rPr>
      <t xml:space="preserve">recording of HbA1c value </t>
    </r>
    <r>
      <rPr>
        <u/>
        <sz val="12"/>
        <rFont val="Arial"/>
        <family val="2"/>
      </rPr>
      <t>&gt;</t>
    </r>
    <r>
      <rPr>
        <sz val="12"/>
        <rFont val="Arial"/>
        <family val="2"/>
      </rPr>
      <t>48mmol/mol</t>
    </r>
  </si>
  <si>
    <t xml:space="preserve"> Unintentional weight loss recording already exists in patient's record and is identified via the case-finding search 
Search Group 1 patients
</t>
  </si>
  <si>
    <t>Date  unintentional weight loss recording was added to patient record</t>
  </si>
  <si>
    <t>Patient removed from pilot prior to case finding assessment due to clinical decision that deems they are not eligible for inclusion</t>
  </si>
  <si>
    <t xml:space="preserve">Most recent weight value in patient record prior to case finding assessment </t>
  </si>
  <si>
    <t xml:space="preserve">Second most recent weight value in patient record </t>
  </si>
  <si>
    <t xml:space="preserve">Most recent HbA1c value in patient record prior to case finding assessment </t>
  </si>
  <si>
    <t xml:space="preserve">Most recent HbA1c value recorded date </t>
  </si>
  <si>
    <t xml:space="preserve">Second most recent HbA1c value in patient record </t>
  </si>
  <si>
    <t xml:space="preserve">Second most recent HbA1c value recorded date </t>
  </si>
  <si>
    <t xml:space="preserve">Third most recent HbA1c value in patient record </t>
  </si>
  <si>
    <t>Date patient responds to GP Practice and provides information about their weight and weight loss</t>
  </si>
  <si>
    <t xml:space="preserve">Referral type </t>
  </si>
  <si>
    <t xml:space="preserve">Pancreatic cancer outcome </t>
  </si>
  <si>
    <t xml:space="preserve">Pancreatic cancer stage
</t>
  </si>
  <si>
    <t xml:space="preserve">Treatment decision by MDT </t>
  </si>
  <si>
    <t xml:space="preserve">Pancreatic cyst diagnosed
</t>
  </si>
  <si>
    <t xml:space="preserve">Pancreatic cyst date diagnosed
</t>
  </si>
  <si>
    <t>Dilatated Common Bile Duct diagnosed</t>
  </si>
  <si>
    <t>Dilatated Common Bile Duct diagnosed date</t>
  </si>
  <si>
    <t>Adrenal Nodule diagnosed</t>
  </si>
  <si>
    <t>Adrenal Nodule diagnosed date</t>
  </si>
  <si>
    <t xml:space="preserve">Liver lesion diagnosed </t>
  </si>
  <si>
    <t>Liver lesion diagnosed date</t>
  </si>
  <si>
    <t xml:space="preserve">Renal lesion diagnosed </t>
  </si>
  <si>
    <t xml:space="preserve">Renal lesion diagnosed date </t>
  </si>
  <si>
    <t xml:space="preserve"> Pulmonary nodule diagnosed </t>
  </si>
  <si>
    <t xml:space="preserve"> Pulmonary nodule diagnosed date </t>
  </si>
  <si>
    <t xml:space="preserve">Distended endometrial cavity diagnosed </t>
  </si>
  <si>
    <t xml:space="preserve"> Distended endometrial cavity diagnosed date </t>
  </si>
  <si>
    <t xml:space="preserve">Ovarian Cyst diagnosed </t>
  </si>
  <si>
    <t xml:space="preserve">Ovarian Cyst diagnosed date </t>
  </si>
  <si>
    <t xml:space="preserve">Enlarged indeterminate lymph nodesdiagnosed </t>
  </si>
  <si>
    <t xml:space="preserve">Enlarged indeterminate lymph nodes diagnosed date </t>
  </si>
  <si>
    <t xml:space="preserve">Abdominal aortic aneurysm diagnosed </t>
  </si>
  <si>
    <t>Abdominal aortic aneurysm diagnosed date</t>
  </si>
  <si>
    <t xml:space="preserve">	New cirrhosis diagnosed </t>
  </si>
  <si>
    <t xml:space="preserve">New cirrhosis diagnosed date </t>
  </si>
  <si>
    <t xml:space="preserve">Pancreatic duct dilatation without a pancreas mass  diagnosed </t>
  </si>
  <si>
    <t>Pancreatic duct dilatation without a pancreas mass  diagnosed date</t>
  </si>
  <si>
    <t xml:space="preserve">Breast lesion diagnosed </t>
  </si>
  <si>
    <t>Breast lesion diagnosed date</t>
  </si>
  <si>
    <t xml:space="preserve">Oesphageal or gastric thickening diagnosed </t>
  </si>
  <si>
    <t>Oesphageal or gastric thickening diagnosed date</t>
  </si>
  <si>
    <t xml:space="preserve">Osteoporotic fracture &gt; 50% loss vertebral body height diagnosed </t>
  </si>
  <si>
    <t xml:space="preserve">Osteoporotic fracture &gt; 50% loss vertebral body height diagnosed date </t>
  </si>
  <si>
    <t xml:space="preserve">Other incidental finding diagnosed </t>
  </si>
  <si>
    <t xml:space="preserve">Other incidental finding diagnosed date </t>
  </si>
  <si>
    <t>Data type</t>
  </si>
  <si>
    <t>Date</t>
  </si>
  <si>
    <t>String</t>
  </si>
  <si>
    <t xml:space="preserve">String </t>
  </si>
  <si>
    <t>Category</t>
  </si>
  <si>
    <t>Real</t>
  </si>
  <si>
    <t xml:space="preserve">Binary </t>
  </si>
  <si>
    <t xml:space="preserve">Category </t>
  </si>
  <si>
    <t>Coding</t>
  </si>
  <si>
    <t>1=Imaging result normal, 2=Imaging result abnormal,3= other</t>
  </si>
  <si>
    <t>1= No evidence of cancer found, 2= Malignant tumour of pancreas (pancreatic ductal adenocarcinoma), 3=  Islet cell carcinoma, 4=Malignant cystic tumour of pancreas,  5=Carcinoma of ampulla of vater, 6=Other cancer</t>
  </si>
  <si>
    <t>1=Curative treatment e.g.surgery/chemotherapy, 
2=Palliative treatment e.g. supportive management/chemotheraphy/radiotheraphy, 
3= Other</t>
  </si>
  <si>
    <t>Patient 1</t>
  </si>
  <si>
    <t>Patient 2</t>
  </si>
  <si>
    <t>Patient 3</t>
  </si>
  <si>
    <t>Patient 4</t>
  </si>
  <si>
    <t>Patient 5</t>
  </si>
  <si>
    <t>Gender</t>
  </si>
  <si>
    <t>Patient removed from pilot prior to case finding assessment due to patient registration status</t>
  </si>
  <si>
    <t>1=Male (including trans man);
2=Female (including trans woman)
3=Non-binary; 4=Other (not listed); X = Not Known; Z= Not stated</t>
  </si>
  <si>
    <t>A= White-British;
B=White-Irish;
C= White - Any other White background; D=Mixed - White and Black Caribbean; E= Mixed - White and Black African; F= Mixed - White and Asian; G=Mixed - Any other mixed background; H= Asian or Asian British - Indian; J=Asian or Asian British - Pakistani; K=Asian or Asian British - Bangladeshi; L=Asian or Asian British - Any other Asian background; M=Black or Black British - Caribbean; N=Black or Black British - African; P=Black or Black British - Any other Black background; R=Other Ethnic Groups - Chinese; S=Other Ethnic Groups - Any other ethnic group; Z=Not stated</t>
  </si>
  <si>
    <t>1= Yes, 2= No, 3= patient declined referral,</t>
  </si>
  <si>
    <t>Patient was referred as part of the pilot</t>
  </si>
  <si>
    <t>Pathway patient referred on as part of the pilot</t>
  </si>
  <si>
    <t xml:space="preserve">GP Practice Information </t>
  </si>
  <si>
    <t>Date of Birth</t>
  </si>
  <si>
    <t>Ethnic Group</t>
  </si>
  <si>
    <t>1=Deregistered from practice, 2=Died, 3=Other</t>
  </si>
  <si>
    <t>Objective 1</t>
  </si>
  <si>
    <t>Objective 2</t>
  </si>
  <si>
    <t>Objective 3</t>
  </si>
  <si>
    <t>To assess if the pilot results in more diagnoses of pancreatic cancer at stage one or stage two when curative treatment is possible;</t>
  </si>
  <si>
    <t>To assess if the pilot can reduce the time it takes between people being diagnosed with NOD/raised HbA1c and a referral for investigation of pancreatic cancer</t>
  </si>
  <si>
    <t>To assess if the pilot can improve the quality of weight measurements and weight loss data recordings in primary care records for people with NOD or a raised HbA1c level</t>
  </si>
  <si>
    <t>Evaluation objectives addressed by this dataset</t>
  </si>
  <si>
    <t xml:space="preserve">Objective 4 </t>
  </si>
  <si>
    <t>Required for all objectives/data linkages</t>
  </si>
  <si>
    <t xml:space="preserve">Evaluation Objective requiring data item </t>
  </si>
  <si>
    <t>https://www.datadictionary.nhs.uk/attributes/person_gender_code.html?hl=gender</t>
  </si>
  <si>
    <t>Patient's gender, as stated on patient record</t>
  </si>
  <si>
    <t>The date on which a person was born or is officially deemed to have been born.</t>
  </si>
  <si>
    <t>Number</t>
  </si>
  <si>
    <t>Date of birth, as stated on patient record</t>
  </si>
  <si>
    <t xml:space="preserve">NHS number of the patient </t>
  </si>
  <si>
    <t>Organisation Data Service (ODS) code for the GP Practice who identified the patinet in a case finding search as part of the pilot</t>
  </si>
  <si>
    <r>
      <t xml:space="preserve">For patients who do not have a coded diabetes diagnosis, do they have a HbA1c value </t>
    </r>
    <r>
      <rPr>
        <u/>
        <sz val="10"/>
        <color theme="1"/>
        <rFont val="Arial"/>
        <family val="2"/>
      </rPr>
      <t>&gt;</t>
    </r>
    <r>
      <rPr>
        <sz val="10"/>
        <color theme="1"/>
        <rFont val="Arial"/>
        <family val="2"/>
      </rPr>
      <t>48mmol/mol?</t>
    </r>
  </si>
  <si>
    <r>
      <t xml:space="preserve">Date when patient first had HbA1c value </t>
    </r>
    <r>
      <rPr>
        <u/>
        <sz val="10"/>
        <color theme="1"/>
        <rFont val="Arial"/>
        <family val="2"/>
      </rPr>
      <t>&gt;</t>
    </r>
    <r>
      <rPr>
        <sz val="10"/>
        <color theme="1"/>
        <rFont val="Arial"/>
        <family val="2"/>
      </rPr>
      <t xml:space="preserve">48mmol/mol </t>
    </r>
  </si>
  <si>
    <r>
      <t xml:space="preserve">Patients identified via the case-finding searches who meet the criteria below:
- aged 60 years and over
- </t>
    </r>
    <r>
      <rPr>
        <u/>
        <sz val="10"/>
        <rFont val="Arial"/>
        <family val="2"/>
      </rPr>
      <t>first ever</t>
    </r>
    <r>
      <rPr>
        <sz val="10"/>
        <rFont val="Arial"/>
        <family val="2"/>
      </rPr>
      <t xml:space="preserve"> HbA1c measure of ≥48mmol/mol OR </t>
    </r>
    <r>
      <rPr>
        <u/>
        <sz val="10"/>
        <rFont val="Arial"/>
        <family val="2"/>
      </rPr>
      <t>first ever</t>
    </r>
    <r>
      <rPr>
        <sz val="10"/>
        <rFont val="Arial"/>
        <family val="2"/>
      </rPr>
      <t xml:space="preserve"> coded diabetes diagnosis in the last 12 months, up until the date the case-finding search is conducted. 
- Recorded (SNOMED or measured) unexplained weight loss in the 12 months preceding the NOD index date, up until the date the case-finding search is conducted. </t>
    </r>
  </si>
  <si>
    <r>
      <t xml:space="preserve">Patients identified through case-finding searches who meet the criteria below:
- aged 60 years and over
- </t>
    </r>
    <r>
      <rPr>
        <u/>
        <sz val="10"/>
        <rFont val="Arial"/>
        <family val="2"/>
      </rPr>
      <t>first ever</t>
    </r>
    <r>
      <rPr>
        <sz val="10"/>
        <rFont val="Arial"/>
        <family val="2"/>
      </rPr>
      <t xml:space="preserve"> HbA1c measure of ≥48mmol/mol OR </t>
    </r>
    <r>
      <rPr>
        <u/>
        <sz val="10"/>
        <rFont val="Arial"/>
        <family val="2"/>
      </rPr>
      <t>first ever</t>
    </r>
    <r>
      <rPr>
        <sz val="10"/>
        <rFont val="Arial"/>
        <family val="2"/>
      </rPr>
      <t xml:space="preserve"> coded diabetes diagnosis in the last 12 months, up until the date the case-finding search is conducted. 
- No recording (SNOMED or measured) of unexplained weight loss in the 12 months preceding the NOD index date, up until the date the case-finding search is conducted. </t>
    </r>
  </si>
  <si>
    <t>A unique identifier for a  PATIENT  within the NHS in England and Wales.</t>
  </si>
  <si>
    <t xml:space="preserve">Ethnicity of a person, as specified by the person </t>
  </si>
  <si>
    <t xml:space="preserve">Gender identity of a person, as specificed by the person </t>
  </si>
  <si>
    <t>https://www.datadictionary.nhs.uk/attributes/ethnic_category_code_2001.html</t>
  </si>
  <si>
    <t>https://www.datadictionary.nhs.uk/data_elements/person_height_in_metres.html?hl=person%2Cheight%2Cmetres</t>
  </si>
  <si>
    <t>PATIENT 's  Height , where the UNIT OF MEASUREMENT  is 'Metres (m)</t>
  </si>
  <si>
    <t>N/A</t>
  </si>
  <si>
    <t>Date Data Item K coded</t>
  </si>
  <si>
    <t>Patient's weight status code recorded at assessment</t>
  </si>
  <si>
    <t>Patient is identified in the case finding search and is deemed  suitable for including in the pilot and recieves a case finding assessment as part of the pilot</t>
  </si>
  <si>
    <t>Date when patient had a case finding assessment as part of the pilot</t>
  </si>
  <si>
    <t>Patient provided information about their weight or weight loss as part of the assessment</t>
  </si>
  <si>
    <t>All patients in Search Group 2 should be contacted by the GP Practice to find out if they have lost weight unintentionally. Patients in Search Grop 1 might also be contacted.</t>
  </si>
  <si>
    <t xml:space="preserve">GP Practices should add the relevant code value to the patient's record to record a weight measurment from the assessment </t>
  </si>
  <si>
    <t>The intention of the cancer treatment provided during a Cancer Care Spell</t>
  </si>
  <si>
    <t xml:space="preserve">Date patient starts treatment provided during a Cancer Care Spell </t>
  </si>
  <si>
    <t>The date on which a PERSON died or is officially deemed to have died</t>
  </si>
  <si>
    <r>
      <t>The severity of a PERSON ’s cancer based on the extent of the original (primary) Tumour and whether or not cancer has spread in the body.</t>
    </r>
    <r>
      <rPr>
        <b/>
        <sz val="10"/>
        <color theme="1"/>
        <rFont val="Arial"/>
        <family val="2"/>
      </rPr>
      <t xml:space="preserve">This information will need to be manually inputed based on communication received from secondary care. </t>
    </r>
  </si>
  <si>
    <t>Patient diagnosis relating to cancer as a result of the scan patient had for the investigation of cancer as part of this pilot</t>
  </si>
  <si>
    <t>Result of the diagnositic scan patient had for the investigation of cancer after a referral as part of this pilot</t>
  </si>
  <si>
    <t>Type of diagnosistic scan patient had for the investigation of cancer, after a referral as part of this pilot</t>
  </si>
  <si>
    <t>Diagnostic scan patient had for the investigation of cancer, after a referral as part of this pilot</t>
  </si>
  <si>
    <t xml:space="preserve">First ever HbA1c measure of ≥48mmol/mol </t>
  </si>
  <si>
    <t>https://www.datadictionary.nhs.uk/attributes/person_birth_date.html?hl=date%2Cbirth</t>
  </si>
  <si>
    <t>https://www.datadictionary.nhs.uk/attributes/nhs_number.html?hl=nhs%2Cnumber</t>
  </si>
  <si>
    <t>Snomed CT code ID:&lt;&lt;2489011000000102 OR &lt;&lt;1824531000006105</t>
  </si>
  <si>
    <t>Assessment for risk of pancreatic cancer done as part of pilot (See SNOMED codes in definitions tab)</t>
  </si>
  <si>
    <t>Date pancreatic cancer risk assessment done as part of the pilot</t>
  </si>
  <si>
    <t>Patient provided information about their weight or weight loss as part of pilot (See SNOMED codes in definitions tab)</t>
  </si>
  <si>
    <t xml:space="preserve">GP Practices should add the weight measurement added to the patient's record to record the weight assessment and outcome that took place </t>
  </si>
  <si>
    <t>Snomed CT code ID:
 3 = &lt;&lt;1296859006</t>
  </si>
  <si>
    <t>Snomed CT code ID: &lt;&lt;241551006 OR &lt;&lt;419394006 OR &lt;&lt; 418023006 OR &lt;&lt;241625000 OR &lt;&lt;241621009 OR &lt;&lt; 169070004</t>
  </si>
  <si>
    <t>Snomed CT code ID:
1 = &lt;&lt;161831008 OR &lt;&lt; 262286000
2 = &lt;&lt; 271398006
3 ONLY = &lt;&lt; 416528001
4 ONLY = &lt;&lt;422868009 OR &lt;&lt;448765001 OR &lt;&lt;267024001 OR &lt;&lt;430237002 OR &lt;&lt; 9605610000006106 &lt;&lt; 198511000000103
3 or 4 (codes could fit into either category) = &lt;&lt; 426977000 OR &lt;&lt; 309257005 OR &lt;&lt; 161832001 OR &lt;&lt; 262285001
5 = &lt;&lt; 777351000000106</t>
  </si>
  <si>
    <t>Patient diagnosed with new onset diabetes (NOD) within case finding search period</t>
  </si>
  <si>
    <t>Patient is not suitable for assessment and is removed from the pilot prior to case finding assessment</t>
  </si>
  <si>
    <t>Date weight recorded 
[data item G]</t>
  </si>
  <si>
    <t xml:space="preserve"> Patient has unintentional weight loss recorded before case finding assessment (search group 1).</t>
  </si>
  <si>
    <t>Weight value entered into the patient's record at a case finding assessment</t>
  </si>
  <si>
    <t>Date when patient first diagnosed with  diabetes 
[data item I]</t>
  </si>
  <si>
    <t>Most recent weight recorded</t>
  </si>
  <si>
    <t>Date unintentional weight loss was recorded
 [data item Q]</t>
  </si>
  <si>
    <t>Date patient excluded from pilot after case finding assessment, due to meeting pilot exclusion criteria 
[data item V]</t>
  </si>
  <si>
    <t>Date of referral  [data item X]</t>
  </si>
  <si>
    <t>Diagnostic scan date [data item AA]</t>
  </si>
  <si>
    <t>Pancreatic cancer outcome date [data item AE]</t>
  </si>
  <si>
    <r>
      <rPr>
        <sz val="10"/>
        <rFont val="Arial"/>
        <family val="2"/>
      </rPr>
      <t>Snomed CT code ID: see Ardens report "Diabetes mellitus codes (^999004691000230108)"</t>
    </r>
    <r>
      <rPr>
        <sz val="10"/>
        <color rgb="FFFF0000"/>
        <rFont val="Arial"/>
        <family val="2"/>
      </rPr>
      <t xml:space="preserve">
</t>
    </r>
  </si>
  <si>
    <t>Snomed CT code ID:&lt;&lt;1049301000000100 OR &lt;&lt; 1049321000000109 OR &lt;&lt; 999791000000106 OR &lt;&lt; 1971000237103 OR &lt;&lt; 6181000237109 OR &lt;&lt; 1107481000000106</t>
  </si>
  <si>
    <t xml:space="preserve">Snomed CT code ID:&lt;&lt;422868009 OR &lt;&lt;448765001 OR &lt;&lt;267024001 OR &lt;&lt;430237002 OR &lt;&lt; 9605610000006106 </t>
  </si>
  <si>
    <t xml:space="preserve">Snomed CT code ID:
1 = &lt;&lt; 395100000 
2 - 5  = see Ardens report "PCCF Pancreatic Cancer: (^ARD-000-002-100)" 
6 = see Ardesn report " CAN_COD (^999013651000230103)"
</t>
  </si>
  <si>
    <t xml:space="preserve">1=Frailty (eg Rockwood score 8-9),
2= Not suitable for CT/MRI,
3= Significant comorbidities,
4=Unable to provide informed consent,
5=Recently received an urgent suspected cancer referral, 
6=Already receiving investigation/treatment for another cancer,
7=Diagnosed with pancreatic cancer, 
8=On palliative register,
9=Other, </t>
  </si>
  <si>
    <t>1= direct access CT/MRI scan, 2=Urgent Suspected Cancer (USC), 3=non-site specific (NSS), 5= Other</t>
  </si>
  <si>
    <r>
      <t xml:space="preserve">Name of data items in existing National source data dictionary (if relevant) OR suggested SNOMED codes to build into search
</t>
    </r>
    <r>
      <rPr>
        <sz val="10"/>
        <rFont val="Arial"/>
        <family val="2"/>
      </rPr>
      <t>For a full list of SNOMED codes used by Ardens follow this link:</t>
    </r>
    <r>
      <rPr>
        <sz val="10"/>
        <color rgb="FF0070C0"/>
        <rFont val="Arial"/>
        <family val="2"/>
      </rPr>
      <t>https://app.ardensmanager.com/public/reports/pccf/assess</t>
    </r>
    <r>
      <rPr>
        <sz val="10"/>
        <rFont val="Arial"/>
        <family val="2"/>
      </rPr>
      <t xml:space="preserve"> </t>
    </r>
  </si>
  <si>
    <t xml:space="preserve">Patient's current or most recent weight (in Kilograms) as stated on patient record. </t>
  </si>
  <si>
    <t>Kilograms (Kg)</t>
  </si>
  <si>
    <t>PATIENT 's  Weight , where the UNIT OF MEASUREMENT  is 'Kilograms (kg)</t>
  </si>
  <si>
    <t>https://www.datadictionary.nhs.uk/data_elements/person_weight.html?hl=weight</t>
  </si>
  <si>
    <t>Date when patient's current or most recent weight (in Kilograms) was recorded on patient record.</t>
  </si>
  <si>
    <t>Date Data Item G coded</t>
  </si>
  <si>
    <t xml:space="preserve">Date when patient was diagnosed with NOD within case finding search period </t>
  </si>
  <si>
    <t>Date Data Item I coded</t>
  </si>
  <si>
    <r>
      <t xml:space="preserve"> Patient has HbA1c value </t>
    </r>
    <r>
      <rPr>
        <u/>
        <sz val="10"/>
        <rFont val="Arial"/>
        <family val="2"/>
      </rPr>
      <t>&gt;</t>
    </r>
    <r>
      <rPr>
        <sz val="10"/>
        <rFont val="Arial"/>
        <family val="2"/>
      </rPr>
      <t>48mmol/mol within case finding search period (If no diabetes code recorded)</t>
    </r>
  </si>
  <si>
    <r>
      <t xml:space="preserve">Date of earliest  HbA1c value </t>
    </r>
    <r>
      <rPr>
        <u/>
        <sz val="10"/>
        <rFont val="Arial"/>
        <family val="2"/>
      </rPr>
      <t>&gt;</t>
    </r>
    <r>
      <rPr>
        <sz val="10"/>
        <rFont val="Arial"/>
        <family val="2"/>
      </rPr>
      <t>48mmol/mol [data item K]</t>
    </r>
  </si>
  <si>
    <t xml:space="preserve">Patient is identified in the case finding search but is deemed not suitable for including in the pilot due to patient registration status and is removed prior to the case finding assessment. Patients might be excluded at this point for administrative reasons reasons such as no longer being registered at the practic etc. </t>
  </si>
  <si>
    <t>Date Data Item O coded</t>
  </si>
  <si>
    <t>Date Data Item Q coded</t>
  </si>
  <si>
    <t>Weight category entered into the patients record, at  a case finding assessment</t>
  </si>
  <si>
    <t>Date when patient was excluded from pilot</t>
  </si>
  <si>
    <t>Date Data Item V coded</t>
  </si>
  <si>
    <t>Date Data Item X coded</t>
  </si>
  <si>
    <t xml:space="preserve">Patient was referred for a scan for the investigation of cancer as part of the case finding pilot  </t>
  </si>
  <si>
    <t>Date the referral is made by the GP Practice as part of the case finding pilot</t>
  </si>
  <si>
    <t>The pathway that the patient is referred on by the GP Practice for investigation of cancer as part of the case finding pilot</t>
  </si>
  <si>
    <t>Patient has had a diagnostic scan for investigation of cancer as part of the case finding pilot</t>
  </si>
  <si>
    <t xml:space="preserve">Date the patient had a diagnosistic scan for investogation of cancer as part of the pilot </t>
  </si>
  <si>
    <t>Date Data Item AA coded</t>
  </si>
  <si>
    <t>Type of scan patient had for investigation of cancer as part of the pilot</t>
  </si>
  <si>
    <t xml:space="preserve">Result of the scan patinet had for investigation of cancer as part of the pilot  </t>
  </si>
  <si>
    <t>1= No evidence of cancer found, 
2= Malignant tumour of pancreas (pancreatic ductal adenocarcinoma), 
3= Islet cell carcinoma, 
4=Malignant cystic tumour of pancreas,  
5=Carcinoma of ampulla of vater, 
6=Other cancer</t>
  </si>
  <si>
    <t>Date Data Item AF coded</t>
  </si>
  <si>
    <r>
      <t xml:space="preserve">Snomed CT code ID:
1 = &lt;&lt;373808002 
2 = &lt;&lt;103735009 
</t>
    </r>
    <r>
      <rPr>
        <sz val="10"/>
        <rFont val="Arial"/>
        <family val="2"/>
      </rPr>
      <t>3 = codes to be identified by practice</t>
    </r>
  </si>
  <si>
    <r>
      <t xml:space="preserve">Snomed CT code ID:
1 = &lt;&lt;183833005 OR &lt;&lt;183832000 
2 = OR &lt;&lt;276551000000108 
3 = &lt;&lt; 1556551000000104
</t>
    </r>
    <r>
      <rPr>
        <sz val="10"/>
        <rFont val="Arial"/>
        <family val="2"/>
      </rPr>
      <t xml:space="preserve">5 = Codes to be identified by practice </t>
    </r>
  </si>
  <si>
    <t>The data items listed below are the data items that pilot sites must report against when submitting the Pilot patient-level dataset (V0.6) This tab provides definitions for each of the data items that must be reported.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9" x14ac:knownFonts="1">
    <font>
      <sz val="11"/>
      <color theme="1"/>
      <name val="Aptos Narrow"/>
      <family val="2"/>
      <scheme val="minor"/>
    </font>
    <font>
      <sz val="12"/>
      <color theme="1"/>
      <name val="Arial"/>
      <family val="2"/>
    </font>
    <font>
      <sz val="11"/>
      <color rgb="FFFF0000"/>
      <name val="Aptos Narrow"/>
      <family val="2"/>
      <scheme val="minor"/>
    </font>
    <font>
      <b/>
      <sz val="11"/>
      <color rgb="FFFF0000"/>
      <name val="Aptos Narrow"/>
      <family val="2"/>
      <scheme val="minor"/>
    </font>
    <font>
      <b/>
      <u/>
      <sz val="11"/>
      <color rgb="FFFF0000"/>
      <name val="Aptos Narrow"/>
      <family val="2"/>
      <scheme val="minor"/>
    </font>
    <font>
      <sz val="10"/>
      <color theme="1"/>
      <name val="Arial"/>
      <family val="2"/>
    </font>
    <font>
      <b/>
      <sz val="11"/>
      <color theme="1"/>
      <name val="Aptos Narrow"/>
      <family val="2"/>
      <scheme val="minor"/>
    </font>
    <font>
      <b/>
      <sz val="16"/>
      <color theme="1"/>
      <name val="Arial"/>
      <family val="2"/>
    </font>
    <font>
      <sz val="11"/>
      <color theme="1"/>
      <name val="Arial"/>
      <family val="2"/>
    </font>
    <font>
      <b/>
      <sz val="11"/>
      <color theme="1"/>
      <name val="Arial"/>
      <family val="2"/>
    </font>
    <font>
      <b/>
      <sz val="12"/>
      <color theme="0"/>
      <name val="Arial"/>
      <family val="2"/>
    </font>
    <font>
      <sz val="16"/>
      <color theme="1"/>
      <name val="Arial"/>
      <family val="2"/>
    </font>
    <font>
      <i/>
      <sz val="11"/>
      <color rgb="FF7F7F7F"/>
      <name val="Arial"/>
      <family val="2"/>
    </font>
    <font>
      <sz val="11"/>
      <color rgb="FF000000"/>
      <name val="Arial"/>
      <family val="2"/>
    </font>
    <font>
      <b/>
      <sz val="11"/>
      <color rgb="FF000000"/>
      <name val="Arial"/>
      <family val="2"/>
    </font>
    <font>
      <b/>
      <sz val="16"/>
      <name val="Arial"/>
      <family val="2"/>
    </font>
    <font>
      <b/>
      <sz val="12"/>
      <name val="Arial"/>
      <family val="2"/>
    </font>
    <font>
      <sz val="11"/>
      <name val="Arial"/>
      <family val="2"/>
    </font>
    <font>
      <sz val="12"/>
      <name val="Arial"/>
      <family val="2"/>
    </font>
    <font>
      <b/>
      <sz val="12"/>
      <color theme="1"/>
      <name val="Arial"/>
      <family val="2"/>
    </font>
    <font>
      <i/>
      <sz val="11"/>
      <name val="Arial"/>
      <family val="2"/>
    </font>
    <font>
      <i/>
      <sz val="11"/>
      <color theme="1"/>
      <name val="Arial"/>
      <family val="2"/>
    </font>
    <font>
      <sz val="10"/>
      <name val="Arial"/>
      <family val="2"/>
    </font>
    <font>
      <b/>
      <sz val="11"/>
      <name val="Arial"/>
      <family val="2"/>
    </font>
    <font>
      <u/>
      <sz val="11"/>
      <name val="Arial"/>
      <family val="2"/>
    </font>
    <font>
      <b/>
      <sz val="11"/>
      <color theme="0"/>
      <name val="Arial"/>
      <family val="2"/>
    </font>
    <font>
      <sz val="16"/>
      <color rgb="FFFF0000"/>
      <name val="Arial"/>
      <family val="2"/>
    </font>
    <font>
      <u/>
      <sz val="12"/>
      <name val="Arial"/>
      <family val="2"/>
    </font>
    <font>
      <u/>
      <sz val="12"/>
      <color theme="1"/>
      <name val="Arial"/>
      <family val="2"/>
    </font>
    <font>
      <u/>
      <sz val="11"/>
      <color theme="10"/>
      <name val="Aptos Narrow"/>
      <family val="2"/>
      <scheme val="minor"/>
    </font>
    <font>
      <sz val="10"/>
      <color rgb="FF000000"/>
      <name val="Arial"/>
      <family val="2"/>
    </font>
    <font>
      <b/>
      <sz val="10"/>
      <name val="Arial"/>
      <family val="2"/>
    </font>
    <font>
      <u/>
      <sz val="10"/>
      <color theme="1"/>
      <name val="Arial"/>
      <family val="2"/>
    </font>
    <font>
      <b/>
      <sz val="10"/>
      <color theme="1"/>
      <name val="Arial"/>
      <family val="2"/>
    </font>
    <font>
      <b/>
      <sz val="10"/>
      <color theme="0"/>
      <name val="Arial"/>
      <family val="2"/>
    </font>
    <font>
      <u/>
      <sz val="10"/>
      <name val="Arial"/>
      <family val="2"/>
    </font>
    <font>
      <u/>
      <sz val="10"/>
      <color theme="10"/>
      <name val="Arial"/>
      <family val="2"/>
    </font>
    <font>
      <sz val="10"/>
      <color rgb="FF0070C0"/>
      <name val="Arial"/>
      <family val="2"/>
    </font>
    <font>
      <sz val="10"/>
      <color rgb="FFFF0000"/>
      <name val="Arial"/>
      <family val="2"/>
    </font>
  </fonts>
  <fills count="30">
    <fill>
      <patternFill patternType="none"/>
    </fill>
    <fill>
      <patternFill patternType="gray125"/>
    </fill>
    <fill>
      <patternFill patternType="solid">
        <fgColor theme="4" tint="0.79998168889431442"/>
        <bgColor indexed="64"/>
      </patternFill>
    </fill>
    <fill>
      <patternFill patternType="solid">
        <fgColor theme="5" tint="0.79998168889431442"/>
        <bgColor indexed="64"/>
      </patternFill>
    </fill>
    <fill>
      <patternFill patternType="solid">
        <fgColor theme="7" tint="0.79998168889431442"/>
        <bgColor indexed="64"/>
      </patternFill>
    </fill>
    <fill>
      <patternFill patternType="solid">
        <fgColor theme="0"/>
        <bgColor indexed="64"/>
      </patternFill>
    </fill>
    <fill>
      <patternFill patternType="solid">
        <fgColor theme="3" tint="0.749992370372631"/>
        <bgColor indexed="64"/>
      </patternFill>
    </fill>
    <fill>
      <patternFill patternType="solid">
        <fgColor theme="9" tint="0.79998168889431442"/>
        <bgColor indexed="64"/>
      </patternFill>
    </fill>
    <fill>
      <patternFill patternType="solid">
        <fgColor theme="3" tint="0.89999084444715716"/>
        <bgColor indexed="64"/>
      </patternFill>
    </fill>
    <fill>
      <patternFill patternType="solid">
        <fgColor theme="3" tint="0.249977111117893"/>
        <bgColor indexed="64"/>
      </patternFill>
    </fill>
    <fill>
      <patternFill patternType="solid">
        <fgColor rgb="FFFFCCCC"/>
        <bgColor indexed="64"/>
      </patternFill>
    </fill>
    <fill>
      <patternFill patternType="solid">
        <fgColor theme="5" tint="0.39997558519241921"/>
        <bgColor indexed="64"/>
      </patternFill>
    </fill>
    <fill>
      <patternFill patternType="solid">
        <fgColor theme="5" tint="-0.249977111117893"/>
        <bgColor indexed="64"/>
      </patternFill>
    </fill>
    <fill>
      <patternFill patternType="solid">
        <fgColor theme="8" tint="0.79998168889431442"/>
        <bgColor indexed="64"/>
      </patternFill>
    </fill>
    <fill>
      <patternFill patternType="solid">
        <fgColor theme="8" tint="0.39997558519241921"/>
        <bgColor indexed="64"/>
      </patternFill>
    </fill>
    <fill>
      <patternFill patternType="solid">
        <fgColor theme="0" tint="-0.249977111117893"/>
        <bgColor indexed="64"/>
      </patternFill>
    </fill>
    <fill>
      <patternFill patternType="solid">
        <fgColor theme="2" tint="-9.9978637043366805E-2"/>
        <bgColor indexed="64"/>
      </patternFill>
    </fill>
    <fill>
      <patternFill patternType="solid">
        <fgColor theme="1" tint="0.499984740745262"/>
        <bgColor indexed="64"/>
      </patternFill>
    </fill>
    <fill>
      <patternFill patternType="solid">
        <fgColor rgb="FFFFFF00"/>
        <bgColor indexed="64"/>
      </patternFill>
    </fill>
    <fill>
      <patternFill patternType="solid">
        <fgColor rgb="FFFFFFCC"/>
        <bgColor indexed="64"/>
      </patternFill>
    </fill>
    <fill>
      <patternFill patternType="solid">
        <fgColor rgb="FFA6C9EC"/>
        <bgColor rgb="FF000000"/>
      </patternFill>
    </fill>
    <fill>
      <patternFill patternType="solid">
        <fgColor rgb="FFF2CEEF"/>
        <bgColor rgb="FF000000"/>
      </patternFill>
    </fill>
    <fill>
      <patternFill patternType="solid">
        <fgColor theme="7"/>
        <bgColor indexed="64"/>
      </patternFill>
    </fill>
    <fill>
      <patternFill patternType="solid">
        <fgColor theme="8"/>
        <bgColor indexed="64"/>
      </patternFill>
    </fill>
    <fill>
      <patternFill patternType="solid">
        <fgColor theme="6"/>
        <bgColor indexed="64"/>
      </patternFill>
    </fill>
    <fill>
      <patternFill patternType="solid">
        <fgColor theme="5"/>
        <bgColor indexed="64"/>
      </patternFill>
    </fill>
    <fill>
      <patternFill patternType="solid">
        <fgColor rgb="FFFFCCCC"/>
        <bgColor rgb="FF000000"/>
      </patternFill>
    </fill>
    <fill>
      <patternFill patternType="solid">
        <fgColor rgb="FFFBE2D5"/>
        <bgColor rgb="FF000000"/>
      </patternFill>
    </fill>
    <fill>
      <patternFill patternType="solid">
        <fgColor rgb="FFDAF2D0"/>
        <bgColor rgb="FF000000"/>
      </patternFill>
    </fill>
    <fill>
      <patternFill patternType="solid">
        <fgColor rgb="FFFFFFCC"/>
        <bgColor rgb="FF000000"/>
      </patternFill>
    </fill>
  </fills>
  <borders count="14">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diagonal/>
    </border>
    <border>
      <left style="thin">
        <color indexed="64"/>
      </left>
      <right/>
      <top/>
      <bottom style="thin">
        <color indexed="64"/>
      </bottom>
      <diagonal/>
    </border>
    <border>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bottom style="thin">
        <color indexed="64"/>
      </bottom>
      <diagonal/>
    </border>
  </borders>
  <cellStyleXfs count="2">
    <xf numFmtId="0" fontId="0" fillId="0" borderId="0"/>
    <xf numFmtId="0" fontId="29" fillId="0" borderId="0" applyNumberFormat="0" applyFill="0" applyBorder="0" applyAlignment="0" applyProtection="0"/>
  </cellStyleXfs>
  <cellXfs count="266">
    <xf numFmtId="0" fontId="0" fillId="0" borderId="0" xfId="0"/>
    <xf numFmtId="0" fontId="1" fillId="3" borderId="1" xfId="0" applyFont="1" applyFill="1" applyBorder="1" applyAlignment="1">
      <alignment horizontal="center" vertical="top" wrapText="1"/>
    </xf>
    <xf numFmtId="0" fontId="2" fillId="0" borderId="0" xfId="0" applyFont="1"/>
    <xf numFmtId="0" fontId="3" fillId="0" borderId="0" xfId="0" applyFont="1"/>
    <xf numFmtId="0" fontId="4" fillId="0" borderId="0" xfId="0" applyFont="1"/>
    <xf numFmtId="0" fontId="5" fillId="3" borderId="1" xfId="0" applyFont="1" applyFill="1" applyBorder="1" applyAlignment="1">
      <alignment horizontal="center" vertical="center" wrapText="1"/>
    </xf>
    <xf numFmtId="0" fontId="8" fillId="0" borderId="1" xfId="0" applyFont="1" applyBorder="1" applyAlignment="1">
      <alignment horizontal="center" vertical="center"/>
    </xf>
    <xf numFmtId="0" fontId="10" fillId="9" borderId="1" xfId="0" applyFont="1" applyFill="1" applyBorder="1" applyAlignment="1">
      <alignment horizontal="center"/>
    </xf>
    <xf numFmtId="17" fontId="8" fillId="0" borderId="1" xfId="0" applyNumberFormat="1" applyFont="1" applyBorder="1"/>
    <xf numFmtId="0" fontId="8" fillId="0" borderId="1" xfId="0" applyFont="1" applyBorder="1"/>
    <xf numFmtId="0" fontId="11" fillId="0" borderId="0" xfId="0" applyFont="1"/>
    <xf numFmtId="0" fontId="12" fillId="0" borderId="0" xfId="0" applyFont="1"/>
    <xf numFmtId="0" fontId="13" fillId="0" borderId="0" xfId="0" applyFont="1"/>
    <xf numFmtId="0" fontId="11" fillId="0" borderId="0" xfId="0" applyFont="1" applyAlignment="1">
      <alignment vertical="center"/>
    </xf>
    <xf numFmtId="0" fontId="8" fillId="0" borderId="0" xfId="0" applyFont="1" applyAlignment="1">
      <alignment vertical="center"/>
    </xf>
    <xf numFmtId="0" fontId="1" fillId="10" borderId="1" xfId="0" applyFont="1" applyFill="1" applyBorder="1" applyAlignment="1">
      <alignment horizontal="center" vertical="top" wrapText="1"/>
    </xf>
    <xf numFmtId="0" fontId="5" fillId="10" borderId="1" xfId="0" applyFont="1" applyFill="1" applyBorder="1" applyAlignment="1">
      <alignment horizontal="center" vertical="center" wrapText="1"/>
    </xf>
    <xf numFmtId="0" fontId="6" fillId="0" borderId="0" xfId="0" applyFont="1"/>
    <xf numFmtId="0" fontId="5" fillId="11" borderId="1" xfId="0" applyFont="1" applyFill="1" applyBorder="1" applyAlignment="1">
      <alignment horizontal="center" vertical="center" wrapText="1"/>
    </xf>
    <xf numFmtId="0" fontId="5" fillId="12" borderId="1" xfId="0" applyFont="1" applyFill="1" applyBorder="1" applyAlignment="1">
      <alignment horizontal="center" vertical="center" wrapText="1"/>
    </xf>
    <xf numFmtId="0" fontId="1" fillId="6" borderId="1" xfId="0" applyFont="1" applyFill="1" applyBorder="1" applyAlignment="1">
      <alignment horizontal="center" vertical="top" wrapText="1"/>
    </xf>
    <xf numFmtId="0" fontId="5" fillId="6" borderId="1" xfId="0" applyFont="1" applyFill="1" applyBorder="1" applyAlignment="1">
      <alignment horizontal="center" vertical="center" wrapText="1"/>
    </xf>
    <xf numFmtId="0" fontId="1" fillId="13" borderId="2" xfId="0" applyFont="1" applyFill="1" applyBorder="1" applyAlignment="1">
      <alignment horizontal="center" vertical="top" wrapText="1"/>
    </xf>
    <xf numFmtId="0" fontId="1" fillId="13" borderId="1" xfId="0" applyFont="1" applyFill="1" applyBorder="1" applyAlignment="1">
      <alignment horizontal="center" vertical="top" wrapText="1"/>
    </xf>
    <xf numFmtId="0" fontId="5" fillId="13" borderId="2" xfId="0" applyFont="1" applyFill="1" applyBorder="1" applyAlignment="1">
      <alignment horizontal="center" vertical="center" wrapText="1"/>
    </xf>
    <xf numFmtId="0" fontId="5" fillId="13" borderId="1" xfId="0" applyFont="1" applyFill="1" applyBorder="1" applyAlignment="1">
      <alignment horizontal="center" vertical="center" wrapText="1"/>
    </xf>
    <xf numFmtId="0" fontId="1" fillId="14" borderId="2" xfId="0" applyFont="1" applyFill="1" applyBorder="1" applyAlignment="1">
      <alignment horizontal="center" vertical="top" wrapText="1"/>
    </xf>
    <xf numFmtId="0" fontId="5" fillId="14" borderId="2" xfId="0" applyFont="1" applyFill="1" applyBorder="1" applyAlignment="1">
      <alignment horizontal="center" vertical="center" wrapText="1"/>
    </xf>
    <xf numFmtId="0" fontId="18" fillId="14" borderId="2" xfId="0" applyFont="1" applyFill="1" applyBorder="1" applyAlignment="1">
      <alignment horizontal="center" vertical="top" wrapText="1"/>
    </xf>
    <xf numFmtId="0" fontId="8" fillId="10" borderId="1" xfId="0" applyFont="1" applyFill="1" applyBorder="1" applyAlignment="1">
      <alignment horizontal="center" vertical="center" wrapText="1"/>
    </xf>
    <xf numFmtId="0" fontId="17" fillId="10" borderId="1" xfId="0" applyFont="1" applyFill="1" applyBorder="1" applyAlignment="1">
      <alignment horizontal="center" vertical="center" wrapText="1"/>
    </xf>
    <xf numFmtId="0" fontId="16" fillId="10" borderId="1" xfId="0" applyFont="1" applyFill="1" applyBorder="1" applyAlignment="1">
      <alignment horizontal="center" vertical="center" wrapText="1"/>
    </xf>
    <xf numFmtId="0" fontId="1" fillId="10" borderId="1" xfId="0" applyFont="1" applyFill="1" applyBorder="1" applyAlignment="1">
      <alignment horizontal="center" vertical="center" wrapText="1"/>
    </xf>
    <xf numFmtId="0" fontId="1" fillId="3" borderId="1" xfId="0" applyFont="1" applyFill="1" applyBorder="1" applyAlignment="1">
      <alignment horizontal="center" vertical="center" wrapText="1"/>
    </xf>
    <xf numFmtId="0" fontId="16" fillId="3" borderId="1" xfId="0" applyFont="1" applyFill="1" applyBorder="1" applyAlignment="1">
      <alignment horizontal="center" vertical="center"/>
    </xf>
    <xf numFmtId="0" fontId="1" fillId="11" borderId="1" xfId="0" applyFont="1" applyFill="1" applyBorder="1" applyAlignment="1">
      <alignment horizontal="center" vertical="center" wrapText="1"/>
    </xf>
    <xf numFmtId="0" fontId="8" fillId="0" borderId="0" xfId="0" applyFont="1" applyAlignment="1">
      <alignment horizontal="center" vertical="center"/>
    </xf>
    <xf numFmtId="0" fontId="16" fillId="11" borderId="1" xfId="0" applyFont="1" applyFill="1" applyBorder="1" applyAlignment="1">
      <alignment horizontal="center" vertical="center" wrapText="1"/>
    </xf>
    <xf numFmtId="0" fontId="16" fillId="12" borderId="1" xfId="0" applyFont="1" applyFill="1" applyBorder="1" applyAlignment="1">
      <alignment horizontal="center" vertical="center"/>
    </xf>
    <xf numFmtId="0" fontId="1" fillId="12" borderId="1" xfId="0" applyFont="1" applyFill="1" applyBorder="1" applyAlignment="1">
      <alignment horizontal="center" vertical="center" wrapText="1"/>
    </xf>
    <xf numFmtId="0" fontId="1" fillId="6" borderId="1" xfId="0" applyFont="1" applyFill="1" applyBorder="1" applyAlignment="1">
      <alignment horizontal="center" vertical="center" wrapText="1"/>
    </xf>
    <xf numFmtId="0" fontId="1" fillId="13" borderId="1" xfId="0" applyFont="1" applyFill="1" applyBorder="1" applyAlignment="1">
      <alignment horizontal="center" vertical="center" wrapText="1"/>
    </xf>
    <xf numFmtId="0" fontId="8" fillId="13" borderId="1" xfId="0" applyFont="1" applyFill="1" applyBorder="1" applyAlignment="1">
      <alignment vertical="center"/>
    </xf>
    <xf numFmtId="0" fontId="9" fillId="13" borderId="1" xfId="0" applyFont="1" applyFill="1" applyBorder="1" applyAlignment="1">
      <alignment horizontal="center" vertical="center"/>
    </xf>
    <xf numFmtId="0" fontId="5" fillId="6" borderId="1" xfId="0" applyFont="1" applyFill="1" applyBorder="1" applyAlignment="1">
      <alignment horizontal="center" vertical="center"/>
    </xf>
    <xf numFmtId="0" fontId="5" fillId="0" borderId="0" xfId="0" applyFont="1" applyAlignment="1">
      <alignment vertical="center"/>
    </xf>
    <xf numFmtId="0" fontId="5" fillId="0" borderId="0" xfId="0" applyFont="1" applyAlignment="1">
      <alignment horizontal="left" vertical="center"/>
    </xf>
    <xf numFmtId="0" fontId="22" fillId="10" borderId="1" xfId="0" applyFont="1" applyFill="1" applyBorder="1" applyAlignment="1">
      <alignment horizontal="left" vertical="center" wrapText="1"/>
    </xf>
    <xf numFmtId="0" fontId="18" fillId="10" borderId="1" xfId="0" applyFont="1" applyFill="1" applyBorder="1" applyAlignment="1">
      <alignment horizontal="center" vertical="center" wrapText="1"/>
    </xf>
    <xf numFmtId="0" fontId="17" fillId="14" borderId="1" xfId="0" applyFont="1" applyFill="1" applyBorder="1" applyAlignment="1">
      <alignment horizontal="center" vertical="center" wrapText="1"/>
    </xf>
    <xf numFmtId="0" fontId="17" fillId="14" borderId="1" xfId="0" applyFont="1" applyFill="1" applyBorder="1" applyAlignment="1">
      <alignment vertical="center"/>
    </xf>
    <xf numFmtId="0" fontId="9" fillId="14" borderId="1" xfId="0" applyFont="1" applyFill="1" applyBorder="1" applyAlignment="1">
      <alignment horizontal="center" vertical="center"/>
    </xf>
    <xf numFmtId="0" fontId="18" fillId="14" borderId="1" xfId="0" applyFont="1" applyFill="1" applyBorder="1" applyAlignment="1">
      <alignment horizontal="center" vertical="center" wrapText="1"/>
    </xf>
    <xf numFmtId="0" fontId="8" fillId="0" borderId="0" xfId="0" applyFont="1" applyAlignment="1">
      <alignment horizontal="center" vertical="center" wrapText="1"/>
    </xf>
    <xf numFmtId="0" fontId="8" fillId="3" borderId="1" xfId="0" applyFont="1" applyFill="1" applyBorder="1" applyAlignment="1">
      <alignment horizontal="center" vertical="center" wrapText="1"/>
    </xf>
    <xf numFmtId="0" fontId="8" fillId="11" borderId="1" xfId="0" applyFont="1" applyFill="1" applyBorder="1" applyAlignment="1">
      <alignment horizontal="center" vertical="center" wrapText="1"/>
    </xf>
    <xf numFmtId="0" fontId="8" fillId="12" borderId="1" xfId="0" applyFont="1" applyFill="1" applyBorder="1" applyAlignment="1">
      <alignment horizontal="center" vertical="center" wrapText="1"/>
    </xf>
    <xf numFmtId="0" fontId="8" fillId="6" borderId="1" xfId="0" applyFont="1" applyFill="1" applyBorder="1" applyAlignment="1">
      <alignment horizontal="center" vertical="center" wrapText="1"/>
    </xf>
    <xf numFmtId="0" fontId="8" fillId="13" borderId="1" xfId="0" applyFont="1" applyFill="1" applyBorder="1" applyAlignment="1">
      <alignment horizontal="center" vertical="center" wrapText="1"/>
    </xf>
    <xf numFmtId="0" fontId="8" fillId="14" borderId="1" xfId="0" applyFont="1" applyFill="1" applyBorder="1" applyAlignment="1">
      <alignment horizontal="center" vertical="center" wrapText="1"/>
    </xf>
    <xf numFmtId="0" fontId="16" fillId="16" borderId="1" xfId="0" applyFont="1" applyFill="1" applyBorder="1" applyAlignment="1">
      <alignment horizontal="center" vertical="center"/>
    </xf>
    <xf numFmtId="0" fontId="16" fillId="16" borderId="1" xfId="0" applyFont="1" applyFill="1" applyBorder="1" applyAlignment="1">
      <alignment horizontal="center" vertical="center" wrapText="1"/>
    </xf>
    <xf numFmtId="0" fontId="9" fillId="5" borderId="1" xfId="0" applyFont="1" applyFill="1" applyBorder="1" applyAlignment="1">
      <alignment horizontal="center" vertical="center"/>
    </xf>
    <xf numFmtId="0" fontId="23" fillId="5" borderId="1" xfId="0" applyFont="1" applyFill="1" applyBorder="1" applyAlignment="1">
      <alignment horizontal="center" vertical="center" wrapText="1"/>
    </xf>
    <xf numFmtId="0" fontId="9" fillId="0" borderId="0" xfId="0" applyFont="1" applyAlignment="1">
      <alignment vertical="center"/>
    </xf>
    <xf numFmtId="0" fontId="8" fillId="0" borderId="0" xfId="0" applyFont="1" applyAlignment="1">
      <alignment vertical="center" wrapText="1"/>
    </xf>
    <xf numFmtId="0" fontId="8" fillId="13" borderId="1" xfId="0" applyFont="1" applyFill="1" applyBorder="1" applyAlignment="1">
      <alignment vertical="center" wrapText="1"/>
    </xf>
    <xf numFmtId="0" fontId="9" fillId="15" borderId="1" xfId="0" applyFont="1" applyFill="1" applyBorder="1" applyAlignment="1">
      <alignment horizontal="center" vertical="center"/>
    </xf>
    <xf numFmtId="0" fontId="9" fillId="15" borderId="1" xfId="0" applyFont="1" applyFill="1" applyBorder="1" applyAlignment="1">
      <alignment horizontal="center" vertical="center" wrapText="1"/>
    </xf>
    <xf numFmtId="0" fontId="9" fillId="0" borderId="1" xfId="0" applyFont="1" applyBorder="1" applyAlignment="1">
      <alignment horizontal="center" vertical="center"/>
    </xf>
    <xf numFmtId="0" fontId="9" fillId="0" borderId="1" xfId="0" applyFont="1" applyBorder="1" applyAlignment="1">
      <alignment horizontal="center" vertical="center" wrapText="1"/>
    </xf>
    <xf numFmtId="0" fontId="8" fillId="5" borderId="0" xfId="0" applyFont="1" applyFill="1" applyAlignment="1">
      <alignment vertical="center" wrapText="1"/>
    </xf>
    <xf numFmtId="0" fontId="17" fillId="0" borderId="0" xfId="0" applyFont="1" applyAlignment="1">
      <alignment vertical="center" wrapText="1"/>
    </xf>
    <xf numFmtId="0" fontId="16" fillId="6" borderId="1" xfId="0" applyFont="1" applyFill="1" applyBorder="1" applyAlignment="1">
      <alignment horizontal="center" vertical="center" wrapText="1"/>
    </xf>
    <xf numFmtId="0" fontId="19" fillId="13" borderId="1" xfId="0" applyFont="1" applyFill="1" applyBorder="1" applyAlignment="1">
      <alignment horizontal="center" vertical="center" wrapText="1"/>
    </xf>
    <xf numFmtId="0" fontId="26" fillId="0" borderId="0" xfId="0" applyFont="1" applyAlignment="1">
      <alignment vertical="center"/>
    </xf>
    <xf numFmtId="0" fontId="18" fillId="6" borderId="1" xfId="0" applyFont="1" applyFill="1" applyBorder="1" applyAlignment="1">
      <alignment horizontal="center" vertical="center" wrapText="1"/>
    </xf>
    <xf numFmtId="0" fontId="18" fillId="13" borderId="1" xfId="0" applyFont="1" applyFill="1" applyBorder="1" applyAlignment="1">
      <alignment horizontal="center" vertical="center" wrapText="1"/>
    </xf>
    <xf numFmtId="0" fontId="9" fillId="6" borderId="1" xfId="0" applyFont="1" applyFill="1" applyBorder="1" applyAlignment="1">
      <alignment horizontal="center" vertical="center" wrapText="1"/>
    </xf>
    <xf numFmtId="0" fontId="17" fillId="6" borderId="0" xfId="0" applyFont="1" applyFill="1" applyAlignment="1">
      <alignment horizontal="center" vertical="center" wrapText="1"/>
    </xf>
    <xf numFmtId="0" fontId="23" fillId="13" borderId="1" xfId="0" applyFont="1" applyFill="1" applyBorder="1" applyAlignment="1">
      <alignment horizontal="center" vertical="center"/>
    </xf>
    <xf numFmtId="0" fontId="18" fillId="12" borderId="1" xfId="0" applyFont="1" applyFill="1" applyBorder="1" applyAlignment="1">
      <alignment horizontal="center" vertical="top" wrapText="1"/>
    </xf>
    <xf numFmtId="0" fontId="18" fillId="3" borderId="1" xfId="0" applyFont="1" applyFill="1" applyBorder="1" applyAlignment="1">
      <alignment horizontal="center" vertical="top" wrapText="1"/>
    </xf>
    <xf numFmtId="0" fontId="18" fillId="11" borderId="1" xfId="0" applyFont="1" applyFill="1" applyBorder="1" applyAlignment="1">
      <alignment horizontal="center" vertical="top" wrapText="1"/>
    </xf>
    <xf numFmtId="0" fontId="22" fillId="13" borderId="1" xfId="0" applyFont="1" applyFill="1" applyBorder="1" applyAlignment="1">
      <alignment horizontal="center" vertical="center" wrapText="1"/>
    </xf>
    <xf numFmtId="0" fontId="18" fillId="6" borderId="1" xfId="0" applyFont="1" applyFill="1" applyBorder="1" applyAlignment="1">
      <alignment horizontal="center" vertical="top" wrapText="1"/>
    </xf>
    <xf numFmtId="0" fontId="22" fillId="6" borderId="1" xfId="0" applyFont="1" applyFill="1" applyBorder="1" applyAlignment="1">
      <alignment horizontal="center" vertical="center" wrapText="1"/>
    </xf>
    <xf numFmtId="0" fontId="22" fillId="3" borderId="1" xfId="0" applyFont="1" applyFill="1" applyBorder="1" applyAlignment="1">
      <alignment horizontal="center" vertical="center" wrapText="1"/>
    </xf>
    <xf numFmtId="0" fontId="18" fillId="10" borderId="1" xfId="0" applyFont="1" applyFill="1" applyBorder="1" applyAlignment="1">
      <alignment horizontal="center" vertical="top" wrapText="1"/>
    </xf>
    <xf numFmtId="0" fontId="22" fillId="10" borderId="1" xfId="0" applyFont="1" applyFill="1" applyBorder="1" applyAlignment="1">
      <alignment horizontal="center" vertical="center" wrapText="1"/>
    </xf>
    <xf numFmtId="0" fontId="1" fillId="10" borderId="6" xfId="0" applyFont="1" applyFill="1" applyBorder="1" applyAlignment="1">
      <alignment horizontal="center" vertical="top" wrapText="1"/>
    </xf>
    <xf numFmtId="0" fontId="5" fillId="10" borderId="6" xfId="0" applyFont="1" applyFill="1" applyBorder="1" applyAlignment="1">
      <alignment horizontal="center" vertical="center" wrapText="1"/>
    </xf>
    <xf numFmtId="0" fontId="19" fillId="14" borderId="1" xfId="0" applyFont="1" applyFill="1" applyBorder="1" applyAlignment="1">
      <alignment horizontal="center" vertical="center"/>
    </xf>
    <xf numFmtId="0" fontId="19" fillId="10" borderId="1" xfId="0" applyFont="1" applyFill="1" applyBorder="1" applyAlignment="1">
      <alignment horizontal="center" vertical="center"/>
    </xf>
    <xf numFmtId="0" fontId="19" fillId="13" borderId="1" xfId="0" applyFont="1" applyFill="1" applyBorder="1" applyAlignment="1">
      <alignment horizontal="center" vertical="center"/>
    </xf>
    <xf numFmtId="0" fontId="19" fillId="3" borderId="1" xfId="0" applyFont="1" applyFill="1" applyBorder="1" applyAlignment="1">
      <alignment horizontal="center" vertical="center"/>
    </xf>
    <xf numFmtId="0" fontId="19" fillId="11" borderId="1" xfId="0" applyFont="1" applyFill="1" applyBorder="1" applyAlignment="1">
      <alignment horizontal="center" vertical="center"/>
    </xf>
    <xf numFmtId="0" fontId="19" fillId="12" borderId="1" xfId="0" applyFont="1" applyFill="1" applyBorder="1" applyAlignment="1">
      <alignment horizontal="center" vertical="center"/>
    </xf>
    <xf numFmtId="0" fontId="19" fillId="6" borderId="1" xfId="0" applyFont="1" applyFill="1" applyBorder="1" applyAlignment="1">
      <alignment horizontal="center" vertical="center"/>
    </xf>
    <xf numFmtId="0" fontId="6" fillId="0" borderId="0" xfId="0" applyFont="1" applyAlignment="1">
      <alignment horizontal="center" vertical="center"/>
    </xf>
    <xf numFmtId="0" fontId="16" fillId="13" borderId="1" xfId="0" applyFont="1" applyFill="1" applyBorder="1" applyAlignment="1">
      <alignment horizontal="center" vertical="center"/>
    </xf>
    <xf numFmtId="0" fontId="19" fillId="6" borderId="1" xfId="0" applyFont="1" applyFill="1" applyBorder="1" applyAlignment="1">
      <alignment horizontal="center" vertical="center" wrapText="1"/>
    </xf>
    <xf numFmtId="0" fontId="17" fillId="6" borderId="1" xfId="0" applyFont="1" applyFill="1" applyBorder="1" applyAlignment="1">
      <alignment horizontal="center" vertical="center" wrapText="1"/>
    </xf>
    <xf numFmtId="0" fontId="8" fillId="6" borderId="0" xfId="0" applyFont="1" applyFill="1" applyAlignment="1">
      <alignment vertical="center"/>
    </xf>
    <xf numFmtId="0" fontId="8" fillId="0" borderId="1" xfId="0" applyFont="1" applyBorder="1" applyAlignment="1">
      <alignment horizontal="center" vertical="top" wrapText="1"/>
    </xf>
    <xf numFmtId="0" fontId="8" fillId="5" borderId="1" xfId="0" applyFont="1" applyFill="1" applyBorder="1" applyAlignment="1">
      <alignment horizontal="center" vertical="top" wrapText="1"/>
    </xf>
    <xf numFmtId="0" fontId="17" fillId="0" borderId="1" xfId="0" applyFont="1" applyBorder="1" applyAlignment="1">
      <alignment horizontal="center" vertical="top" wrapText="1"/>
    </xf>
    <xf numFmtId="0" fontId="19" fillId="18" borderId="1" xfId="0" applyFont="1" applyFill="1" applyBorder="1" applyAlignment="1">
      <alignment horizontal="center" vertical="center"/>
    </xf>
    <xf numFmtId="0" fontId="18" fillId="18" borderId="1" xfId="0" applyFont="1" applyFill="1" applyBorder="1" applyAlignment="1">
      <alignment horizontal="center" vertical="top" wrapText="1"/>
    </xf>
    <xf numFmtId="0" fontId="5" fillId="18" borderId="1" xfId="0" applyFont="1" applyFill="1" applyBorder="1" applyAlignment="1">
      <alignment horizontal="center" vertical="center" wrapText="1"/>
    </xf>
    <xf numFmtId="0" fontId="22" fillId="18" borderId="1" xfId="0" applyFont="1" applyFill="1" applyBorder="1" applyAlignment="1">
      <alignment horizontal="center" vertical="center" wrapText="1"/>
    </xf>
    <xf numFmtId="0" fontId="16" fillId="18" borderId="1" xfId="0" applyFont="1" applyFill="1" applyBorder="1" applyAlignment="1">
      <alignment horizontal="center" vertical="center"/>
    </xf>
    <xf numFmtId="0" fontId="1" fillId="18" borderId="1" xfId="0" applyFont="1" applyFill="1" applyBorder="1" applyAlignment="1">
      <alignment horizontal="center" vertical="center" wrapText="1"/>
    </xf>
    <xf numFmtId="0" fontId="20" fillId="18" borderId="1" xfId="0" applyFont="1" applyFill="1" applyBorder="1" applyAlignment="1">
      <alignment vertical="center" wrapText="1"/>
    </xf>
    <xf numFmtId="0" fontId="8" fillId="18" borderId="1" xfId="0" applyFont="1" applyFill="1" applyBorder="1" applyAlignment="1">
      <alignment horizontal="center" vertical="center" wrapText="1"/>
    </xf>
    <xf numFmtId="0" fontId="17" fillId="18" borderId="1" xfId="0" applyFont="1" applyFill="1" applyBorder="1" applyAlignment="1">
      <alignment horizontal="center" vertical="center" wrapText="1"/>
    </xf>
    <xf numFmtId="0" fontId="17" fillId="18" borderId="2" xfId="0" applyFont="1" applyFill="1" applyBorder="1" applyAlignment="1">
      <alignment horizontal="center" vertical="center" wrapText="1"/>
    </xf>
    <xf numFmtId="0" fontId="6" fillId="0" borderId="1" xfId="0" applyFont="1" applyBorder="1" applyAlignment="1">
      <alignment horizontal="center" vertical="top"/>
    </xf>
    <xf numFmtId="0" fontId="19" fillId="0" borderId="1" xfId="0" applyFont="1" applyBorder="1" applyAlignment="1">
      <alignment horizontal="center" vertical="top" wrapText="1"/>
    </xf>
    <xf numFmtId="0" fontId="1" fillId="0" borderId="1" xfId="0" applyFont="1" applyBorder="1" applyAlignment="1">
      <alignment horizontal="center" vertical="top"/>
    </xf>
    <xf numFmtId="0" fontId="0" fillId="0" borderId="0" xfId="0" applyAlignment="1">
      <alignment horizontal="center" vertical="top"/>
    </xf>
    <xf numFmtId="0" fontId="16" fillId="6" borderId="1" xfId="0" applyFont="1" applyFill="1" applyBorder="1" applyAlignment="1">
      <alignment horizontal="center" vertical="center"/>
    </xf>
    <xf numFmtId="0" fontId="20" fillId="3" borderId="1" xfId="0" applyFont="1" applyFill="1" applyBorder="1" applyAlignment="1">
      <alignment vertical="center" wrapText="1"/>
    </xf>
    <xf numFmtId="0" fontId="18" fillId="14" borderId="1" xfId="0" applyFont="1" applyFill="1" applyBorder="1" applyAlignment="1">
      <alignment horizontal="center" vertical="center"/>
    </xf>
    <xf numFmtId="0" fontId="18" fillId="13" borderId="2" xfId="0" applyFont="1" applyFill="1" applyBorder="1" applyAlignment="1">
      <alignment horizontal="center" vertical="top" wrapText="1"/>
    </xf>
    <xf numFmtId="0" fontId="22" fillId="13" borderId="2" xfId="0" applyFont="1" applyFill="1" applyBorder="1" applyAlignment="1">
      <alignment horizontal="center" vertical="center" wrapText="1"/>
    </xf>
    <xf numFmtId="0" fontId="1" fillId="0" borderId="1" xfId="0" applyFont="1" applyBorder="1"/>
    <xf numFmtId="0" fontId="1" fillId="0" borderId="1" xfId="0" applyFont="1" applyBorder="1" applyAlignment="1">
      <alignment vertical="center" wrapText="1"/>
    </xf>
    <xf numFmtId="0" fontId="0" fillId="0" borderId="1" xfId="0" applyBorder="1"/>
    <xf numFmtId="0" fontId="1" fillId="0" borderId="1" xfId="0" applyFont="1" applyBorder="1" applyAlignment="1">
      <alignment wrapText="1"/>
    </xf>
    <xf numFmtId="0" fontId="19" fillId="19" borderId="1" xfId="0" applyFont="1" applyFill="1" applyBorder="1" applyAlignment="1">
      <alignment horizontal="center" vertical="center"/>
    </xf>
    <xf numFmtId="0" fontId="18" fillId="19" borderId="1" xfId="0" applyFont="1" applyFill="1" applyBorder="1" applyAlignment="1">
      <alignment horizontal="center" vertical="top" wrapText="1"/>
    </xf>
    <xf numFmtId="0" fontId="5" fillId="19" borderId="1" xfId="0" applyFont="1" applyFill="1" applyBorder="1" applyAlignment="1">
      <alignment horizontal="center" vertical="center" wrapText="1"/>
    </xf>
    <xf numFmtId="0" fontId="16" fillId="19" borderId="1" xfId="0" applyFont="1" applyFill="1" applyBorder="1" applyAlignment="1">
      <alignment horizontal="center" vertical="center"/>
    </xf>
    <xf numFmtId="0" fontId="1" fillId="19" borderId="1" xfId="0" applyFont="1" applyFill="1" applyBorder="1" applyAlignment="1">
      <alignment horizontal="center" vertical="center"/>
    </xf>
    <xf numFmtId="0" fontId="1" fillId="19" borderId="1" xfId="0" applyFont="1" applyFill="1" applyBorder="1" applyAlignment="1">
      <alignment horizontal="center" vertical="center" wrapText="1"/>
    </xf>
    <xf numFmtId="0" fontId="8" fillId="19" borderId="0" xfId="0" applyFont="1" applyFill="1" applyAlignment="1">
      <alignment vertical="center"/>
    </xf>
    <xf numFmtId="0" fontId="8" fillId="19" borderId="1" xfId="0" applyFont="1" applyFill="1" applyBorder="1" applyAlignment="1">
      <alignment horizontal="center" vertical="center" wrapText="1"/>
    </xf>
    <xf numFmtId="0" fontId="20" fillId="19" borderId="1" xfId="0" applyFont="1" applyFill="1" applyBorder="1" applyAlignment="1">
      <alignment vertical="center" wrapText="1"/>
    </xf>
    <xf numFmtId="0" fontId="5" fillId="7" borderId="1" xfId="0" applyFont="1" applyFill="1" applyBorder="1" applyAlignment="1">
      <alignment horizontal="center" vertical="center" wrapText="1"/>
    </xf>
    <xf numFmtId="0" fontId="22" fillId="7" borderId="1" xfId="0" applyFont="1" applyFill="1" applyBorder="1" applyAlignment="1">
      <alignment horizontal="center" vertical="center" wrapText="1"/>
    </xf>
    <xf numFmtId="0" fontId="5" fillId="7" borderId="2" xfId="0" applyFont="1" applyFill="1" applyBorder="1" applyAlignment="1">
      <alignment horizontal="center" vertical="center" wrapText="1"/>
    </xf>
    <xf numFmtId="0" fontId="22" fillId="20" borderId="1" xfId="0" applyFont="1" applyFill="1" applyBorder="1" applyAlignment="1">
      <alignment horizontal="center" vertical="center" wrapText="1"/>
    </xf>
    <xf numFmtId="0" fontId="30" fillId="20" borderId="1" xfId="0" applyFont="1" applyFill="1" applyBorder="1" applyAlignment="1">
      <alignment horizontal="center" vertical="center" wrapText="1"/>
    </xf>
    <xf numFmtId="0" fontId="5" fillId="0" borderId="1" xfId="0" applyFont="1" applyBorder="1" applyAlignment="1">
      <alignment horizontal="center" vertical="center" wrapText="1"/>
    </xf>
    <xf numFmtId="0" fontId="5" fillId="0" borderId="0" xfId="0" applyFont="1" applyAlignment="1">
      <alignment horizontal="center" vertical="center" wrapText="1"/>
    </xf>
    <xf numFmtId="0" fontId="30" fillId="0" borderId="1" xfId="0" applyFont="1" applyBorder="1" applyAlignment="1">
      <alignment vertical="center" wrapText="1"/>
    </xf>
    <xf numFmtId="0" fontId="5" fillId="22" borderId="1" xfId="0" applyFont="1" applyFill="1" applyBorder="1" applyAlignment="1">
      <alignment horizontal="center" vertical="center" wrapText="1"/>
    </xf>
    <xf numFmtId="0" fontId="5" fillId="23" borderId="1" xfId="0" applyFont="1" applyFill="1" applyBorder="1" applyAlignment="1">
      <alignment horizontal="center" vertical="center" wrapText="1"/>
    </xf>
    <xf numFmtId="0" fontId="5" fillId="24" borderId="1" xfId="0" applyFont="1" applyFill="1" applyBorder="1" applyAlignment="1">
      <alignment horizontal="center" vertical="center" wrapText="1"/>
    </xf>
    <xf numFmtId="0" fontId="5" fillId="0" borderId="1" xfId="0" applyFont="1" applyBorder="1" applyAlignment="1">
      <alignment horizontal="left" vertical="center" wrapText="1"/>
    </xf>
    <xf numFmtId="0" fontId="5" fillId="25" borderId="1" xfId="0" applyFont="1" applyFill="1" applyBorder="1" applyAlignment="1">
      <alignment horizontal="center" vertical="center" wrapText="1"/>
    </xf>
    <xf numFmtId="0" fontId="31" fillId="16" borderId="13" xfId="0" applyFont="1" applyFill="1" applyBorder="1" applyAlignment="1">
      <alignment horizontal="center" vertical="center" wrapText="1"/>
    </xf>
    <xf numFmtId="0" fontId="31" fillId="16" borderId="13" xfId="0" applyFont="1" applyFill="1" applyBorder="1" applyAlignment="1">
      <alignment horizontal="center" vertical="center"/>
    </xf>
    <xf numFmtId="0" fontId="31" fillId="16" borderId="1" xfId="0" applyFont="1" applyFill="1" applyBorder="1" applyAlignment="1">
      <alignment horizontal="center" vertical="center" wrapText="1"/>
    </xf>
    <xf numFmtId="0" fontId="31" fillId="10" borderId="1" xfId="0" applyFont="1" applyFill="1" applyBorder="1" applyAlignment="1">
      <alignment horizontal="center" vertical="center" wrapText="1"/>
    </xf>
    <xf numFmtId="0" fontId="5" fillId="25" borderId="1" xfId="0" applyFont="1" applyFill="1" applyBorder="1" applyAlignment="1">
      <alignment vertical="center"/>
    </xf>
    <xf numFmtId="0" fontId="31" fillId="3" borderId="1" xfId="0" applyFont="1" applyFill="1" applyBorder="1" applyAlignment="1">
      <alignment horizontal="center" vertical="center"/>
    </xf>
    <xf numFmtId="0" fontId="22" fillId="3" borderId="1" xfId="0" applyFont="1" applyFill="1" applyBorder="1" applyAlignment="1">
      <alignment vertical="center" wrapText="1"/>
    </xf>
    <xf numFmtId="0" fontId="22" fillId="3" borderId="2" xfId="0" applyFont="1" applyFill="1" applyBorder="1" applyAlignment="1">
      <alignment vertical="center" wrapText="1"/>
    </xf>
    <xf numFmtId="0" fontId="5" fillId="24" borderId="1" xfId="0" applyFont="1" applyFill="1" applyBorder="1" applyAlignment="1">
      <alignment vertical="center"/>
    </xf>
    <xf numFmtId="0" fontId="31" fillId="7" borderId="1" xfId="0" applyFont="1" applyFill="1" applyBorder="1" applyAlignment="1">
      <alignment horizontal="center" vertical="center"/>
    </xf>
    <xf numFmtId="0" fontId="33" fillId="6" borderId="1" xfId="0" applyFont="1" applyFill="1" applyBorder="1" applyAlignment="1">
      <alignment horizontal="center" vertical="center" wrapText="1"/>
    </xf>
    <xf numFmtId="0" fontId="30" fillId="20" borderId="1" xfId="0" applyFont="1" applyFill="1" applyBorder="1" applyAlignment="1">
      <alignment horizontal="center" vertical="top" wrapText="1"/>
    </xf>
    <xf numFmtId="0" fontId="33" fillId="13" borderId="1" xfId="0" applyFont="1" applyFill="1" applyBorder="1" applyAlignment="1">
      <alignment horizontal="center" vertical="center"/>
    </xf>
    <xf numFmtId="0" fontId="30" fillId="21" borderId="2" xfId="0" applyFont="1" applyFill="1" applyBorder="1" applyAlignment="1">
      <alignment horizontal="center" vertical="top" wrapText="1"/>
    </xf>
    <xf numFmtId="0" fontId="5" fillId="13" borderId="1" xfId="0" applyFont="1" applyFill="1" applyBorder="1" applyAlignment="1">
      <alignment vertical="center" wrapText="1"/>
    </xf>
    <xf numFmtId="0" fontId="5" fillId="23" borderId="1" xfId="0" applyFont="1" applyFill="1" applyBorder="1" applyAlignment="1">
      <alignment vertical="center"/>
    </xf>
    <xf numFmtId="0" fontId="5" fillId="13" borderId="1" xfId="0" applyFont="1" applyFill="1" applyBorder="1" applyAlignment="1">
      <alignment vertical="center"/>
    </xf>
    <xf numFmtId="0" fontId="5" fillId="22" borderId="1" xfId="0" applyFont="1" applyFill="1" applyBorder="1" applyAlignment="1">
      <alignment vertical="center"/>
    </xf>
    <xf numFmtId="0" fontId="31" fillId="13" borderId="1" xfId="0" applyFont="1" applyFill="1" applyBorder="1" applyAlignment="1">
      <alignment horizontal="center" vertical="center"/>
    </xf>
    <xf numFmtId="0" fontId="5" fillId="0" borderId="0" xfId="0" applyFont="1" applyAlignment="1">
      <alignment vertical="center" wrapText="1"/>
    </xf>
    <xf numFmtId="0" fontId="33" fillId="0" borderId="0" xfId="0" applyFont="1" applyAlignment="1">
      <alignment vertical="center"/>
    </xf>
    <xf numFmtId="0" fontId="33" fillId="0" borderId="1" xfId="0" applyFont="1" applyBorder="1" applyAlignment="1">
      <alignment horizontal="center" vertical="center"/>
    </xf>
    <xf numFmtId="0" fontId="33" fillId="0" borderId="1" xfId="0" applyFont="1" applyBorder="1" applyAlignment="1">
      <alignment horizontal="center" vertical="center" wrapText="1"/>
    </xf>
    <xf numFmtId="0" fontId="33" fillId="5" borderId="1" xfId="0" applyFont="1" applyFill="1" applyBorder="1" applyAlignment="1">
      <alignment horizontal="center" vertical="center"/>
    </xf>
    <xf numFmtId="0" fontId="5" fillId="5" borderId="0" xfId="0" applyFont="1" applyFill="1" applyAlignment="1">
      <alignment vertical="center" wrapText="1"/>
    </xf>
    <xf numFmtId="0" fontId="31" fillId="5" borderId="1" xfId="0" applyFont="1" applyFill="1" applyBorder="1" applyAlignment="1">
      <alignment horizontal="center" vertical="center" wrapText="1"/>
    </xf>
    <xf numFmtId="0" fontId="22" fillId="0" borderId="0" xfId="0" applyFont="1" applyAlignment="1">
      <alignment vertical="center" wrapText="1"/>
    </xf>
    <xf numFmtId="0" fontId="5" fillId="0" borderId="0" xfId="0" applyFont="1" applyAlignment="1">
      <alignment horizontal="center" vertical="center"/>
    </xf>
    <xf numFmtId="0" fontId="5" fillId="19" borderId="1" xfId="0" applyFont="1" applyFill="1" applyBorder="1" applyAlignment="1">
      <alignment vertical="center"/>
    </xf>
    <xf numFmtId="0" fontId="22" fillId="7" borderId="2" xfId="0" applyFont="1" applyFill="1" applyBorder="1" applyAlignment="1">
      <alignment vertical="center" wrapText="1"/>
    </xf>
    <xf numFmtId="0" fontId="5" fillId="6" borderId="1" xfId="0" applyFont="1" applyFill="1" applyBorder="1" applyAlignment="1">
      <alignment vertical="center" wrapText="1"/>
    </xf>
    <xf numFmtId="0" fontId="5" fillId="13" borderId="1" xfId="0" applyFont="1" applyFill="1" applyBorder="1" applyAlignment="1">
      <alignment horizontal="center" vertical="center"/>
    </xf>
    <xf numFmtId="0" fontId="22" fillId="19" borderId="1" xfId="0" applyFont="1" applyFill="1" applyBorder="1" applyAlignment="1">
      <alignment horizontal="center" vertical="center" wrapText="1"/>
    </xf>
    <xf numFmtId="0" fontId="30" fillId="21" borderId="2" xfId="0" applyFont="1" applyFill="1" applyBorder="1" applyAlignment="1">
      <alignment horizontal="center" vertical="center" wrapText="1"/>
    </xf>
    <xf numFmtId="0" fontId="5" fillId="19" borderId="1" xfId="0" applyFont="1" applyFill="1" applyBorder="1" applyAlignment="1">
      <alignment horizontal="left" vertical="center" wrapText="1"/>
    </xf>
    <xf numFmtId="0" fontId="5" fillId="13" borderId="1" xfId="0" applyFont="1" applyFill="1" applyBorder="1" applyAlignment="1">
      <alignment horizontal="left" vertical="center" wrapText="1"/>
    </xf>
    <xf numFmtId="0" fontId="5" fillId="6" borderId="1" xfId="0" applyFont="1" applyFill="1" applyBorder="1" applyAlignment="1">
      <alignment horizontal="left" vertical="center" wrapText="1"/>
    </xf>
    <xf numFmtId="0" fontId="22" fillId="6" borderId="1" xfId="0" applyFont="1" applyFill="1" applyBorder="1" applyAlignment="1">
      <alignment horizontal="left" vertical="center" wrapText="1"/>
    </xf>
    <xf numFmtId="0" fontId="22" fillId="6" borderId="2" xfId="0" applyFont="1" applyFill="1" applyBorder="1" applyAlignment="1">
      <alignment vertical="center" wrapText="1"/>
    </xf>
    <xf numFmtId="0" fontId="36" fillId="3" borderId="2" xfId="1" applyFont="1" applyFill="1" applyBorder="1" applyAlignment="1">
      <alignment horizontal="center" vertical="center" wrapText="1"/>
    </xf>
    <xf numFmtId="0" fontId="36" fillId="3" borderId="1" xfId="1" applyFont="1" applyFill="1" applyBorder="1" applyAlignment="1">
      <alignment vertical="center" wrapText="1"/>
    </xf>
    <xf numFmtId="0" fontId="36" fillId="3" borderId="1" xfId="1" applyFont="1" applyFill="1" applyBorder="1" applyAlignment="1">
      <alignment horizontal="center" vertical="center" wrapText="1"/>
    </xf>
    <xf numFmtId="0" fontId="38" fillId="7" borderId="2" xfId="0" applyFont="1" applyFill="1" applyBorder="1" applyAlignment="1">
      <alignment vertical="center" wrapText="1"/>
    </xf>
    <xf numFmtId="0" fontId="14" fillId="0" borderId="0" xfId="0" applyFont="1" applyAlignment="1">
      <alignment vertical="center"/>
    </xf>
    <xf numFmtId="0" fontId="8" fillId="0" borderId="1" xfId="0" applyFont="1" applyBorder="1" applyAlignment="1">
      <alignment horizontal="center"/>
    </xf>
    <xf numFmtId="0" fontId="7" fillId="4" borderId="1" xfId="0" applyFont="1" applyFill="1" applyBorder="1" applyAlignment="1">
      <alignment horizontal="center"/>
    </xf>
    <xf numFmtId="0" fontId="8" fillId="8" borderId="0" xfId="0" applyFont="1" applyFill="1" applyAlignment="1">
      <alignment horizontal="left"/>
    </xf>
    <xf numFmtId="0" fontId="10" fillId="9" borderId="9" xfId="0" applyFont="1" applyFill="1" applyBorder="1" applyAlignment="1">
      <alignment horizontal="center"/>
    </xf>
    <xf numFmtId="0" fontId="10" fillId="9" borderId="0" xfId="0" applyFont="1" applyFill="1" applyAlignment="1">
      <alignment horizontal="center"/>
    </xf>
    <xf numFmtId="0" fontId="8" fillId="0" borderId="1" xfId="0" applyFont="1" applyBorder="1" applyAlignment="1">
      <alignment horizontal="left"/>
    </xf>
    <xf numFmtId="0" fontId="31" fillId="2" borderId="1" xfId="0" applyFont="1" applyFill="1" applyBorder="1" applyAlignment="1">
      <alignment horizontal="center" vertical="center" wrapText="1"/>
    </xf>
    <xf numFmtId="0" fontId="5" fillId="0" borderId="4" xfId="0" applyFont="1" applyBorder="1" applyAlignment="1">
      <alignment horizontal="center" vertical="center" wrapText="1"/>
    </xf>
    <xf numFmtId="0" fontId="5" fillId="0" borderId="5" xfId="0" applyFont="1" applyBorder="1" applyAlignment="1">
      <alignment horizontal="center" vertical="center" wrapText="1"/>
    </xf>
    <xf numFmtId="0" fontId="5" fillId="0" borderId="6" xfId="0" applyFont="1" applyBorder="1" applyAlignment="1">
      <alignment horizontal="center" vertical="center" wrapText="1"/>
    </xf>
    <xf numFmtId="0" fontId="5" fillId="0" borderId="1" xfId="0" applyFont="1" applyBorder="1" applyAlignment="1">
      <alignment horizontal="center" vertical="center" wrapText="1"/>
    </xf>
    <xf numFmtId="0" fontId="25" fillId="17" borderId="3" xfId="0" applyFont="1" applyFill="1" applyBorder="1" applyAlignment="1">
      <alignment horizontal="center" vertical="center"/>
    </xf>
    <xf numFmtId="0" fontId="15" fillId="2" borderId="4" xfId="0" applyFont="1" applyFill="1" applyBorder="1" applyAlignment="1">
      <alignment horizontal="center" vertical="center" wrapText="1"/>
    </xf>
    <xf numFmtId="0" fontId="15" fillId="2" borderId="6" xfId="0" applyFont="1" applyFill="1" applyBorder="1" applyAlignment="1">
      <alignment horizontal="center" vertical="center" wrapText="1"/>
    </xf>
    <xf numFmtId="0" fontId="15" fillId="2" borderId="7" xfId="0" applyFont="1" applyFill="1" applyBorder="1" applyAlignment="1">
      <alignment horizontal="center" vertical="center" wrapText="1"/>
    </xf>
    <xf numFmtId="0" fontId="15" fillId="2" borderId="8" xfId="0" applyFont="1" applyFill="1" applyBorder="1" applyAlignment="1">
      <alignment horizontal="center" vertical="center" wrapText="1"/>
    </xf>
    <xf numFmtId="0" fontId="8" fillId="0" borderId="4" xfId="0" applyFont="1" applyBorder="1" applyAlignment="1">
      <alignment horizontal="center" vertical="center" wrapText="1"/>
    </xf>
    <xf numFmtId="0" fontId="8" fillId="0" borderId="5" xfId="0" applyFont="1" applyBorder="1" applyAlignment="1">
      <alignment horizontal="center" vertical="center" wrapText="1"/>
    </xf>
    <xf numFmtId="0" fontId="8" fillId="0" borderId="6" xfId="0" applyFont="1" applyBorder="1" applyAlignment="1">
      <alignment horizontal="center" vertical="center" wrapText="1"/>
    </xf>
    <xf numFmtId="0" fontId="17" fillId="3" borderId="2" xfId="0" applyFont="1" applyFill="1" applyBorder="1" applyAlignment="1">
      <alignment horizontal="center" vertical="center" wrapText="1"/>
    </xf>
    <xf numFmtId="0" fontId="17" fillId="3" borderId="12" xfId="0" applyFont="1" applyFill="1" applyBorder="1" applyAlignment="1">
      <alignment horizontal="center" vertical="center" wrapText="1"/>
    </xf>
    <xf numFmtId="0" fontId="17" fillId="3" borderId="13" xfId="0" applyFont="1" applyFill="1" applyBorder="1" applyAlignment="1">
      <alignment horizontal="center" vertical="center" wrapText="1"/>
    </xf>
    <xf numFmtId="0" fontId="8" fillId="11" borderId="2" xfId="0" applyFont="1" applyFill="1" applyBorder="1" applyAlignment="1">
      <alignment horizontal="center" vertical="center" wrapText="1"/>
    </xf>
    <xf numFmtId="0" fontId="8" fillId="11" borderId="12" xfId="0" applyFont="1" applyFill="1" applyBorder="1" applyAlignment="1">
      <alignment horizontal="center" vertical="center" wrapText="1"/>
    </xf>
    <xf numFmtId="0" fontId="8" fillId="11" borderId="13" xfId="0" applyFont="1" applyFill="1" applyBorder="1" applyAlignment="1">
      <alignment horizontal="center" vertical="center" wrapText="1"/>
    </xf>
    <xf numFmtId="0" fontId="8" fillId="12" borderId="2" xfId="0" applyFont="1" applyFill="1" applyBorder="1" applyAlignment="1">
      <alignment horizontal="center" vertical="center" wrapText="1"/>
    </xf>
    <xf numFmtId="0" fontId="8" fillId="12" borderId="12" xfId="0" applyFont="1" applyFill="1" applyBorder="1" applyAlignment="1">
      <alignment horizontal="center" vertical="center" wrapText="1"/>
    </xf>
    <xf numFmtId="0" fontId="8" fillId="12" borderId="13" xfId="0" applyFont="1" applyFill="1" applyBorder="1" applyAlignment="1">
      <alignment horizontal="center" vertical="center" wrapText="1"/>
    </xf>
    <xf numFmtId="0" fontId="19" fillId="3" borderId="10" xfId="0" applyFont="1" applyFill="1" applyBorder="1" applyAlignment="1">
      <alignment horizontal="center"/>
    </xf>
    <xf numFmtId="0" fontId="19" fillId="3" borderId="3" xfId="0" applyFont="1" applyFill="1" applyBorder="1" applyAlignment="1">
      <alignment horizontal="center"/>
    </xf>
    <xf numFmtId="0" fontId="19" fillId="3" borderId="11" xfId="0" applyFont="1" applyFill="1" applyBorder="1" applyAlignment="1">
      <alignment horizontal="center"/>
    </xf>
    <xf numFmtId="0" fontId="19" fillId="14" borderId="3" xfId="0" applyFont="1" applyFill="1" applyBorder="1" applyAlignment="1">
      <alignment horizontal="center" vertical="center"/>
    </xf>
    <xf numFmtId="0" fontId="19" fillId="10" borderId="3" xfId="0" applyFont="1" applyFill="1" applyBorder="1" applyAlignment="1">
      <alignment horizontal="center" vertical="center"/>
    </xf>
    <xf numFmtId="0" fontId="19" fillId="10" borderId="11" xfId="0" applyFont="1" applyFill="1" applyBorder="1" applyAlignment="1">
      <alignment horizontal="center" vertical="center"/>
    </xf>
    <xf numFmtId="0" fontId="19" fillId="13" borderId="3" xfId="0" applyFont="1" applyFill="1" applyBorder="1" applyAlignment="1">
      <alignment horizontal="center"/>
    </xf>
    <xf numFmtId="0" fontId="19" fillId="11" borderId="4" xfId="0" applyFont="1" applyFill="1" applyBorder="1" applyAlignment="1">
      <alignment horizontal="center"/>
    </xf>
    <xf numFmtId="0" fontId="19" fillId="11" borderId="5" xfId="0" applyFont="1" applyFill="1" applyBorder="1" applyAlignment="1">
      <alignment horizontal="center"/>
    </xf>
    <xf numFmtId="0" fontId="19" fillId="11" borderId="6" xfId="0" applyFont="1" applyFill="1" applyBorder="1" applyAlignment="1">
      <alignment horizontal="center"/>
    </xf>
    <xf numFmtId="0" fontId="19" fillId="12" borderId="4" xfId="0" applyFont="1" applyFill="1" applyBorder="1" applyAlignment="1">
      <alignment horizontal="center"/>
    </xf>
    <xf numFmtId="0" fontId="19" fillId="12" borderId="5" xfId="0" applyFont="1" applyFill="1" applyBorder="1" applyAlignment="1">
      <alignment horizontal="center"/>
    </xf>
    <xf numFmtId="0" fontId="19" fillId="12" borderId="6" xfId="0" applyFont="1" applyFill="1" applyBorder="1" applyAlignment="1">
      <alignment horizontal="center"/>
    </xf>
    <xf numFmtId="0" fontId="19" fillId="6" borderId="3" xfId="0" applyFont="1" applyFill="1" applyBorder="1" applyAlignment="1">
      <alignment horizontal="center"/>
    </xf>
    <xf numFmtId="0" fontId="19" fillId="18" borderId="3" xfId="0" applyFont="1" applyFill="1" applyBorder="1" applyAlignment="1">
      <alignment horizontal="center" vertical="center"/>
    </xf>
    <xf numFmtId="0" fontId="19" fillId="18" borderId="11" xfId="0" applyFont="1" applyFill="1" applyBorder="1" applyAlignment="1">
      <alignment horizontal="center" vertical="center"/>
    </xf>
    <xf numFmtId="0" fontId="31" fillId="5" borderId="13" xfId="0" applyFont="1" applyFill="1" applyBorder="1" applyAlignment="1">
      <alignment horizontal="center" vertical="center" wrapText="1"/>
    </xf>
    <xf numFmtId="0" fontId="5" fillId="0" borderId="0" xfId="0" applyFont="1" applyBorder="1" applyAlignment="1">
      <alignment horizontal="center" vertical="center" wrapText="1"/>
    </xf>
    <xf numFmtId="0" fontId="30" fillId="26" borderId="1" xfId="0" applyFont="1" applyFill="1" applyBorder="1" applyAlignment="1">
      <alignment horizontal="center" vertical="center" wrapText="1"/>
    </xf>
    <xf numFmtId="0" fontId="30" fillId="27" borderId="1" xfId="0" applyFont="1" applyFill="1" applyBorder="1" applyAlignment="1">
      <alignment horizontal="center" vertical="center" wrapText="1"/>
    </xf>
    <xf numFmtId="0" fontId="30" fillId="27" borderId="2" xfId="0" applyFont="1" applyFill="1" applyBorder="1" applyAlignment="1">
      <alignment horizontal="center" vertical="center" wrapText="1"/>
    </xf>
    <xf numFmtId="0" fontId="5" fillId="3" borderId="2" xfId="0" applyFont="1" applyFill="1" applyBorder="1" applyAlignment="1">
      <alignment horizontal="center" vertical="center" wrapText="1"/>
    </xf>
    <xf numFmtId="0" fontId="33" fillId="15" borderId="1" xfId="0" applyFont="1" applyFill="1" applyBorder="1" applyAlignment="1">
      <alignment horizontal="center" vertical="center" wrapText="1"/>
    </xf>
    <xf numFmtId="0" fontId="34" fillId="17" borderId="0" xfId="0" applyFont="1" applyFill="1" applyBorder="1" applyAlignment="1">
      <alignment horizontal="center" vertical="center"/>
    </xf>
    <xf numFmtId="0" fontId="33" fillId="15" borderId="2" xfId="0" applyFont="1" applyFill="1" applyBorder="1" applyAlignment="1">
      <alignment horizontal="center" vertical="center" wrapText="1"/>
    </xf>
    <xf numFmtId="0" fontId="33" fillId="0" borderId="12" xfId="0" applyFont="1" applyBorder="1" applyAlignment="1">
      <alignment horizontal="center" vertical="center"/>
    </xf>
    <xf numFmtId="0" fontId="5" fillId="3" borderId="1" xfId="0" applyFont="1" applyFill="1" applyBorder="1" applyAlignment="1">
      <alignment horizontal="left" vertical="top" wrapText="1"/>
    </xf>
    <xf numFmtId="0" fontId="5" fillId="3" borderId="1" xfId="0" applyFont="1" applyFill="1" applyBorder="1" applyAlignment="1">
      <alignment horizontal="left" vertical="center" wrapText="1"/>
    </xf>
    <xf numFmtId="0" fontId="29" fillId="3" borderId="2" xfId="1" applyFill="1" applyBorder="1" applyAlignment="1">
      <alignment horizontal="center" vertical="center" wrapText="1"/>
    </xf>
    <xf numFmtId="0" fontId="30" fillId="28" borderId="1" xfId="0" applyFont="1" applyFill="1" applyBorder="1" applyAlignment="1">
      <alignment horizontal="center" vertical="center" wrapText="1"/>
    </xf>
    <xf numFmtId="0" fontId="30" fillId="28" borderId="1" xfId="0" applyFont="1" applyFill="1" applyBorder="1" applyAlignment="1">
      <alignment horizontal="center" vertical="top" wrapText="1"/>
    </xf>
    <xf numFmtId="0" fontId="22" fillId="3" borderId="2" xfId="0" applyFont="1" applyFill="1" applyBorder="1" applyAlignment="1">
      <alignment horizontal="center" vertical="center" wrapText="1"/>
    </xf>
    <xf numFmtId="0" fontId="30" fillId="29" borderId="1" xfId="0" applyFont="1" applyFill="1" applyBorder="1" applyAlignment="1">
      <alignment horizontal="center" vertical="center" wrapText="1"/>
    </xf>
    <xf numFmtId="0" fontId="30" fillId="28" borderId="1" xfId="0" applyFont="1" applyFill="1" applyBorder="1" applyAlignment="1">
      <alignment horizontal="left" vertical="top" wrapText="1"/>
    </xf>
    <xf numFmtId="0" fontId="5" fillId="7" borderId="1" xfId="0" applyFont="1" applyFill="1" applyBorder="1" applyAlignment="1">
      <alignment horizontal="left" vertical="center" wrapText="1"/>
    </xf>
    <xf numFmtId="0" fontId="22" fillId="20" borderId="1" xfId="0" applyFont="1" applyFill="1" applyBorder="1" applyAlignment="1">
      <alignment horizontal="left" vertical="top" wrapText="1"/>
    </xf>
    <xf numFmtId="0" fontId="33" fillId="13" borderId="1" xfId="0" applyFont="1" applyFill="1" applyBorder="1" applyAlignment="1">
      <alignment horizontal="center" vertical="center" wrapText="1"/>
    </xf>
    <xf numFmtId="0" fontId="22" fillId="21" borderId="1" xfId="0" applyFont="1" applyFill="1" applyBorder="1" applyAlignment="1">
      <alignment horizontal="left" vertical="center" wrapText="1"/>
    </xf>
    <xf numFmtId="0" fontId="33" fillId="5" borderId="1" xfId="0" applyFont="1" applyFill="1" applyBorder="1" applyAlignment="1">
      <alignment horizontal="center" vertical="center" wrapText="1"/>
    </xf>
    <xf numFmtId="0" fontId="5" fillId="0" borderId="1" xfId="0" applyFont="1" applyBorder="1" applyAlignment="1">
      <alignment horizontal="left" vertical="top" wrapText="1"/>
    </xf>
    <xf numFmtId="0" fontId="5" fillId="5" borderId="1" xfId="0" applyFont="1" applyFill="1" applyBorder="1" applyAlignment="1">
      <alignment horizontal="left" vertical="top" wrapText="1"/>
    </xf>
    <xf numFmtId="0" fontId="22" fillId="0" borderId="1" xfId="0" applyFont="1" applyBorder="1" applyAlignment="1">
      <alignment horizontal="left" vertical="top" wrapText="1"/>
    </xf>
  </cellXfs>
  <cellStyles count="2">
    <cellStyle name="Hyperlink" xfId="1" builtinId="8"/>
    <cellStyle name="Normal" xfId="0" builtinId="0"/>
  </cellStyles>
  <dxfs count="0"/>
  <tableStyles count="0" defaultTableStyle="TableStyleMedium2" defaultPivotStyle="PivotStyleMedium9"/>
  <colors>
    <mruColors>
      <color rgb="FFFFFFCC"/>
      <color rgb="FFFFCC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microsoft.com/office/2017/10/relationships/person" Target="persons/person.xml"/><Relationship Id="rId4" Type="http://schemas.openxmlformats.org/officeDocument/2006/relationships/worksheet" Target="worksheets/sheet4.xml"/><Relationship Id="rId9" Type="http://schemas.openxmlformats.org/officeDocument/2006/relationships/sharedStrings" Target="sharedStrings.xml"/></Relationships>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45F82"/>
      </a:accent1>
      <a:accent2>
        <a:srgbClr val="E87331"/>
      </a:accent2>
      <a:accent3>
        <a:srgbClr val="186C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4.xml.rels><?xml version="1.0" encoding="UTF-8" standalone="yes"?>
<Relationships xmlns="http://schemas.openxmlformats.org/package/2006/relationships"><Relationship Id="rId3" Type="http://schemas.openxmlformats.org/officeDocument/2006/relationships/hyperlink" Target="https://www.datadictionary.nhs.uk/data_elements/person_height_in_metres.html?hl=person%2Cheight%2Cmetres" TargetMode="External"/><Relationship Id="rId7" Type="http://schemas.openxmlformats.org/officeDocument/2006/relationships/hyperlink" Target="https://www.datadictionary.nhs.uk/data_elements/person_weight.html?hl=weight" TargetMode="External"/><Relationship Id="rId2" Type="http://schemas.openxmlformats.org/officeDocument/2006/relationships/hyperlink" Target="https://www.datadictionary.nhs.uk/attributes/ethnic_category_code_2001.html" TargetMode="External"/><Relationship Id="rId1" Type="http://schemas.openxmlformats.org/officeDocument/2006/relationships/hyperlink" Target="https://www.datadictionary.nhs.uk/attributes/person_gender_code.html?hl=gender" TargetMode="External"/><Relationship Id="rId6" Type="http://schemas.openxmlformats.org/officeDocument/2006/relationships/hyperlink" Target="https://www.datadictionary.nhs.uk/attributes/nhs_number.html?hl=nhs%2Cnumber" TargetMode="External"/><Relationship Id="rId5" Type="http://schemas.openxmlformats.org/officeDocument/2006/relationships/hyperlink" Target="https://www.datadictionary.nhs.uk/attributes/person_birth_date.html?hl=date%2Cbirth" TargetMode="External"/><Relationship Id="rId4" Type="http://schemas.openxmlformats.org/officeDocument/2006/relationships/hyperlink" Target="https://www.datadictionary.nhs.uk/attributes/cancer_treatment_intent.html?hl=curative%2Cintent%2Ctreatment"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564BCD-8B6A-4E06-A6FB-A83B62C62B61}">
  <sheetPr codeName="Sheet2">
    <tabColor theme="9" tint="0.79998168889431442"/>
  </sheetPr>
  <dimension ref="B2:F23"/>
  <sheetViews>
    <sheetView showGridLines="0" workbookViewId="0">
      <selection activeCell="B3" sqref="B3"/>
    </sheetView>
  </sheetViews>
  <sheetFormatPr defaultColWidth="8.5546875" defaultRowHeight="20.399999999999999" x14ac:dyDescent="0.35"/>
  <cols>
    <col min="1" max="1" width="6.109375" style="10" customWidth="1"/>
    <col min="2" max="2" width="88.109375" style="13" customWidth="1"/>
    <col min="3" max="3" width="35.44140625" style="10" customWidth="1"/>
    <col min="4" max="4" width="8.5546875" style="10" customWidth="1"/>
    <col min="5" max="16384" width="8.5546875" style="10"/>
  </cols>
  <sheetData>
    <row r="2" spans="2:6" x14ac:dyDescent="0.35">
      <c r="B2" s="75" t="s">
        <v>8</v>
      </c>
    </row>
    <row r="14" spans="2:6" x14ac:dyDescent="0.35">
      <c r="B14" s="11"/>
      <c r="C14" s="12"/>
      <c r="D14" s="12"/>
      <c r="E14" s="12"/>
      <c r="F14" s="12"/>
    </row>
    <row r="15" spans="2:6" x14ac:dyDescent="0.35">
      <c r="B15" s="195"/>
      <c r="C15" s="195"/>
      <c r="D15" s="195"/>
      <c r="E15" s="195"/>
      <c r="F15" s="195"/>
    </row>
    <row r="19" spans="2:2" x14ac:dyDescent="0.35">
      <c r="B19" s="10"/>
    </row>
    <row r="20" spans="2:2" x14ac:dyDescent="0.35">
      <c r="B20" s="10"/>
    </row>
    <row r="21" spans="2:2" x14ac:dyDescent="0.35">
      <c r="B21" s="10"/>
    </row>
    <row r="22" spans="2:2" x14ac:dyDescent="0.35">
      <c r="B22" s="10"/>
    </row>
    <row r="23" spans="2:2" x14ac:dyDescent="0.35">
      <c r="B23" s="10"/>
    </row>
  </sheetData>
  <mergeCells count="1">
    <mergeCell ref="B15:F15"/>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23BFBE-64BE-4094-86DF-E154E48FEACE}">
  <sheetPr codeName="Sheet3"/>
  <dimension ref="B2:J21"/>
  <sheetViews>
    <sheetView workbookViewId="0">
      <selection activeCell="B8" sqref="B8"/>
    </sheetView>
  </sheetViews>
  <sheetFormatPr defaultRowHeight="14.4" x14ac:dyDescent="0.3"/>
  <cols>
    <col min="3" max="3" width="10.109375" customWidth="1"/>
    <col min="4" max="4" width="11" customWidth="1"/>
    <col min="6" max="6" width="5.44140625" customWidth="1"/>
    <col min="8" max="8" width="6.44140625" customWidth="1"/>
    <col min="10" max="10" width="23.44140625" customWidth="1"/>
  </cols>
  <sheetData>
    <row r="2" spans="2:10" ht="21" x14ac:dyDescent="0.4">
      <c r="B2" s="197" t="s">
        <v>0</v>
      </c>
      <c r="C2" s="197"/>
      <c r="D2" s="197"/>
      <c r="E2" s="197"/>
      <c r="F2" s="197"/>
      <c r="G2" s="197"/>
      <c r="H2" s="197"/>
      <c r="I2" s="197"/>
      <c r="J2" s="197"/>
    </row>
    <row r="3" spans="2:10" ht="21" x14ac:dyDescent="0.4">
      <c r="B3" s="197" t="s">
        <v>1</v>
      </c>
      <c r="C3" s="197"/>
      <c r="D3" s="197"/>
      <c r="E3" s="197"/>
      <c r="F3" s="197"/>
      <c r="G3" s="197"/>
      <c r="H3" s="197"/>
      <c r="I3" s="197"/>
      <c r="J3" s="197"/>
    </row>
    <row r="5" spans="2:10" x14ac:dyDescent="0.3">
      <c r="B5" s="198" t="s">
        <v>2</v>
      </c>
      <c r="C5" s="198"/>
      <c r="D5" s="198"/>
      <c r="E5" s="198"/>
      <c r="F5" s="198"/>
      <c r="G5" s="198"/>
      <c r="H5" s="198"/>
      <c r="I5" s="198"/>
      <c r="J5" s="198"/>
    </row>
    <row r="6" spans="2:10" ht="15.6" x14ac:dyDescent="0.3">
      <c r="B6" s="7" t="s">
        <v>3</v>
      </c>
      <c r="C6" s="7" t="s">
        <v>4</v>
      </c>
      <c r="D6" s="199" t="s">
        <v>5</v>
      </c>
      <c r="E6" s="200"/>
      <c r="F6" s="200"/>
      <c r="G6" s="200"/>
      <c r="H6" s="200"/>
      <c r="I6" s="200"/>
      <c r="J6" s="200"/>
    </row>
    <row r="7" spans="2:10" x14ac:dyDescent="0.3">
      <c r="B7" s="8">
        <v>45870</v>
      </c>
      <c r="C7" s="6" t="s">
        <v>6</v>
      </c>
      <c r="D7" s="201" t="s">
        <v>7</v>
      </c>
      <c r="E7" s="201"/>
      <c r="F7" s="201"/>
      <c r="G7" s="201"/>
      <c r="H7" s="201"/>
      <c r="I7" s="201"/>
      <c r="J7" s="201"/>
    </row>
    <row r="8" spans="2:10" x14ac:dyDescent="0.3">
      <c r="B8" s="8"/>
      <c r="C8" s="6"/>
      <c r="D8" s="201"/>
      <c r="E8" s="201"/>
      <c r="F8" s="201"/>
      <c r="G8" s="201"/>
      <c r="H8" s="201"/>
      <c r="I8" s="201"/>
      <c r="J8" s="201"/>
    </row>
    <row r="9" spans="2:10" x14ac:dyDescent="0.3">
      <c r="B9" s="8"/>
      <c r="C9" s="6"/>
      <c r="D9" s="201"/>
      <c r="E9" s="201"/>
      <c r="F9" s="201"/>
      <c r="G9" s="201"/>
      <c r="H9" s="201"/>
      <c r="I9" s="201"/>
      <c r="J9" s="201"/>
    </row>
    <row r="10" spans="2:10" x14ac:dyDescent="0.3">
      <c r="B10" s="8"/>
      <c r="C10" s="6"/>
      <c r="D10" s="201"/>
      <c r="E10" s="201"/>
      <c r="F10" s="201"/>
      <c r="G10" s="201"/>
      <c r="H10" s="201"/>
      <c r="I10" s="201"/>
      <c r="J10" s="201"/>
    </row>
    <row r="11" spans="2:10" x14ac:dyDescent="0.3">
      <c r="B11" s="9"/>
      <c r="C11" s="9"/>
      <c r="D11" s="196"/>
      <c r="E11" s="196"/>
      <c r="F11" s="196"/>
      <c r="G11" s="196"/>
      <c r="H11" s="196"/>
      <c r="I11" s="196"/>
      <c r="J11" s="196"/>
    </row>
    <row r="12" spans="2:10" x14ac:dyDescent="0.3">
      <c r="B12" s="9"/>
      <c r="C12" s="9"/>
      <c r="D12" s="196"/>
      <c r="E12" s="196"/>
      <c r="F12" s="196"/>
      <c r="G12" s="196"/>
      <c r="H12" s="196"/>
      <c r="I12" s="196"/>
      <c r="J12" s="196"/>
    </row>
    <row r="13" spans="2:10" x14ac:dyDescent="0.3">
      <c r="B13" s="9"/>
      <c r="C13" s="9"/>
      <c r="D13" s="196"/>
      <c r="E13" s="196"/>
      <c r="F13" s="196"/>
      <c r="G13" s="196"/>
      <c r="H13" s="196"/>
      <c r="I13" s="196"/>
      <c r="J13" s="196"/>
    </row>
    <row r="14" spans="2:10" x14ac:dyDescent="0.3">
      <c r="B14" s="9"/>
      <c r="C14" s="9"/>
      <c r="D14" s="196"/>
      <c r="E14" s="196"/>
      <c r="F14" s="196"/>
      <c r="G14" s="196"/>
      <c r="H14" s="196"/>
      <c r="I14" s="196"/>
      <c r="J14" s="196"/>
    </row>
    <row r="15" spans="2:10" x14ac:dyDescent="0.3">
      <c r="B15" s="9"/>
      <c r="C15" s="9"/>
      <c r="D15" s="196"/>
      <c r="E15" s="196"/>
      <c r="F15" s="196"/>
      <c r="G15" s="196"/>
      <c r="H15" s="196"/>
      <c r="I15" s="196"/>
      <c r="J15" s="196"/>
    </row>
    <row r="16" spans="2:10" x14ac:dyDescent="0.3">
      <c r="B16" s="9"/>
      <c r="C16" s="9"/>
      <c r="D16" s="196"/>
      <c r="E16" s="196"/>
      <c r="F16" s="196"/>
      <c r="G16" s="196"/>
      <c r="H16" s="196"/>
      <c r="I16" s="196"/>
      <c r="J16" s="196"/>
    </row>
    <row r="17" spans="2:10" x14ac:dyDescent="0.3">
      <c r="B17" s="9"/>
      <c r="C17" s="9"/>
      <c r="D17" s="196"/>
      <c r="E17" s="196"/>
      <c r="F17" s="196"/>
      <c r="G17" s="196"/>
      <c r="H17" s="196"/>
      <c r="I17" s="196"/>
      <c r="J17" s="196"/>
    </row>
    <row r="18" spans="2:10" x14ac:dyDescent="0.3">
      <c r="B18" s="9"/>
      <c r="C18" s="9"/>
      <c r="D18" s="196"/>
      <c r="E18" s="196"/>
      <c r="F18" s="196"/>
      <c r="G18" s="196"/>
      <c r="H18" s="196"/>
      <c r="I18" s="196"/>
      <c r="J18" s="196"/>
    </row>
    <row r="19" spans="2:10" x14ac:dyDescent="0.3">
      <c r="B19" s="9"/>
      <c r="C19" s="9"/>
      <c r="D19" s="196"/>
      <c r="E19" s="196"/>
      <c r="F19" s="196"/>
      <c r="G19" s="196"/>
      <c r="H19" s="196"/>
      <c r="I19" s="196"/>
      <c r="J19" s="196"/>
    </row>
    <row r="20" spans="2:10" x14ac:dyDescent="0.3">
      <c r="B20" s="9"/>
      <c r="C20" s="9"/>
      <c r="D20" s="196"/>
      <c r="E20" s="196"/>
      <c r="F20" s="196"/>
      <c r="G20" s="196"/>
      <c r="H20" s="196"/>
      <c r="I20" s="196"/>
      <c r="J20" s="196"/>
    </row>
    <row r="21" spans="2:10" x14ac:dyDescent="0.3">
      <c r="B21" s="9"/>
      <c r="C21" s="9"/>
      <c r="D21" s="196"/>
      <c r="E21" s="196"/>
      <c r="F21" s="196"/>
      <c r="G21" s="196"/>
      <c r="H21" s="196"/>
      <c r="I21" s="196"/>
      <c r="J21" s="196"/>
    </row>
  </sheetData>
  <mergeCells count="19">
    <mergeCell ref="D21:J21"/>
    <mergeCell ref="D15:J15"/>
    <mergeCell ref="D16:J16"/>
    <mergeCell ref="D17:J17"/>
    <mergeCell ref="D18:J18"/>
    <mergeCell ref="D19:J19"/>
    <mergeCell ref="D20:J20"/>
    <mergeCell ref="D14:J14"/>
    <mergeCell ref="B2:J2"/>
    <mergeCell ref="B3:J3"/>
    <mergeCell ref="B5:J5"/>
    <mergeCell ref="D6:J6"/>
    <mergeCell ref="D7:J7"/>
    <mergeCell ref="D8:J8"/>
    <mergeCell ref="D9:J9"/>
    <mergeCell ref="D10:J10"/>
    <mergeCell ref="D11:J11"/>
    <mergeCell ref="D12:J12"/>
    <mergeCell ref="D13:J13"/>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7C3E72-F5AA-4B98-B84A-F1D868F20C14}">
  <sheetPr codeName="Sheet4"/>
  <dimension ref="B2"/>
  <sheetViews>
    <sheetView workbookViewId="0">
      <selection activeCell="F8" sqref="F8"/>
    </sheetView>
  </sheetViews>
  <sheetFormatPr defaultRowHeight="14.4" x14ac:dyDescent="0.3"/>
  <sheetData>
    <row r="2" spans="2:2" ht="20.399999999999999" x14ac:dyDescent="0.3">
      <c r="B2" s="75" t="s">
        <v>9</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6CFC5B-4590-45CC-A365-46DB7A227A5E}">
  <sheetPr codeName="Sheet5"/>
  <dimension ref="A2:I66"/>
  <sheetViews>
    <sheetView showGridLines="0" tabSelected="1" zoomScaleNormal="100" workbookViewId="0">
      <selection activeCell="F4" sqref="F4"/>
    </sheetView>
  </sheetViews>
  <sheetFormatPr defaultColWidth="8.5546875" defaultRowHeight="13.2" x14ac:dyDescent="0.3"/>
  <cols>
    <col min="1" max="1" width="6.109375" style="45" customWidth="1"/>
    <col min="2" max="2" width="19.77734375" style="45" customWidth="1"/>
    <col min="3" max="3" width="29.77734375" style="179" customWidth="1"/>
    <col min="4" max="4" width="46.33203125" style="171" customWidth="1"/>
    <col min="5" max="5" width="29.5546875" style="171" customWidth="1"/>
    <col min="6" max="6" width="56.44140625" style="45" bestFit="1" customWidth="1"/>
    <col min="7" max="8" width="54.88671875" style="45" customWidth="1"/>
    <col min="9" max="9" width="25.6640625" style="45" customWidth="1"/>
    <col min="10" max="16384" width="8.5546875" style="45"/>
  </cols>
  <sheetData>
    <row r="2" spans="1:9" ht="39" customHeight="1" x14ac:dyDescent="0.3">
      <c r="B2" s="202" t="s">
        <v>0</v>
      </c>
      <c r="C2" s="202"/>
      <c r="D2" s="206" t="s">
        <v>463</v>
      </c>
      <c r="E2" s="241"/>
    </row>
    <row r="3" spans="1:9" ht="43.5" customHeight="1" x14ac:dyDescent="0.3">
      <c r="B3" s="202" t="s">
        <v>10</v>
      </c>
      <c r="C3" s="202"/>
      <c r="D3" s="206"/>
      <c r="E3" s="241"/>
    </row>
    <row r="4" spans="1:9" ht="43.5" customHeight="1" x14ac:dyDescent="0.3">
      <c r="A4" s="145"/>
      <c r="B4" s="145"/>
      <c r="C4" s="145"/>
      <c r="D4" s="145"/>
      <c r="E4" s="145"/>
    </row>
    <row r="5" spans="1:9" ht="39" customHeight="1" x14ac:dyDescent="0.3">
      <c r="B5" s="203" t="s">
        <v>367</v>
      </c>
      <c r="C5" s="204"/>
      <c r="D5" s="205"/>
      <c r="E5" s="46"/>
      <c r="F5" s="46"/>
    </row>
    <row r="6" spans="1:9" ht="39" customHeight="1" x14ac:dyDescent="0.3">
      <c r="B6" s="144" t="s">
        <v>361</v>
      </c>
      <c r="C6" s="146" t="s">
        <v>364</v>
      </c>
      <c r="D6" s="147"/>
      <c r="E6" s="46"/>
      <c r="F6" s="46"/>
    </row>
    <row r="7" spans="1:9" ht="39" customHeight="1" x14ac:dyDescent="0.3">
      <c r="B7" s="144" t="s">
        <v>362</v>
      </c>
      <c r="C7" s="146" t="s">
        <v>365</v>
      </c>
      <c r="D7" s="148"/>
      <c r="E7" s="46"/>
      <c r="F7" s="46"/>
    </row>
    <row r="8" spans="1:9" ht="39" customHeight="1" x14ac:dyDescent="0.3">
      <c r="B8" s="144" t="s">
        <v>363</v>
      </c>
      <c r="C8" s="146" t="s">
        <v>366</v>
      </c>
      <c r="D8" s="149"/>
      <c r="E8" s="46"/>
      <c r="F8" s="46"/>
    </row>
    <row r="9" spans="1:9" ht="39" customHeight="1" x14ac:dyDescent="0.3">
      <c r="B9" s="144" t="s">
        <v>368</v>
      </c>
      <c r="C9" s="150" t="s">
        <v>369</v>
      </c>
      <c r="D9" s="151"/>
      <c r="E9" s="46"/>
      <c r="F9" s="46"/>
    </row>
    <row r="10" spans="1:9" ht="39" customHeight="1" x14ac:dyDescent="0.3">
      <c r="B10" s="145"/>
      <c r="C10" s="145"/>
      <c r="D10" s="145"/>
      <c r="E10" s="145"/>
      <c r="F10" s="46"/>
    </row>
    <row r="11" spans="1:9" ht="94.2" customHeight="1" x14ac:dyDescent="0.3">
      <c r="A11" s="152" t="s">
        <v>12</v>
      </c>
      <c r="B11" s="152" t="s">
        <v>13</v>
      </c>
      <c r="C11" s="153" t="s">
        <v>14</v>
      </c>
      <c r="D11" s="152" t="s">
        <v>15</v>
      </c>
      <c r="E11" s="152" t="s">
        <v>333</v>
      </c>
      <c r="F11" s="152" t="s">
        <v>341</v>
      </c>
      <c r="G11" s="154" t="s">
        <v>17</v>
      </c>
      <c r="H11" s="154" t="s">
        <v>433</v>
      </c>
      <c r="I11" s="154" t="s">
        <v>370</v>
      </c>
    </row>
    <row r="12" spans="1:9" ht="26.4" x14ac:dyDescent="0.3">
      <c r="A12" s="155" t="s">
        <v>19</v>
      </c>
      <c r="B12" s="155" t="s">
        <v>357</v>
      </c>
      <c r="C12" s="16" t="s">
        <v>28</v>
      </c>
      <c r="D12" s="89" t="s">
        <v>29</v>
      </c>
      <c r="E12" s="242" t="s">
        <v>336</v>
      </c>
      <c r="F12" s="89" t="s">
        <v>374</v>
      </c>
      <c r="G12" s="47" t="s">
        <v>377</v>
      </c>
      <c r="H12" s="89" t="s">
        <v>388</v>
      </c>
      <c r="I12" s="156"/>
    </row>
    <row r="13" spans="1:9" ht="49.5" customHeight="1" x14ac:dyDescent="0.3">
      <c r="A13" s="157" t="s">
        <v>24</v>
      </c>
      <c r="B13" s="157" t="s">
        <v>31</v>
      </c>
      <c r="C13" s="5" t="s">
        <v>32</v>
      </c>
      <c r="D13" s="5" t="s">
        <v>376</v>
      </c>
      <c r="E13" s="243" t="s">
        <v>335</v>
      </c>
      <c r="F13" s="5" t="s">
        <v>374</v>
      </c>
      <c r="G13" s="158" t="s">
        <v>382</v>
      </c>
      <c r="H13" s="192" t="s">
        <v>406</v>
      </c>
      <c r="I13" s="156"/>
    </row>
    <row r="14" spans="1:9" ht="43.5" customHeight="1" x14ac:dyDescent="0.3">
      <c r="A14" s="157" t="s">
        <v>27</v>
      </c>
      <c r="B14" s="157" t="s">
        <v>31</v>
      </c>
      <c r="C14" s="5" t="s">
        <v>358</v>
      </c>
      <c r="D14" s="5" t="s">
        <v>375</v>
      </c>
      <c r="E14" s="243" t="s">
        <v>334</v>
      </c>
      <c r="F14" s="5" t="s">
        <v>23</v>
      </c>
      <c r="G14" s="159" t="s">
        <v>373</v>
      </c>
      <c r="H14" s="191" t="s">
        <v>405</v>
      </c>
      <c r="I14" s="156"/>
    </row>
    <row r="15" spans="1:9" ht="43.5" customHeight="1" x14ac:dyDescent="0.3">
      <c r="A15" s="157" t="s">
        <v>30</v>
      </c>
      <c r="B15" s="157" t="s">
        <v>31</v>
      </c>
      <c r="C15" s="5" t="s">
        <v>350</v>
      </c>
      <c r="D15" s="5" t="s">
        <v>372</v>
      </c>
      <c r="E15" s="243" t="s">
        <v>337</v>
      </c>
      <c r="F15" s="251" t="s">
        <v>352</v>
      </c>
      <c r="G15" s="159" t="s">
        <v>384</v>
      </c>
      <c r="H15" s="191" t="s">
        <v>371</v>
      </c>
      <c r="I15" s="156"/>
    </row>
    <row r="16" spans="1:9" ht="157.5" customHeight="1" x14ac:dyDescent="0.3">
      <c r="A16" s="157" t="s">
        <v>34</v>
      </c>
      <c r="B16" s="157" t="s">
        <v>31</v>
      </c>
      <c r="C16" s="5" t="s">
        <v>359</v>
      </c>
      <c r="D16" s="5" t="s">
        <v>41</v>
      </c>
      <c r="E16" s="5" t="s">
        <v>42</v>
      </c>
      <c r="F16" s="250" t="s">
        <v>353</v>
      </c>
      <c r="G16" s="158" t="s">
        <v>383</v>
      </c>
      <c r="H16" s="193" t="s">
        <v>385</v>
      </c>
      <c r="I16" s="156"/>
    </row>
    <row r="17" spans="1:9" ht="44.55" customHeight="1" x14ac:dyDescent="0.3">
      <c r="A17" s="157" t="s">
        <v>39</v>
      </c>
      <c r="B17" s="157" t="s">
        <v>31</v>
      </c>
      <c r="C17" s="5" t="s">
        <v>44</v>
      </c>
      <c r="D17" s="5" t="s">
        <v>45</v>
      </c>
      <c r="E17" s="243" t="s">
        <v>338</v>
      </c>
      <c r="F17" s="5" t="s">
        <v>46</v>
      </c>
      <c r="G17" s="158" t="s">
        <v>387</v>
      </c>
      <c r="H17" s="193" t="s">
        <v>386</v>
      </c>
      <c r="I17" s="160"/>
    </row>
    <row r="18" spans="1:9" ht="44.55" customHeight="1" x14ac:dyDescent="0.3">
      <c r="A18" s="157" t="s">
        <v>43</v>
      </c>
      <c r="B18" s="157" t="s">
        <v>31</v>
      </c>
      <c r="C18" s="5" t="s">
        <v>421</v>
      </c>
      <c r="D18" s="5" t="s">
        <v>434</v>
      </c>
      <c r="E18" s="244" t="s">
        <v>338</v>
      </c>
      <c r="F18" s="245" t="s">
        <v>435</v>
      </c>
      <c r="G18" s="159" t="s">
        <v>436</v>
      </c>
      <c r="H18" s="252" t="s">
        <v>437</v>
      </c>
      <c r="I18" s="160"/>
    </row>
    <row r="19" spans="1:9" ht="44.55" customHeight="1" x14ac:dyDescent="0.3">
      <c r="A19" s="157" t="s">
        <v>47</v>
      </c>
      <c r="B19" s="157" t="s">
        <v>31</v>
      </c>
      <c r="C19" s="5" t="s">
        <v>417</v>
      </c>
      <c r="D19" s="5" t="s">
        <v>438</v>
      </c>
      <c r="E19" s="244" t="s">
        <v>334</v>
      </c>
      <c r="F19" s="245" t="s">
        <v>23</v>
      </c>
      <c r="G19" s="159" t="s">
        <v>439</v>
      </c>
      <c r="H19" s="255" t="s">
        <v>388</v>
      </c>
      <c r="I19" s="160"/>
    </row>
    <row r="20" spans="1:9" ht="80.55" customHeight="1" x14ac:dyDescent="0.3">
      <c r="A20" s="161" t="s">
        <v>53</v>
      </c>
      <c r="B20" s="161" t="s">
        <v>48</v>
      </c>
      <c r="C20" s="254" t="s">
        <v>415</v>
      </c>
      <c r="D20" s="254" t="s">
        <v>415</v>
      </c>
      <c r="E20" s="253" t="s">
        <v>339</v>
      </c>
      <c r="F20" s="141" t="s">
        <v>51</v>
      </c>
      <c r="G20" s="181" t="s">
        <v>52</v>
      </c>
      <c r="H20" s="194" t="s">
        <v>427</v>
      </c>
      <c r="I20" s="156"/>
    </row>
    <row r="21" spans="1:9" ht="48" customHeight="1" x14ac:dyDescent="0.3">
      <c r="A21" s="161" t="s">
        <v>56</v>
      </c>
      <c r="B21" s="161" t="s">
        <v>48</v>
      </c>
      <c r="C21" s="254" t="s">
        <v>420</v>
      </c>
      <c r="D21" s="139" t="s">
        <v>440</v>
      </c>
      <c r="E21" s="139" t="s">
        <v>334</v>
      </c>
      <c r="F21" s="139" t="s">
        <v>23</v>
      </c>
      <c r="G21" s="181" t="s">
        <v>441</v>
      </c>
      <c r="H21" s="140" t="s">
        <v>388</v>
      </c>
      <c r="I21" s="156"/>
    </row>
    <row r="22" spans="1:9" ht="64.2" customHeight="1" x14ac:dyDescent="0.3">
      <c r="A22" s="256" t="s">
        <v>59</v>
      </c>
      <c r="B22" s="256" t="s">
        <v>48</v>
      </c>
      <c r="C22" s="256" t="s">
        <v>442</v>
      </c>
      <c r="D22" s="132" t="s">
        <v>378</v>
      </c>
      <c r="E22" s="256" t="s">
        <v>263</v>
      </c>
      <c r="F22" s="132" t="s">
        <v>51</v>
      </c>
      <c r="G22" s="180" t="s">
        <v>404</v>
      </c>
      <c r="H22" s="186" t="s">
        <v>428</v>
      </c>
      <c r="I22" s="156"/>
    </row>
    <row r="23" spans="1:9" ht="52.2" customHeight="1" x14ac:dyDescent="0.3">
      <c r="A23" s="256" t="s">
        <v>62</v>
      </c>
      <c r="B23" s="256" t="s">
        <v>48</v>
      </c>
      <c r="C23" s="256" t="s">
        <v>443</v>
      </c>
      <c r="D23" s="132" t="s">
        <v>379</v>
      </c>
      <c r="E23" s="256" t="s">
        <v>334</v>
      </c>
      <c r="F23" s="132" t="s">
        <v>23</v>
      </c>
      <c r="G23" s="180" t="s">
        <v>389</v>
      </c>
      <c r="H23" s="184" t="s">
        <v>388</v>
      </c>
      <c r="I23" s="156"/>
    </row>
    <row r="24" spans="1:9" ht="127.8" customHeight="1" x14ac:dyDescent="0.3">
      <c r="A24" s="139" t="s">
        <v>66</v>
      </c>
      <c r="B24" s="139" t="s">
        <v>48</v>
      </c>
      <c r="C24" s="139" t="s">
        <v>416</v>
      </c>
      <c r="D24" s="139" t="s">
        <v>75</v>
      </c>
      <c r="E24" s="253" t="s">
        <v>337</v>
      </c>
      <c r="F24" s="257" t="s">
        <v>431</v>
      </c>
      <c r="G24" s="140" t="s">
        <v>143</v>
      </c>
      <c r="H24" s="140" t="s">
        <v>388</v>
      </c>
      <c r="I24" s="156"/>
    </row>
    <row r="25" spans="1:9" ht="87.6" customHeight="1" x14ac:dyDescent="0.3">
      <c r="A25" s="139" t="s">
        <v>70</v>
      </c>
      <c r="B25" s="139" t="s">
        <v>48</v>
      </c>
      <c r="C25" s="139" t="s">
        <v>351</v>
      </c>
      <c r="D25" s="139" t="s">
        <v>444</v>
      </c>
      <c r="E25" s="253" t="s">
        <v>337</v>
      </c>
      <c r="F25" s="258" t="s">
        <v>360</v>
      </c>
      <c r="G25" s="140" t="s">
        <v>388</v>
      </c>
      <c r="H25" s="140" t="s">
        <v>388</v>
      </c>
      <c r="I25" s="156"/>
    </row>
    <row r="26" spans="1:9" ht="62.55" customHeight="1" x14ac:dyDescent="0.3">
      <c r="A26" s="162" t="s">
        <v>73</v>
      </c>
      <c r="B26" s="162" t="s">
        <v>121</v>
      </c>
      <c r="C26" s="163" t="s">
        <v>408</v>
      </c>
      <c r="D26" s="21" t="s">
        <v>391</v>
      </c>
      <c r="E26" s="143" t="s">
        <v>263</v>
      </c>
      <c r="F26" s="142" t="s">
        <v>51</v>
      </c>
      <c r="G26" s="188" t="s">
        <v>394</v>
      </c>
      <c r="H26" s="188" t="s">
        <v>407</v>
      </c>
      <c r="I26" s="156"/>
    </row>
    <row r="27" spans="1:9" ht="39.6" x14ac:dyDescent="0.3">
      <c r="A27" s="162" t="s">
        <v>78</v>
      </c>
      <c r="B27" s="162" t="s">
        <v>121</v>
      </c>
      <c r="C27" s="163" t="s">
        <v>409</v>
      </c>
      <c r="D27" s="86" t="s">
        <v>392</v>
      </c>
      <c r="E27" s="143" t="s">
        <v>334</v>
      </c>
      <c r="F27" s="21" t="s">
        <v>23</v>
      </c>
      <c r="G27" s="188" t="s">
        <v>445</v>
      </c>
      <c r="H27" s="21" t="s">
        <v>388</v>
      </c>
      <c r="I27" s="156"/>
    </row>
    <row r="28" spans="1:9" ht="71.55" customHeight="1" x14ac:dyDescent="0.3">
      <c r="A28" s="162" t="s">
        <v>84</v>
      </c>
      <c r="B28" s="162" t="s">
        <v>121</v>
      </c>
      <c r="C28" s="21" t="s">
        <v>418</v>
      </c>
      <c r="D28" s="21" t="s">
        <v>68</v>
      </c>
      <c r="E28" s="143" t="s">
        <v>263</v>
      </c>
      <c r="F28" s="142" t="s">
        <v>51</v>
      </c>
      <c r="G28" s="190" t="s">
        <v>69</v>
      </c>
      <c r="H28" s="188" t="s">
        <v>429</v>
      </c>
      <c r="I28" s="160"/>
    </row>
    <row r="29" spans="1:9" ht="52.2" customHeight="1" x14ac:dyDescent="0.3">
      <c r="A29" s="162" t="s">
        <v>87</v>
      </c>
      <c r="B29" s="162" t="s">
        <v>121</v>
      </c>
      <c r="C29" s="143" t="s">
        <v>422</v>
      </c>
      <c r="D29" s="143" t="s">
        <v>72</v>
      </c>
      <c r="E29" s="143" t="s">
        <v>334</v>
      </c>
      <c r="F29" s="142" t="s">
        <v>23</v>
      </c>
      <c r="G29" s="182" t="s">
        <v>446</v>
      </c>
      <c r="H29" s="21" t="s">
        <v>388</v>
      </c>
      <c r="I29" s="160"/>
    </row>
    <row r="30" spans="1:9" ht="67.8" customHeight="1" x14ac:dyDescent="0.3">
      <c r="A30" s="162" t="s">
        <v>90</v>
      </c>
      <c r="B30" s="162" t="s">
        <v>121</v>
      </c>
      <c r="C30" s="143" t="s">
        <v>410</v>
      </c>
      <c r="D30" s="143" t="s">
        <v>393</v>
      </c>
      <c r="E30" s="143" t="s">
        <v>263</v>
      </c>
      <c r="F30" s="143" t="s">
        <v>51</v>
      </c>
      <c r="G30" s="189" t="s">
        <v>395</v>
      </c>
      <c r="H30" s="21" t="s">
        <v>388</v>
      </c>
      <c r="I30" s="160"/>
    </row>
    <row r="31" spans="1:9" ht="119.4" customHeight="1" x14ac:dyDescent="0.3">
      <c r="A31" s="162" t="s">
        <v>93</v>
      </c>
      <c r="B31" s="162" t="s">
        <v>121</v>
      </c>
      <c r="C31" s="163" t="s">
        <v>447</v>
      </c>
      <c r="D31" s="143" t="s">
        <v>390</v>
      </c>
      <c r="E31" s="142" t="s">
        <v>337</v>
      </c>
      <c r="F31" s="143" t="s">
        <v>132</v>
      </c>
      <c r="G31" s="189" t="s">
        <v>133</v>
      </c>
      <c r="H31" s="188" t="s">
        <v>414</v>
      </c>
      <c r="I31" s="160"/>
    </row>
    <row r="32" spans="1:9" ht="49.8" customHeight="1" x14ac:dyDescent="0.3">
      <c r="A32" s="162" t="s">
        <v>96</v>
      </c>
      <c r="B32" s="162" t="s">
        <v>121</v>
      </c>
      <c r="C32" s="143" t="s">
        <v>419</v>
      </c>
      <c r="D32" s="143" t="s">
        <v>138</v>
      </c>
      <c r="E32" s="143" t="s">
        <v>338</v>
      </c>
      <c r="F32" s="143" t="s">
        <v>82</v>
      </c>
      <c r="G32" s="189" t="s">
        <v>411</v>
      </c>
      <c r="H32" s="21" t="s">
        <v>388</v>
      </c>
      <c r="I32" s="160"/>
    </row>
    <row r="33" spans="1:9" ht="118.8" x14ac:dyDescent="0.3">
      <c r="A33" s="162" t="s">
        <v>99</v>
      </c>
      <c r="B33" s="162" t="s">
        <v>121</v>
      </c>
      <c r="C33" s="21" t="s">
        <v>140</v>
      </c>
      <c r="D33" s="86" t="s">
        <v>141</v>
      </c>
      <c r="E33" s="86" t="s">
        <v>337</v>
      </c>
      <c r="F33" s="259" t="s">
        <v>431</v>
      </c>
      <c r="G33" s="86" t="s">
        <v>143</v>
      </c>
      <c r="H33" s="86" t="s">
        <v>388</v>
      </c>
      <c r="I33" s="156"/>
    </row>
    <row r="34" spans="1:9" ht="66" x14ac:dyDescent="0.3">
      <c r="A34" s="162" t="s">
        <v>105</v>
      </c>
      <c r="B34" s="162" t="s">
        <v>121</v>
      </c>
      <c r="C34" s="21" t="s">
        <v>423</v>
      </c>
      <c r="D34" s="86" t="s">
        <v>448</v>
      </c>
      <c r="E34" s="86" t="s">
        <v>334</v>
      </c>
      <c r="F34" s="143" t="s">
        <v>23</v>
      </c>
      <c r="G34" s="86" t="s">
        <v>449</v>
      </c>
      <c r="H34" s="86" t="s">
        <v>388</v>
      </c>
      <c r="I34" s="156"/>
    </row>
    <row r="35" spans="1:9" ht="31.8" customHeight="1" x14ac:dyDescent="0.3">
      <c r="A35" s="260" t="s">
        <v>108</v>
      </c>
      <c r="B35" s="164" t="s">
        <v>146</v>
      </c>
      <c r="C35" s="165" t="s">
        <v>355</v>
      </c>
      <c r="D35" s="25" t="s">
        <v>451</v>
      </c>
      <c r="E35" s="185" t="s">
        <v>337</v>
      </c>
      <c r="F35" s="25" t="s">
        <v>354</v>
      </c>
      <c r="G35" s="166" t="s">
        <v>150</v>
      </c>
      <c r="H35" s="25" t="s">
        <v>412</v>
      </c>
      <c r="I35" s="167"/>
    </row>
    <row r="36" spans="1:9" ht="26.4" x14ac:dyDescent="0.3">
      <c r="A36" s="260" t="s">
        <v>111</v>
      </c>
      <c r="B36" s="164" t="s">
        <v>146</v>
      </c>
      <c r="C36" s="165" t="s">
        <v>424</v>
      </c>
      <c r="D36" s="25" t="s">
        <v>452</v>
      </c>
      <c r="E36" s="24" t="s">
        <v>334</v>
      </c>
      <c r="F36" s="24" t="s">
        <v>23</v>
      </c>
      <c r="G36" s="166" t="s">
        <v>450</v>
      </c>
      <c r="H36" s="25" t="s">
        <v>388</v>
      </c>
      <c r="I36" s="167"/>
    </row>
    <row r="37" spans="1:9" ht="76.95" customHeight="1" x14ac:dyDescent="0.3">
      <c r="A37" s="260" t="s">
        <v>114</v>
      </c>
      <c r="B37" s="164" t="s">
        <v>146</v>
      </c>
      <c r="C37" s="25" t="s">
        <v>356</v>
      </c>
      <c r="D37" s="25" t="s">
        <v>453</v>
      </c>
      <c r="E37" s="24" t="s">
        <v>337</v>
      </c>
      <c r="F37" s="185" t="s">
        <v>432</v>
      </c>
      <c r="G37" s="166" t="s">
        <v>150</v>
      </c>
      <c r="H37" s="187" t="s">
        <v>462</v>
      </c>
      <c r="I37" s="167"/>
    </row>
    <row r="38" spans="1:9" ht="46.5" customHeight="1" x14ac:dyDescent="0.3">
      <c r="A38" s="25" t="s">
        <v>117</v>
      </c>
      <c r="B38" s="164" t="s">
        <v>146</v>
      </c>
      <c r="C38" s="25" t="s">
        <v>157</v>
      </c>
      <c r="D38" s="25" t="s">
        <v>454</v>
      </c>
      <c r="E38" s="24" t="s">
        <v>263</v>
      </c>
      <c r="F38" s="185" t="s">
        <v>51</v>
      </c>
      <c r="G38" s="166" t="s">
        <v>403</v>
      </c>
      <c r="H38" s="187" t="s">
        <v>413</v>
      </c>
      <c r="I38" s="167"/>
    </row>
    <row r="39" spans="1:9" ht="26.4" x14ac:dyDescent="0.3">
      <c r="A39" s="25" t="s">
        <v>120</v>
      </c>
      <c r="B39" s="164" t="s">
        <v>146</v>
      </c>
      <c r="C39" s="25" t="s">
        <v>425</v>
      </c>
      <c r="D39" s="25" t="s">
        <v>455</v>
      </c>
      <c r="E39" s="185" t="s">
        <v>334</v>
      </c>
      <c r="F39" s="24" t="s">
        <v>23</v>
      </c>
      <c r="G39" s="166" t="s">
        <v>456</v>
      </c>
      <c r="H39" s="183" t="s">
        <v>388</v>
      </c>
      <c r="I39" s="167"/>
    </row>
    <row r="40" spans="1:9" ht="39.6" x14ac:dyDescent="0.3">
      <c r="A40" s="25" t="s">
        <v>125</v>
      </c>
      <c r="B40" s="164" t="s">
        <v>146</v>
      </c>
      <c r="C40" s="165" t="s">
        <v>164</v>
      </c>
      <c r="D40" s="25" t="s">
        <v>457</v>
      </c>
      <c r="E40" s="185" t="s">
        <v>337</v>
      </c>
      <c r="F40" s="185" t="s">
        <v>166</v>
      </c>
      <c r="G40" s="166" t="s">
        <v>402</v>
      </c>
      <c r="H40" s="187" t="s">
        <v>413</v>
      </c>
      <c r="I40" s="167"/>
    </row>
    <row r="41" spans="1:9" ht="26.4" x14ac:dyDescent="0.3">
      <c r="A41" s="25" t="s">
        <v>129</v>
      </c>
      <c r="B41" s="164" t="s">
        <v>146</v>
      </c>
      <c r="C41" s="165" t="s">
        <v>168</v>
      </c>
      <c r="D41" s="25" t="s">
        <v>458</v>
      </c>
      <c r="E41" s="24" t="s">
        <v>337</v>
      </c>
      <c r="F41" s="185" t="s">
        <v>342</v>
      </c>
      <c r="G41" s="166" t="s">
        <v>401</v>
      </c>
      <c r="H41" s="183" t="s">
        <v>388</v>
      </c>
      <c r="I41" s="167"/>
    </row>
    <row r="42" spans="1:9" ht="116.4" customHeight="1" x14ac:dyDescent="0.3">
      <c r="A42" s="25" t="s">
        <v>135</v>
      </c>
      <c r="B42" s="164" t="s">
        <v>146</v>
      </c>
      <c r="C42" s="25" t="s">
        <v>181</v>
      </c>
      <c r="D42" s="25" t="s">
        <v>182</v>
      </c>
      <c r="E42" s="25" t="s">
        <v>337</v>
      </c>
      <c r="F42" s="261" t="s">
        <v>459</v>
      </c>
      <c r="G42" s="168" t="s">
        <v>400</v>
      </c>
      <c r="H42" s="187" t="s">
        <v>430</v>
      </c>
      <c r="I42" s="169"/>
    </row>
    <row r="43" spans="1:9" ht="38.549999999999997" customHeight="1" x14ac:dyDescent="0.3">
      <c r="A43" s="25" t="s">
        <v>139</v>
      </c>
      <c r="B43" s="164" t="s">
        <v>146</v>
      </c>
      <c r="C43" s="25" t="s">
        <v>426</v>
      </c>
      <c r="D43" s="25" t="s">
        <v>187</v>
      </c>
      <c r="E43" s="185" t="s">
        <v>334</v>
      </c>
      <c r="F43" s="24" t="s">
        <v>23</v>
      </c>
      <c r="G43" s="168" t="s">
        <v>460</v>
      </c>
      <c r="H43" s="183" t="s">
        <v>388</v>
      </c>
      <c r="I43" s="169"/>
    </row>
    <row r="44" spans="1:9" ht="52.8" x14ac:dyDescent="0.3">
      <c r="A44" s="25" t="s">
        <v>145</v>
      </c>
      <c r="B44" s="170" t="s">
        <v>146</v>
      </c>
      <c r="C44" s="84" t="s">
        <v>189</v>
      </c>
      <c r="D44" s="84" t="s">
        <v>190</v>
      </c>
      <c r="E44" s="185" t="s">
        <v>337</v>
      </c>
      <c r="F44" s="24" t="s">
        <v>191</v>
      </c>
      <c r="G44" s="166" t="s">
        <v>399</v>
      </c>
      <c r="H44" s="183" t="s">
        <v>388</v>
      </c>
      <c r="I44" s="169"/>
    </row>
    <row r="45" spans="1:9" ht="60" customHeight="1" x14ac:dyDescent="0.3">
      <c r="A45" s="25" t="s">
        <v>152</v>
      </c>
      <c r="B45" s="164" t="s">
        <v>146</v>
      </c>
      <c r="C45" s="84" t="s">
        <v>194</v>
      </c>
      <c r="D45" s="84" t="s">
        <v>195</v>
      </c>
      <c r="E45" s="84" t="s">
        <v>337</v>
      </c>
      <c r="F45" s="25" t="s">
        <v>196</v>
      </c>
      <c r="G45" s="166" t="s">
        <v>396</v>
      </c>
      <c r="H45" s="187" t="s">
        <v>461</v>
      </c>
      <c r="I45" s="169"/>
    </row>
    <row r="46" spans="1:9" ht="26.55" customHeight="1" x14ac:dyDescent="0.3">
      <c r="A46" s="25" t="s">
        <v>156</v>
      </c>
      <c r="B46" s="164" t="s">
        <v>146</v>
      </c>
      <c r="C46" s="25" t="s">
        <v>199</v>
      </c>
      <c r="D46" s="25" t="s">
        <v>200</v>
      </c>
      <c r="E46" s="24" t="s">
        <v>334</v>
      </c>
      <c r="F46" s="24" t="s">
        <v>23</v>
      </c>
      <c r="G46" s="168" t="s">
        <v>397</v>
      </c>
      <c r="H46" s="183" t="s">
        <v>388</v>
      </c>
      <c r="I46" s="169"/>
    </row>
    <row r="47" spans="1:9" ht="31.95" customHeight="1" x14ac:dyDescent="0.3">
      <c r="A47" s="25" t="s">
        <v>160</v>
      </c>
      <c r="B47" s="164" t="s">
        <v>146</v>
      </c>
      <c r="C47" s="25" t="s">
        <v>202</v>
      </c>
      <c r="D47" s="25" t="s">
        <v>203</v>
      </c>
      <c r="E47" s="25" t="s">
        <v>334</v>
      </c>
      <c r="F47" s="25" t="s">
        <v>23</v>
      </c>
      <c r="G47" s="168" t="s">
        <v>398</v>
      </c>
      <c r="H47" s="183" t="s">
        <v>388</v>
      </c>
      <c r="I47" s="169"/>
    </row>
    <row r="50" spans="1:8" ht="35.1" customHeight="1" x14ac:dyDescent="0.3">
      <c r="B50" s="247" t="s">
        <v>210</v>
      </c>
      <c r="C50" s="247"/>
      <c r="D50" s="247"/>
      <c r="E50" s="247"/>
    </row>
    <row r="51" spans="1:8" ht="35.1" customHeight="1" x14ac:dyDescent="0.3">
      <c r="B51" s="248" t="s">
        <v>211</v>
      </c>
      <c r="C51" s="246" t="s">
        <v>212</v>
      </c>
      <c r="D51" s="246"/>
      <c r="E51" s="246"/>
      <c r="F51" s="172"/>
      <c r="G51" s="172"/>
      <c r="H51" s="172"/>
    </row>
    <row r="52" spans="1:8" ht="68.400000000000006" customHeight="1" x14ac:dyDescent="0.3">
      <c r="B52" s="173" t="s">
        <v>213</v>
      </c>
      <c r="C52" s="263" t="s">
        <v>214</v>
      </c>
      <c r="D52" s="263"/>
      <c r="E52" s="263"/>
      <c r="F52" s="171"/>
      <c r="G52" s="171"/>
      <c r="H52" s="171"/>
    </row>
    <row r="53" spans="1:8" ht="21.6" customHeight="1" x14ac:dyDescent="0.3">
      <c r="B53" s="173" t="s">
        <v>215</v>
      </c>
      <c r="C53" s="263" t="s">
        <v>216</v>
      </c>
      <c r="D53" s="263"/>
      <c r="E53" s="263"/>
    </row>
    <row r="54" spans="1:8" ht="31.95" customHeight="1" x14ac:dyDescent="0.3">
      <c r="B54" s="174" t="s">
        <v>217</v>
      </c>
      <c r="C54" s="263" t="s">
        <v>218</v>
      </c>
      <c r="D54" s="263"/>
      <c r="E54" s="263"/>
    </row>
    <row r="55" spans="1:8" s="145" customFormat="1" ht="31.05" customHeight="1" x14ac:dyDescent="0.3">
      <c r="A55" s="45"/>
      <c r="B55" s="173" t="s">
        <v>219</v>
      </c>
      <c r="C55" s="263" t="s">
        <v>220</v>
      </c>
      <c r="D55" s="263"/>
      <c r="E55" s="263"/>
      <c r="F55" s="45"/>
      <c r="G55" s="45"/>
      <c r="H55" s="45"/>
    </row>
    <row r="56" spans="1:8" s="145" customFormat="1" ht="96" customHeight="1" x14ac:dyDescent="0.3">
      <c r="A56" s="45"/>
      <c r="B56" s="173" t="s">
        <v>221</v>
      </c>
      <c r="C56" s="263" t="s">
        <v>222</v>
      </c>
      <c r="D56" s="263"/>
      <c r="E56" s="263"/>
      <c r="F56" s="171"/>
      <c r="G56" s="171"/>
      <c r="H56" s="171"/>
    </row>
    <row r="57" spans="1:8" s="145" customFormat="1" ht="45.6" customHeight="1" x14ac:dyDescent="0.3">
      <c r="A57" s="45"/>
      <c r="B57" s="249" t="s">
        <v>223</v>
      </c>
      <c r="C57" s="263" t="s">
        <v>224</v>
      </c>
      <c r="D57" s="263"/>
      <c r="E57" s="263"/>
      <c r="F57" s="171"/>
      <c r="G57" s="171"/>
      <c r="H57" s="171"/>
    </row>
    <row r="58" spans="1:8" s="145" customFormat="1" ht="35.1" customHeight="1" x14ac:dyDescent="0.3">
      <c r="A58" s="45"/>
      <c r="B58" s="174" t="s">
        <v>225</v>
      </c>
      <c r="C58" s="263" t="s">
        <v>226</v>
      </c>
      <c r="D58" s="263"/>
      <c r="E58" s="263"/>
      <c r="F58" s="45"/>
      <c r="G58" s="45"/>
      <c r="H58" s="45"/>
    </row>
    <row r="59" spans="1:8" s="145" customFormat="1" ht="35.1" customHeight="1" x14ac:dyDescent="0.3">
      <c r="A59" s="45"/>
      <c r="B59" s="174" t="s">
        <v>227</v>
      </c>
      <c r="C59" s="263" t="s">
        <v>228</v>
      </c>
      <c r="D59" s="263"/>
      <c r="E59" s="263"/>
      <c r="F59" s="45"/>
      <c r="G59" s="45"/>
      <c r="H59" s="45"/>
    </row>
    <row r="60" spans="1:8" s="145" customFormat="1" ht="153" customHeight="1" x14ac:dyDescent="0.3">
      <c r="A60" s="45"/>
      <c r="B60" s="262" t="s">
        <v>229</v>
      </c>
      <c r="C60" s="264" t="s">
        <v>230</v>
      </c>
      <c r="D60" s="264"/>
      <c r="E60" s="264"/>
      <c r="F60" s="176"/>
      <c r="G60" s="176"/>
      <c r="H60" s="176"/>
    </row>
    <row r="61" spans="1:8" s="145" customFormat="1" ht="91.8" customHeight="1" x14ac:dyDescent="0.3">
      <c r="A61" s="45"/>
      <c r="B61" s="240" t="s">
        <v>231</v>
      </c>
      <c r="C61" s="265" t="s">
        <v>380</v>
      </c>
      <c r="D61" s="265"/>
      <c r="E61" s="265"/>
      <c r="F61" s="178"/>
      <c r="G61" s="178"/>
      <c r="H61" s="178"/>
    </row>
    <row r="62" spans="1:8" s="145" customFormat="1" ht="88.8" customHeight="1" x14ac:dyDescent="0.3">
      <c r="A62" s="45"/>
      <c r="B62" s="177" t="s">
        <v>233</v>
      </c>
      <c r="C62" s="265" t="s">
        <v>381</v>
      </c>
      <c r="D62" s="265"/>
      <c r="E62" s="265"/>
      <c r="F62" s="178"/>
      <c r="G62" s="178"/>
      <c r="H62" s="178"/>
    </row>
    <row r="63" spans="1:8" s="145" customFormat="1" ht="63" customHeight="1" x14ac:dyDescent="0.3">
      <c r="A63" s="45"/>
      <c r="B63" s="177" t="s">
        <v>235</v>
      </c>
      <c r="C63" s="265" t="s">
        <v>236</v>
      </c>
      <c r="D63" s="265"/>
      <c r="E63" s="265"/>
      <c r="F63" s="178"/>
      <c r="G63" s="178"/>
      <c r="H63" s="178"/>
    </row>
    <row r="64" spans="1:8" s="145" customFormat="1" ht="102" customHeight="1" x14ac:dyDescent="0.3">
      <c r="A64" s="45"/>
      <c r="B64" s="177" t="s">
        <v>237</v>
      </c>
      <c r="C64" s="265" t="s">
        <v>238</v>
      </c>
      <c r="D64" s="265"/>
      <c r="E64" s="265"/>
      <c r="F64" s="178"/>
      <c r="G64" s="178"/>
      <c r="H64" s="178"/>
    </row>
    <row r="65" spans="1:8" s="145" customFormat="1" ht="103.8" customHeight="1" x14ac:dyDescent="0.3">
      <c r="A65" s="45"/>
      <c r="B65" s="177" t="s">
        <v>239</v>
      </c>
      <c r="C65" s="265" t="s">
        <v>240</v>
      </c>
      <c r="D65" s="265"/>
      <c r="E65" s="265"/>
      <c r="F65" s="178"/>
      <c r="G65" s="178"/>
      <c r="H65" s="178"/>
    </row>
    <row r="66" spans="1:8" s="145" customFormat="1" ht="32.4" customHeight="1" x14ac:dyDescent="0.3">
      <c r="A66" s="45"/>
      <c r="B66" s="175" t="s">
        <v>241</v>
      </c>
      <c r="C66" s="263" t="s">
        <v>242</v>
      </c>
      <c r="D66" s="263"/>
      <c r="E66" s="263"/>
      <c r="F66" s="171"/>
      <c r="G66" s="171"/>
      <c r="H66" s="171"/>
    </row>
  </sheetData>
  <mergeCells count="21">
    <mergeCell ref="C65:E65"/>
    <mergeCell ref="C66:E66"/>
    <mergeCell ref="C60:E60"/>
    <mergeCell ref="C61:E61"/>
    <mergeCell ref="C62:E62"/>
    <mergeCell ref="C63:E63"/>
    <mergeCell ref="C64:E64"/>
    <mergeCell ref="C56:E56"/>
    <mergeCell ref="B50:E50"/>
    <mergeCell ref="C57:E57"/>
    <mergeCell ref="C58:E58"/>
    <mergeCell ref="C59:E59"/>
    <mergeCell ref="C51:E51"/>
    <mergeCell ref="C52:E52"/>
    <mergeCell ref="C53:E53"/>
    <mergeCell ref="C54:E54"/>
    <mergeCell ref="C55:E55"/>
    <mergeCell ref="B2:C2"/>
    <mergeCell ref="B3:C3"/>
    <mergeCell ref="B5:D5"/>
    <mergeCell ref="D2:D3"/>
  </mergeCells>
  <hyperlinks>
    <hyperlink ref="H15" r:id="rId1" xr:uid="{A26A0277-79AE-4229-A0AA-818B7736B41C}"/>
    <hyperlink ref="H16" r:id="rId2" xr:uid="{285ADAFF-CCA8-4413-8500-E2B8878E9B66}"/>
    <hyperlink ref="H17" r:id="rId3" xr:uid="{ED496107-D12E-40C7-9ABE-E40D34EBD999}"/>
    <hyperlink ref="G45" r:id="rId4" display="https://www.datadictionary.nhs.uk/attributes/cancer_treatment_intent.html?hl=curative%2Cintent%2Ctreatment" xr:uid="{5392687E-6714-4D47-B018-4D7651283C75}"/>
    <hyperlink ref="H14" r:id="rId5" xr:uid="{18FDD028-F4D4-401A-AF02-991F29C5B88C}"/>
    <hyperlink ref="H13" r:id="rId6" xr:uid="{DC0EC30E-E33F-4A9E-B813-9CAC55192574}"/>
    <hyperlink ref="H18" r:id="rId7" xr:uid="{6C5112E3-5F0E-414F-A521-D9618DC20F48}"/>
  </hyperlink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7273BA-342C-439A-B43F-55721183EAC2}">
  <sheetPr codeName="Sheet6"/>
  <dimension ref="A2:G72"/>
  <sheetViews>
    <sheetView showGridLines="0" topLeftCell="C1" zoomScaleNormal="100" workbookViewId="0">
      <selection activeCell="D13" sqref="D13"/>
    </sheetView>
  </sheetViews>
  <sheetFormatPr defaultColWidth="8.5546875" defaultRowHeight="13.8" x14ac:dyDescent="0.3"/>
  <cols>
    <col min="1" max="1" width="20.88671875" style="14" customWidth="1"/>
    <col min="2" max="2" width="35.44140625" style="14" customWidth="1"/>
    <col min="3" max="3" width="80.44140625" style="36" customWidth="1"/>
    <col min="4" max="4" width="51.5546875" style="65" customWidth="1"/>
    <col min="5" max="5" width="56.44140625" style="45" bestFit="1" customWidth="1"/>
    <col min="6" max="6" width="54.88671875" style="14" customWidth="1"/>
    <col min="7" max="7" width="52.5546875" style="53" customWidth="1"/>
    <col min="8" max="16384" width="8.5546875" style="14"/>
  </cols>
  <sheetData>
    <row r="2" spans="1:7" ht="39" customHeight="1" x14ac:dyDescent="0.3">
      <c r="B2" s="208" t="s">
        <v>0</v>
      </c>
      <c r="C2" s="209"/>
    </row>
    <row r="3" spans="1:7" ht="43.5" customHeight="1" x14ac:dyDescent="0.3">
      <c r="B3" s="210" t="s">
        <v>10</v>
      </c>
      <c r="C3" s="211"/>
    </row>
    <row r="4" spans="1:7" ht="39" customHeight="1" x14ac:dyDescent="0.3">
      <c r="B4" s="212" t="s">
        <v>11</v>
      </c>
      <c r="C4" s="213"/>
      <c r="D4" s="214"/>
      <c r="E4" s="46"/>
    </row>
    <row r="5" spans="1:7" ht="53.1" customHeight="1" x14ac:dyDescent="0.3">
      <c r="A5" s="61" t="s">
        <v>12</v>
      </c>
      <c r="B5" s="61" t="s">
        <v>13</v>
      </c>
      <c r="C5" s="60" t="s">
        <v>14</v>
      </c>
      <c r="D5" s="61" t="s">
        <v>15</v>
      </c>
      <c r="E5" s="61" t="s">
        <v>16</v>
      </c>
      <c r="F5" s="61" t="s">
        <v>17</v>
      </c>
      <c r="G5" s="61" t="s">
        <v>18</v>
      </c>
    </row>
    <row r="6" spans="1:7" ht="31.2" x14ac:dyDescent="0.3">
      <c r="A6" s="31" t="s">
        <v>19</v>
      </c>
      <c r="B6" s="31" t="s">
        <v>20</v>
      </c>
      <c r="C6" s="32" t="s">
        <v>21</v>
      </c>
      <c r="D6" s="32" t="s">
        <v>22</v>
      </c>
      <c r="E6" s="16" t="s">
        <v>23</v>
      </c>
      <c r="F6" s="29"/>
      <c r="G6" s="29"/>
    </row>
    <row r="7" spans="1:7" ht="31.2" x14ac:dyDescent="0.3">
      <c r="A7" s="31" t="s">
        <v>24</v>
      </c>
      <c r="B7" s="31" t="s">
        <v>20</v>
      </c>
      <c r="C7" s="48" t="s">
        <v>25</v>
      </c>
      <c r="D7" s="48" t="s">
        <v>26</v>
      </c>
      <c r="E7" s="47"/>
      <c r="F7" s="30"/>
      <c r="G7" s="29"/>
    </row>
    <row r="8" spans="1:7" ht="31.2" x14ac:dyDescent="0.3">
      <c r="A8" s="31" t="s">
        <v>27</v>
      </c>
      <c r="B8" s="31" t="s">
        <v>20</v>
      </c>
      <c r="C8" s="32" t="s">
        <v>28</v>
      </c>
      <c r="D8" s="48" t="s">
        <v>29</v>
      </c>
      <c r="E8" s="47"/>
      <c r="F8" s="30"/>
      <c r="G8" s="29"/>
    </row>
    <row r="9" spans="1:7" ht="32.25" customHeight="1" x14ac:dyDescent="0.3">
      <c r="A9" s="34" t="s">
        <v>30</v>
      </c>
      <c r="B9" s="34" t="s">
        <v>31</v>
      </c>
      <c r="C9" s="33" t="s">
        <v>32</v>
      </c>
      <c r="D9" s="33" t="s">
        <v>33</v>
      </c>
      <c r="E9" s="5"/>
      <c r="F9" s="122"/>
      <c r="G9" s="54"/>
    </row>
    <row r="10" spans="1:7" ht="43.5" customHeight="1" x14ac:dyDescent="0.3">
      <c r="A10" s="34" t="s">
        <v>34</v>
      </c>
      <c r="B10" s="34" t="s">
        <v>31</v>
      </c>
      <c r="C10" s="33" t="s">
        <v>35</v>
      </c>
      <c r="D10" s="33" t="s">
        <v>36</v>
      </c>
      <c r="E10" s="5" t="s">
        <v>37</v>
      </c>
      <c r="F10" s="215" t="s">
        <v>38</v>
      </c>
      <c r="G10" s="54"/>
    </row>
    <row r="11" spans="1:7" ht="29.25" customHeight="1" x14ac:dyDescent="0.3">
      <c r="A11" s="34" t="s">
        <v>39</v>
      </c>
      <c r="B11" s="34" t="s">
        <v>31</v>
      </c>
      <c r="C11" s="33" t="s">
        <v>40</v>
      </c>
      <c r="D11" s="33" t="s">
        <v>41</v>
      </c>
      <c r="E11" s="5" t="s">
        <v>42</v>
      </c>
      <c r="F11" s="216"/>
      <c r="G11" s="54"/>
    </row>
    <row r="12" spans="1:7" ht="30" x14ac:dyDescent="0.3">
      <c r="A12" s="34" t="s">
        <v>43</v>
      </c>
      <c r="B12" s="34" t="s">
        <v>31</v>
      </c>
      <c r="C12" s="33" t="s">
        <v>44</v>
      </c>
      <c r="D12" s="33" t="s">
        <v>45</v>
      </c>
      <c r="E12" s="5" t="s">
        <v>46</v>
      </c>
      <c r="F12" s="217"/>
      <c r="G12" s="54"/>
    </row>
    <row r="13" spans="1:7" ht="30" x14ac:dyDescent="0.3">
      <c r="A13" s="111" t="s">
        <v>47</v>
      </c>
      <c r="B13" s="111" t="s">
        <v>48</v>
      </c>
      <c r="C13" s="112" t="s">
        <v>49</v>
      </c>
      <c r="D13" s="112" t="s">
        <v>50</v>
      </c>
      <c r="E13" s="109" t="s">
        <v>51</v>
      </c>
      <c r="F13" s="115" t="s">
        <v>52</v>
      </c>
      <c r="G13" s="114"/>
    </row>
    <row r="14" spans="1:7" ht="15.6" x14ac:dyDescent="0.3">
      <c r="A14" s="111" t="s">
        <v>53</v>
      </c>
      <c r="B14" s="111" t="s">
        <v>48</v>
      </c>
      <c r="C14" s="112" t="s">
        <v>54</v>
      </c>
      <c r="D14" s="112" t="s">
        <v>55</v>
      </c>
      <c r="E14" s="109" t="s">
        <v>23</v>
      </c>
      <c r="F14" s="113"/>
      <c r="G14" s="114"/>
    </row>
    <row r="15" spans="1:7" ht="45" x14ac:dyDescent="0.3">
      <c r="A15" s="133" t="s">
        <v>56</v>
      </c>
      <c r="B15" s="133" t="s">
        <v>48</v>
      </c>
      <c r="C15" s="134" t="s">
        <v>57</v>
      </c>
      <c r="D15" s="135" t="s">
        <v>58</v>
      </c>
      <c r="E15" s="132" t="s">
        <v>51</v>
      </c>
      <c r="F15" s="136"/>
      <c r="G15" s="137"/>
    </row>
    <row r="16" spans="1:7" ht="30" x14ac:dyDescent="0.3">
      <c r="A16" s="133" t="s">
        <v>59</v>
      </c>
      <c r="B16" s="133" t="s">
        <v>48</v>
      </c>
      <c r="C16" s="134" t="s">
        <v>60</v>
      </c>
      <c r="D16" s="135" t="s">
        <v>61</v>
      </c>
      <c r="E16" s="132" t="s">
        <v>23</v>
      </c>
      <c r="F16" s="138"/>
      <c r="G16" s="137"/>
    </row>
    <row r="17" spans="1:7" ht="45" x14ac:dyDescent="0.3">
      <c r="A17" s="111" t="s">
        <v>62</v>
      </c>
      <c r="B17" s="111" t="s">
        <v>48</v>
      </c>
      <c r="C17" s="112" t="s">
        <v>63</v>
      </c>
      <c r="D17" s="112" t="s">
        <v>64</v>
      </c>
      <c r="E17" s="109" t="s">
        <v>65</v>
      </c>
      <c r="F17" s="113"/>
      <c r="G17" s="114"/>
    </row>
    <row r="18" spans="1:7" ht="62.1" customHeight="1" x14ac:dyDescent="0.3">
      <c r="A18" s="111" t="s">
        <v>66</v>
      </c>
      <c r="B18" s="111" t="s">
        <v>48</v>
      </c>
      <c r="C18" s="112" t="s">
        <v>67</v>
      </c>
      <c r="D18" s="112" t="s">
        <v>68</v>
      </c>
      <c r="E18" s="109" t="s">
        <v>51</v>
      </c>
      <c r="F18" s="115" t="s">
        <v>69</v>
      </c>
      <c r="G18" s="114"/>
    </row>
    <row r="19" spans="1:7" ht="50.1" customHeight="1" x14ac:dyDescent="0.3">
      <c r="A19" s="111" t="s">
        <v>70</v>
      </c>
      <c r="B19" s="111" t="s">
        <v>48</v>
      </c>
      <c r="C19" s="112" t="s">
        <v>71</v>
      </c>
      <c r="D19" s="112" t="s">
        <v>72</v>
      </c>
      <c r="E19" s="109" t="s">
        <v>23</v>
      </c>
      <c r="F19" s="116"/>
      <c r="G19" s="114"/>
    </row>
    <row r="20" spans="1:7" ht="50.1" customHeight="1" x14ac:dyDescent="0.3">
      <c r="A20" s="111" t="s">
        <v>73</v>
      </c>
      <c r="B20" s="111" t="s">
        <v>48</v>
      </c>
      <c r="C20" s="112" t="s">
        <v>74</v>
      </c>
      <c r="D20" s="112" t="s">
        <v>75</v>
      </c>
      <c r="E20" s="109" t="s">
        <v>76</v>
      </c>
      <c r="F20" s="115" t="s">
        <v>77</v>
      </c>
      <c r="G20" s="114"/>
    </row>
    <row r="21" spans="1:7" ht="50.1" customHeight="1" x14ac:dyDescent="0.3">
      <c r="A21" s="37" t="s">
        <v>78</v>
      </c>
      <c r="B21" s="37" t="s">
        <v>79</v>
      </c>
      <c r="C21" s="35" t="s">
        <v>80</v>
      </c>
      <c r="D21" s="35" t="s">
        <v>81</v>
      </c>
      <c r="E21" s="18" t="s">
        <v>82</v>
      </c>
      <c r="F21" s="218" t="s">
        <v>83</v>
      </c>
      <c r="G21" s="55"/>
    </row>
    <row r="22" spans="1:7" ht="31.2" x14ac:dyDescent="0.3">
      <c r="A22" s="37" t="s">
        <v>84</v>
      </c>
      <c r="B22" s="37" t="s">
        <v>79</v>
      </c>
      <c r="C22" s="35" t="s">
        <v>85</v>
      </c>
      <c r="D22" s="35" t="s">
        <v>86</v>
      </c>
      <c r="E22" s="18" t="s">
        <v>23</v>
      </c>
      <c r="F22" s="219"/>
      <c r="G22" s="55"/>
    </row>
    <row r="23" spans="1:7" ht="31.2" x14ac:dyDescent="0.3">
      <c r="A23" s="37" t="s">
        <v>87</v>
      </c>
      <c r="B23" s="37" t="s">
        <v>79</v>
      </c>
      <c r="C23" s="35" t="s">
        <v>88</v>
      </c>
      <c r="D23" s="35" t="s">
        <v>89</v>
      </c>
      <c r="E23" s="18" t="s">
        <v>82</v>
      </c>
      <c r="F23" s="219"/>
      <c r="G23" s="55"/>
    </row>
    <row r="24" spans="1:7" ht="31.2" x14ac:dyDescent="0.3">
      <c r="A24" s="37" t="s">
        <v>90</v>
      </c>
      <c r="B24" s="37" t="s">
        <v>79</v>
      </c>
      <c r="C24" s="35" t="s">
        <v>91</v>
      </c>
      <c r="D24" s="35" t="s">
        <v>92</v>
      </c>
      <c r="E24" s="18" t="s">
        <v>23</v>
      </c>
      <c r="F24" s="219"/>
      <c r="G24" s="55"/>
    </row>
    <row r="25" spans="1:7" ht="31.2" x14ac:dyDescent="0.3">
      <c r="A25" s="37" t="s">
        <v>93</v>
      </c>
      <c r="B25" s="37" t="s">
        <v>79</v>
      </c>
      <c r="C25" s="35" t="s">
        <v>94</v>
      </c>
      <c r="D25" s="35" t="s">
        <v>95</v>
      </c>
      <c r="E25" s="18" t="s">
        <v>82</v>
      </c>
      <c r="F25" s="219"/>
      <c r="G25" s="55"/>
    </row>
    <row r="26" spans="1:7" ht="31.2" x14ac:dyDescent="0.3">
      <c r="A26" s="37" t="s">
        <v>96</v>
      </c>
      <c r="B26" s="37" t="s">
        <v>79</v>
      </c>
      <c r="C26" s="35" t="s">
        <v>97</v>
      </c>
      <c r="D26" s="35" t="s">
        <v>98</v>
      </c>
      <c r="E26" s="18" t="s">
        <v>23</v>
      </c>
      <c r="F26" s="220"/>
      <c r="G26" s="55"/>
    </row>
    <row r="27" spans="1:7" ht="30" x14ac:dyDescent="0.3">
      <c r="A27" s="38" t="s">
        <v>99</v>
      </c>
      <c r="B27" s="38" t="s">
        <v>100</v>
      </c>
      <c r="C27" s="39" t="s">
        <v>101</v>
      </c>
      <c r="D27" s="39" t="s">
        <v>102</v>
      </c>
      <c r="E27" s="19" t="s">
        <v>103</v>
      </c>
      <c r="F27" s="221" t="s">
        <v>104</v>
      </c>
      <c r="G27" s="56"/>
    </row>
    <row r="28" spans="1:7" ht="15.6" x14ac:dyDescent="0.3">
      <c r="A28" s="38" t="s">
        <v>105</v>
      </c>
      <c r="B28" s="38" t="s">
        <v>100</v>
      </c>
      <c r="C28" s="39" t="s">
        <v>106</v>
      </c>
      <c r="D28" s="39" t="s">
        <v>107</v>
      </c>
      <c r="E28" s="19" t="s">
        <v>23</v>
      </c>
      <c r="F28" s="222"/>
      <c r="G28" s="56"/>
    </row>
    <row r="29" spans="1:7" ht="45" x14ac:dyDescent="0.3">
      <c r="A29" s="38" t="s">
        <v>108</v>
      </c>
      <c r="B29" s="38" t="s">
        <v>100</v>
      </c>
      <c r="C29" s="39" t="s">
        <v>109</v>
      </c>
      <c r="D29" s="39" t="s">
        <v>110</v>
      </c>
      <c r="E29" s="19" t="s">
        <v>103</v>
      </c>
      <c r="F29" s="222"/>
      <c r="G29" s="56"/>
    </row>
    <row r="30" spans="1:7" ht="30" x14ac:dyDescent="0.3">
      <c r="A30" s="38" t="s">
        <v>111</v>
      </c>
      <c r="B30" s="38" t="s">
        <v>100</v>
      </c>
      <c r="C30" s="39" t="s">
        <v>112</v>
      </c>
      <c r="D30" s="39" t="s">
        <v>113</v>
      </c>
      <c r="E30" s="19" t="s">
        <v>23</v>
      </c>
      <c r="F30" s="222"/>
      <c r="G30" s="56"/>
    </row>
    <row r="31" spans="1:7" ht="45" x14ac:dyDescent="0.3">
      <c r="A31" s="38" t="s">
        <v>114</v>
      </c>
      <c r="B31" s="38" t="s">
        <v>100</v>
      </c>
      <c r="C31" s="39" t="s">
        <v>115</v>
      </c>
      <c r="D31" s="39" t="s">
        <v>116</v>
      </c>
      <c r="E31" s="19" t="s">
        <v>103</v>
      </c>
      <c r="F31" s="222"/>
      <c r="G31" s="56"/>
    </row>
    <row r="32" spans="1:7" ht="30" x14ac:dyDescent="0.3">
      <c r="A32" s="38" t="s">
        <v>117</v>
      </c>
      <c r="B32" s="38" t="s">
        <v>100</v>
      </c>
      <c r="C32" s="39" t="s">
        <v>118</v>
      </c>
      <c r="D32" s="39" t="s">
        <v>119</v>
      </c>
      <c r="E32" s="19" t="s">
        <v>23</v>
      </c>
      <c r="F32" s="223"/>
      <c r="G32" s="56"/>
    </row>
    <row r="33" spans="1:7" ht="45" x14ac:dyDescent="0.3">
      <c r="A33" s="101" t="s">
        <v>120</v>
      </c>
      <c r="B33" s="78" t="s">
        <v>121</v>
      </c>
      <c r="C33" s="40" t="s">
        <v>122</v>
      </c>
      <c r="D33" s="40" t="s">
        <v>123</v>
      </c>
      <c r="E33" s="21" t="s">
        <v>23</v>
      </c>
      <c r="F33" s="40" t="s">
        <v>124</v>
      </c>
      <c r="G33" s="57"/>
    </row>
    <row r="34" spans="1:7" ht="45" x14ac:dyDescent="0.3">
      <c r="A34" s="101" t="s">
        <v>125</v>
      </c>
      <c r="B34" s="78" t="s">
        <v>121</v>
      </c>
      <c r="C34" s="40" t="s">
        <v>126</v>
      </c>
      <c r="D34" s="76" t="s">
        <v>127</v>
      </c>
      <c r="E34" s="21" t="s">
        <v>23</v>
      </c>
      <c r="F34" s="101"/>
      <c r="G34" s="102" t="s">
        <v>128</v>
      </c>
    </row>
    <row r="35" spans="1:7" ht="45" x14ac:dyDescent="0.3">
      <c r="A35" s="101" t="s">
        <v>129</v>
      </c>
      <c r="B35" s="78" t="s">
        <v>121</v>
      </c>
      <c r="C35" s="40" t="s">
        <v>130</v>
      </c>
      <c r="D35" s="40" t="s">
        <v>131</v>
      </c>
      <c r="E35" s="57" t="s">
        <v>132</v>
      </c>
      <c r="F35" s="76" t="s">
        <v>133</v>
      </c>
      <c r="G35" s="57" t="s">
        <v>134</v>
      </c>
    </row>
    <row r="36" spans="1:7" ht="30" x14ac:dyDescent="0.3">
      <c r="A36" s="78" t="s">
        <v>135</v>
      </c>
      <c r="B36" s="78" t="s">
        <v>136</v>
      </c>
      <c r="C36" s="40" t="s">
        <v>137</v>
      </c>
      <c r="D36" s="40" t="s">
        <v>138</v>
      </c>
      <c r="E36" s="44" t="s">
        <v>82</v>
      </c>
      <c r="F36" s="103"/>
      <c r="G36" s="57"/>
    </row>
    <row r="37" spans="1:7" ht="45" x14ac:dyDescent="0.3">
      <c r="A37" s="78" t="s">
        <v>139</v>
      </c>
      <c r="B37" s="78" t="s">
        <v>136</v>
      </c>
      <c r="C37" s="40" t="s">
        <v>140</v>
      </c>
      <c r="D37" s="76" t="s">
        <v>141</v>
      </c>
      <c r="E37" s="21" t="s">
        <v>142</v>
      </c>
      <c r="F37" s="73" t="s">
        <v>143</v>
      </c>
      <c r="G37" s="79" t="s">
        <v>144</v>
      </c>
    </row>
    <row r="38" spans="1:7" ht="41.4" x14ac:dyDescent="0.3">
      <c r="A38" s="43" t="s">
        <v>145</v>
      </c>
      <c r="B38" s="43" t="s">
        <v>146</v>
      </c>
      <c r="C38" s="41" t="s">
        <v>147</v>
      </c>
      <c r="D38" s="41" t="s">
        <v>148</v>
      </c>
      <c r="E38" s="25" t="s">
        <v>149</v>
      </c>
      <c r="F38" s="74" t="s">
        <v>150</v>
      </c>
      <c r="G38" s="58" t="s">
        <v>151</v>
      </c>
    </row>
    <row r="39" spans="1:7" ht="15" x14ac:dyDescent="0.3">
      <c r="A39" s="43" t="s">
        <v>152</v>
      </c>
      <c r="B39" s="43" t="s">
        <v>146</v>
      </c>
      <c r="C39" s="41" t="s">
        <v>153</v>
      </c>
      <c r="D39" s="41" t="s">
        <v>154</v>
      </c>
      <c r="E39" s="24" t="s">
        <v>23</v>
      </c>
      <c r="F39" s="42"/>
      <c r="G39" s="58" t="s">
        <v>155</v>
      </c>
    </row>
    <row r="40" spans="1:7" ht="30" x14ac:dyDescent="0.3">
      <c r="A40" s="43" t="s">
        <v>156</v>
      </c>
      <c r="B40" s="43" t="s">
        <v>146</v>
      </c>
      <c r="C40" s="41" t="s">
        <v>157</v>
      </c>
      <c r="D40" s="41" t="s">
        <v>158</v>
      </c>
      <c r="E40" s="24" t="s">
        <v>51</v>
      </c>
      <c r="F40" s="42"/>
      <c r="G40" s="58" t="s">
        <v>159</v>
      </c>
    </row>
    <row r="41" spans="1:7" ht="15" x14ac:dyDescent="0.3">
      <c r="A41" s="43" t="s">
        <v>160</v>
      </c>
      <c r="B41" s="43" t="s">
        <v>146</v>
      </c>
      <c r="C41" s="41" t="s">
        <v>161</v>
      </c>
      <c r="D41" s="41" t="s">
        <v>162</v>
      </c>
      <c r="E41" s="24" t="s">
        <v>23</v>
      </c>
      <c r="F41" s="42"/>
      <c r="G41" s="58"/>
    </row>
    <row r="42" spans="1:7" ht="30" x14ac:dyDescent="0.3">
      <c r="A42" s="43" t="s">
        <v>163</v>
      </c>
      <c r="B42" s="43" t="s">
        <v>146</v>
      </c>
      <c r="C42" s="41" t="s">
        <v>164</v>
      </c>
      <c r="D42" s="41" t="s">
        <v>165</v>
      </c>
      <c r="E42" s="24" t="s">
        <v>166</v>
      </c>
      <c r="F42" s="42"/>
      <c r="G42" s="58"/>
    </row>
    <row r="43" spans="1:7" ht="15" x14ac:dyDescent="0.3">
      <c r="A43" s="43" t="s">
        <v>167</v>
      </c>
      <c r="B43" s="43" t="s">
        <v>146</v>
      </c>
      <c r="C43" s="41" t="s">
        <v>168</v>
      </c>
      <c r="D43" s="41" t="s">
        <v>169</v>
      </c>
      <c r="E43" s="24" t="s">
        <v>170</v>
      </c>
      <c r="F43" s="42"/>
      <c r="G43" s="58" t="s">
        <v>171</v>
      </c>
    </row>
    <row r="44" spans="1:7" ht="30" x14ac:dyDescent="0.3">
      <c r="A44" s="43" t="s">
        <v>172</v>
      </c>
      <c r="B44" s="43" t="s">
        <v>146</v>
      </c>
      <c r="C44" s="41" t="s">
        <v>173</v>
      </c>
      <c r="D44" s="41" t="s">
        <v>174</v>
      </c>
      <c r="E44" s="25" t="s">
        <v>175</v>
      </c>
      <c r="F44" s="42"/>
      <c r="G44" s="58" t="s">
        <v>176</v>
      </c>
    </row>
    <row r="45" spans="1:7" ht="15" x14ac:dyDescent="0.3">
      <c r="A45" s="43" t="s">
        <v>177</v>
      </c>
      <c r="B45" s="43" t="s">
        <v>146</v>
      </c>
      <c r="C45" s="41" t="s">
        <v>178</v>
      </c>
      <c r="D45" s="41" t="s">
        <v>179</v>
      </c>
      <c r="E45" s="24" t="s">
        <v>23</v>
      </c>
      <c r="F45" s="42"/>
      <c r="G45" s="58"/>
    </row>
    <row r="46" spans="1:7" ht="52.8" x14ac:dyDescent="0.3">
      <c r="A46" s="43" t="s">
        <v>180</v>
      </c>
      <c r="B46" s="43" t="s">
        <v>146</v>
      </c>
      <c r="C46" s="41" t="s">
        <v>181</v>
      </c>
      <c r="D46" s="41" t="s">
        <v>182</v>
      </c>
      <c r="E46" s="25" t="s">
        <v>183</v>
      </c>
      <c r="F46" s="42"/>
      <c r="G46" s="58" t="s">
        <v>184</v>
      </c>
    </row>
    <row r="47" spans="1:7" ht="30" x14ac:dyDescent="0.3">
      <c r="A47" s="43" t="s">
        <v>185</v>
      </c>
      <c r="B47" s="43" t="s">
        <v>146</v>
      </c>
      <c r="C47" s="41" t="s">
        <v>186</v>
      </c>
      <c r="D47" s="41" t="s">
        <v>187</v>
      </c>
      <c r="E47" s="24" t="s">
        <v>23</v>
      </c>
      <c r="F47" s="42"/>
      <c r="G47" s="58"/>
    </row>
    <row r="48" spans="1:7" ht="39.6" x14ac:dyDescent="0.3">
      <c r="A48" s="80" t="s">
        <v>188</v>
      </c>
      <c r="B48" s="80" t="s">
        <v>146</v>
      </c>
      <c r="C48" s="77" t="s">
        <v>189</v>
      </c>
      <c r="D48" s="77" t="s">
        <v>190</v>
      </c>
      <c r="E48" s="24" t="s">
        <v>191</v>
      </c>
      <c r="F48" s="42"/>
      <c r="G48" s="58" t="s">
        <v>192</v>
      </c>
    </row>
    <row r="49" spans="1:7" ht="39.6" x14ac:dyDescent="0.3">
      <c r="A49" s="43" t="s">
        <v>193</v>
      </c>
      <c r="B49" s="43" t="s">
        <v>146</v>
      </c>
      <c r="C49" s="77" t="s">
        <v>194</v>
      </c>
      <c r="D49" s="77" t="s">
        <v>195</v>
      </c>
      <c r="E49" s="25" t="s">
        <v>196</v>
      </c>
      <c r="F49" s="42"/>
      <c r="G49" s="58" t="s">
        <v>197</v>
      </c>
    </row>
    <row r="50" spans="1:7" ht="15" x14ac:dyDescent="0.3">
      <c r="A50" s="43" t="s">
        <v>198</v>
      </c>
      <c r="B50" s="43" t="s">
        <v>146</v>
      </c>
      <c r="C50" s="41" t="s">
        <v>199</v>
      </c>
      <c r="D50" s="66" t="s">
        <v>200</v>
      </c>
      <c r="E50" s="24" t="s">
        <v>23</v>
      </c>
      <c r="F50" s="42"/>
      <c r="G50" s="58"/>
    </row>
    <row r="51" spans="1:7" ht="15" x14ac:dyDescent="0.3">
      <c r="A51" s="43" t="s">
        <v>201</v>
      </c>
      <c r="B51" s="43" t="s">
        <v>146</v>
      </c>
      <c r="C51" s="41" t="s">
        <v>202</v>
      </c>
      <c r="D51" s="66" t="s">
        <v>203</v>
      </c>
      <c r="E51" s="24" t="s">
        <v>23</v>
      </c>
      <c r="F51" s="42"/>
      <c r="G51" s="58"/>
    </row>
    <row r="52" spans="1:7" ht="409.6" customHeight="1" x14ac:dyDescent="0.3">
      <c r="A52" s="51" t="s">
        <v>204</v>
      </c>
      <c r="B52" s="51" t="s">
        <v>205</v>
      </c>
      <c r="C52" s="52" t="s">
        <v>206</v>
      </c>
      <c r="D52" s="52" t="s">
        <v>207</v>
      </c>
      <c r="E52" s="27" t="s">
        <v>51</v>
      </c>
      <c r="F52" s="49" t="s">
        <v>208</v>
      </c>
      <c r="G52" s="59"/>
    </row>
    <row r="53" spans="1:7" ht="35.1" customHeight="1" x14ac:dyDescent="0.3">
      <c r="A53" s="51" t="s">
        <v>204</v>
      </c>
      <c r="B53" s="51" t="s">
        <v>205</v>
      </c>
      <c r="C53" s="123" t="s">
        <v>3</v>
      </c>
      <c r="D53" s="49" t="s">
        <v>209</v>
      </c>
      <c r="E53" s="27" t="s">
        <v>23</v>
      </c>
      <c r="F53" s="50"/>
      <c r="G53" s="59"/>
    </row>
    <row r="56" spans="1:7" ht="35.1" customHeight="1" x14ac:dyDescent="0.3">
      <c r="B56" s="207" t="s">
        <v>210</v>
      </c>
      <c r="C56" s="207"/>
    </row>
    <row r="57" spans="1:7" ht="35.1" customHeight="1" x14ac:dyDescent="0.3">
      <c r="B57" s="67" t="s">
        <v>211</v>
      </c>
      <c r="C57" s="68" t="s">
        <v>212</v>
      </c>
      <c r="E57" s="64"/>
      <c r="F57" s="64"/>
    </row>
    <row r="58" spans="1:7" ht="32.1" customHeight="1" x14ac:dyDescent="0.3">
      <c r="B58" s="69" t="s">
        <v>213</v>
      </c>
      <c r="C58" s="104" t="s">
        <v>214</v>
      </c>
      <c r="E58" s="65"/>
      <c r="F58" s="65"/>
    </row>
    <row r="59" spans="1:7" ht="21.6" customHeight="1" x14ac:dyDescent="0.3">
      <c r="B59" s="69" t="s">
        <v>215</v>
      </c>
      <c r="C59" s="104" t="s">
        <v>216</v>
      </c>
      <c r="E59" s="14"/>
    </row>
    <row r="60" spans="1:7" ht="26.1" customHeight="1" x14ac:dyDescent="0.3">
      <c r="B60" s="69" t="s">
        <v>217</v>
      </c>
      <c r="C60" s="104" t="s">
        <v>218</v>
      </c>
      <c r="E60" s="14"/>
    </row>
    <row r="61" spans="1:7" s="53" customFormat="1" ht="35.1" customHeight="1" x14ac:dyDescent="0.3">
      <c r="A61" s="14"/>
      <c r="B61" s="69" t="s">
        <v>219</v>
      </c>
      <c r="C61" s="104" t="s">
        <v>220</v>
      </c>
      <c r="D61" s="65"/>
      <c r="E61" s="14"/>
      <c r="F61" s="14"/>
    </row>
    <row r="62" spans="1:7" s="53" customFormat="1" ht="65.099999999999994" customHeight="1" x14ac:dyDescent="0.3">
      <c r="A62" s="14"/>
      <c r="B62" s="69" t="s">
        <v>221</v>
      </c>
      <c r="C62" s="104" t="s">
        <v>222</v>
      </c>
      <c r="D62" s="65"/>
      <c r="E62" s="65"/>
      <c r="F62" s="65"/>
    </row>
    <row r="63" spans="1:7" s="53" customFormat="1" ht="45.6" customHeight="1" x14ac:dyDescent="0.3">
      <c r="A63" s="14"/>
      <c r="B63" s="69" t="s">
        <v>223</v>
      </c>
      <c r="C63" s="104" t="s">
        <v>224</v>
      </c>
      <c r="D63" s="65"/>
      <c r="E63" s="65"/>
      <c r="F63" s="65"/>
    </row>
    <row r="64" spans="1:7" s="53" customFormat="1" ht="35.1" customHeight="1" x14ac:dyDescent="0.3">
      <c r="A64" s="14"/>
      <c r="B64" s="69" t="s">
        <v>225</v>
      </c>
      <c r="C64" s="104" t="s">
        <v>226</v>
      </c>
      <c r="D64" s="65"/>
      <c r="E64" s="14"/>
      <c r="F64" s="14"/>
    </row>
    <row r="65" spans="1:6" s="53" customFormat="1" ht="35.1" customHeight="1" x14ac:dyDescent="0.3">
      <c r="A65" s="14"/>
      <c r="B65" s="70" t="s">
        <v>227</v>
      </c>
      <c r="C65" s="104" t="s">
        <v>228</v>
      </c>
      <c r="D65" s="65"/>
      <c r="E65" s="14"/>
      <c r="F65" s="14"/>
    </row>
    <row r="66" spans="1:6" s="53" customFormat="1" ht="35.1" customHeight="1" x14ac:dyDescent="0.3">
      <c r="A66" s="14"/>
      <c r="B66" s="62" t="s">
        <v>229</v>
      </c>
      <c r="C66" s="105" t="s">
        <v>230</v>
      </c>
      <c r="D66" s="65"/>
      <c r="E66" s="71"/>
      <c r="F66" s="71"/>
    </row>
    <row r="67" spans="1:6" s="53" customFormat="1" ht="45.6" customHeight="1" x14ac:dyDescent="0.3">
      <c r="A67" s="14"/>
      <c r="B67" s="63" t="s">
        <v>231</v>
      </c>
      <c r="C67" s="106" t="s">
        <v>232</v>
      </c>
      <c r="D67" s="65"/>
      <c r="E67" s="72"/>
      <c r="F67" s="72"/>
    </row>
    <row r="68" spans="1:6" s="53" customFormat="1" ht="93.9" customHeight="1" x14ac:dyDescent="0.3">
      <c r="A68" s="14"/>
      <c r="B68" s="63" t="s">
        <v>233</v>
      </c>
      <c r="C68" s="106" t="s">
        <v>234</v>
      </c>
      <c r="D68" s="65"/>
      <c r="E68" s="72"/>
      <c r="F68" s="72"/>
    </row>
    <row r="69" spans="1:6" s="53" customFormat="1" ht="62.4" customHeight="1" x14ac:dyDescent="0.3">
      <c r="A69" s="14"/>
      <c r="B69" s="63" t="s">
        <v>235</v>
      </c>
      <c r="C69" s="106" t="s">
        <v>236</v>
      </c>
      <c r="D69" s="65"/>
      <c r="E69" s="72"/>
      <c r="F69" s="72"/>
    </row>
    <row r="70" spans="1:6" s="53" customFormat="1" ht="46.5" customHeight="1" x14ac:dyDescent="0.3">
      <c r="A70" s="14"/>
      <c r="B70" s="63" t="s">
        <v>237</v>
      </c>
      <c r="C70" s="106" t="s">
        <v>238</v>
      </c>
      <c r="D70" s="65"/>
      <c r="E70" s="72"/>
      <c r="F70" s="72"/>
    </row>
    <row r="71" spans="1:6" s="53" customFormat="1" ht="48" customHeight="1" x14ac:dyDescent="0.3">
      <c r="A71" s="14"/>
      <c r="B71" s="63" t="s">
        <v>239</v>
      </c>
      <c r="C71" s="106" t="s">
        <v>240</v>
      </c>
      <c r="D71" s="65"/>
      <c r="E71" s="72"/>
      <c r="F71" s="72"/>
    </row>
    <row r="72" spans="1:6" s="53" customFormat="1" ht="32.4" customHeight="1" x14ac:dyDescent="0.3">
      <c r="A72" s="14"/>
      <c r="B72" s="62" t="s">
        <v>241</v>
      </c>
      <c r="C72" s="104" t="s">
        <v>242</v>
      </c>
      <c r="D72" s="65"/>
      <c r="E72" s="65"/>
      <c r="F72" s="65"/>
    </row>
  </sheetData>
  <mergeCells count="7">
    <mergeCell ref="B56:C56"/>
    <mergeCell ref="B2:C2"/>
    <mergeCell ref="B3:C3"/>
    <mergeCell ref="B4:D4"/>
    <mergeCell ref="F10:F12"/>
    <mergeCell ref="F21:F26"/>
    <mergeCell ref="F27:F32"/>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2A506F-F793-42B9-B5D0-0AAC01610E20}">
  <sheetPr codeName="Sheet8">
    <tabColor theme="9" tint="0.79998168889431442"/>
  </sheetPr>
  <dimension ref="A1:CA24"/>
  <sheetViews>
    <sheetView zoomScale="90" zoomScaleNormal="90" workbookViewId="0">
      <selection activeCell="T9" sqref="T9"/>
    </sheetView>
  </sheetViews>
  <sheetFormatPr defaultRowHeight="14.4" x14ac:dyDescent="0.3"/>
  <cols>
    <col min="1" max="1" width="10.5546875" style="120" customWidth="1"/>
    <col min="2" max="2" width="13.5546875" customWidth="1"/>
    <col min="3" max="8" width="11.44140625" customWidth="1"/>
    <col min="9" max="16" width="16.44140625" customWidth="1"/>
    <col min="17" max="28" width="14" customWidth="1"/>
    <col min="29" max="29" width="21.109375" customWidth="1"/>
    <col min="30" max="30" width="16.88671875" customWidth="1"/>
    <col min="31" max="33" width="15.5546875" customWidth="1"/>
    <col min="34" max="35" width="13.5546875" customWidth="1"/>
    <col min="36" max="38" width="14.88671875" customWidth="1"/>
    <col min="39" max="39" width="13.109375" customWidth="1"/>
    <col min="40" max="41" width="14.88671875" customWidth="1"/>
    <col min="42" max="42" width="18.44140625" customWidth="1"/>
    <col min="43" max="43" width="17" customWidth="1"/>
    <col min="44" max="44" width="15.44140625" customWidth="1"/>
    <col min="45" max="45" width="17.44140625" customWidth="1"/>
    <col min="46" max="46" width="15.109375" customWidth="1"/>
    <col min="47" max="47" width="16" customWidth="1"/>
    <col min="48" max="49" width="13.44140625" customWidth="1"/>
    <col min="50" max="51" width="15.5546875" customWidth="1"/>
    <col min="52" max="53" width="17.5546875" customWidth="1"/>
    <col min="54" max="55" width="15.109375" customWidth="1"/>
    <col min="56" max="56" width="16.109375" customWidth="1"/>
    <col min="57" max="57" width="14.5546875" customWidth="1"/>
    <col min="58" max="58" width="14.44140625" customWidth="1"/>
    <col min="59" max="59" width="12.5546875" customWidth="1"/>
    <col min="60" max="60" width="13.44140625" customWidth="1"/>
    <col min="61" max="77" width="16.44140625" customWidth="1"/>
    <col min="78" max="78" width="15.44140625" customWidth="1"/>
    <col min="79" max="79" width="16.5546875" customWidth="1"/>
  </cols>
  <sheetData>
    <row r="1" spans="1:79" s="17" customFormat="1" ht="15.6" x14ac:dyDescent="0.3">
      <c r="A1" s="117"/>
      <c r="B1" s="228" t="s">
        <v>20</v>
      </c>
      <c r="C1" s="228"/>
      <c r="D1" s="229"/>
      <c r="E1" s="224" t="s">
        <v>31</v>
      </c>
      <c r="F1" s="225"/>
      <c r="G1" s="225"/>
      <c r="H1" s="226"/>
      <c r="I1" s="238" t="s">
        <v>48</v>
      </c>
      <c r="J1" s="238"/>
      <c r="K1" s="238"/>
      <c r="L1" s="238"/>
      <c r="M1" s="238"/>
      <c r="N1" s="238"/>
      <c r="O1" s="238"/>
      <c r="P1" s="239"/>
      <c r="Q1" s="231" t="s">
        <v>243</v>
      </c>
      <c r="R1" s="232"/>
      <c r="S1" s="232"/>
      <c r="T1" s="232"/>
      <c r="U1" s="232"/>
      <c r="V1" s="233"/>
      <c r="W1" s="234" t="s">
        <v>244</v>
      </c>
      <c r="X1" s="235"/>
      <c r="Y1" s="235"/>
      <c r="Z1" s="235"/>
      <c r="AA1" s="235"/>
      <c r="AB1" s="236"/>
      <c r="AC1" s="237" t="s">
        <v>245</v>
      </c>
      <c r="AD1" s="237"/>
      <c r="AE1" s="237"/>
      <c r="AF1" s="237"/>
      <c r="AG1" s="237"/>
      <c r="AH1" s="230" t="s">
        <v>246</v>
      </c>
      <c r="AI1" s="230"/>
      <c r="AJ1" s="230"/>
      <c r="AK1" s="230"/>
      <c r="AL1" s="230"/>
      <c r="AM1" s="230"/>
      <c r="AN1" s="230"/>
      <c r="AO1" s="230"/>
      <c r="AP1" s="230"/>
      <c r="AQ1" s="230"/>
      <c r="AR1" s="230"/>
      <c r="AS1" s="230"/>
      <c r="AT1" s="230"/>
      <c r="AU1" s="230"/>
      <c r="AV1" s="227" t="s">
        <v>247</v>
      </c>
      <c r="AW1" s="227"/>
      <c r="AX1" s="227"/>
      <c r="AY1" s="227"/>
      <c r="AZ1" s="227"/>
      <c r="BA1" s="227"/>
      <c r="BB1" s="227"/>
      <c r="BC1" s="227"/>
      <c r="BD1" s="227"/>
      <c r="BE1" s="227"/>
      <c r="BF1" s="227"/>
      <c r="BG1" s="227"/>
      <c r="BH1" s="227"/>
      <c r="BI1" s="227"/>
      <c r="BJ1" s="227"/>
      <c r="BK1" s="227"/>
      <c r="BL1" s="227"/>
      <c r="BM1" s="227"/>
      <c r="BN1" s="227"/>
      <c r="BO1" s="227"/>
      <c r="BP1" s="227"/>
      <c r="BQ1" s="227"/>
      <c r="BR1" s="227"/>
      <c r="BS1" s="227"/>
      <c r="BT1" s="227"/>
      <c r="BU1" s="227"/>
      <c r="BV1" s="227"/>
      <c r="BW1" s="227"/>
      <c r="BX1" s="227"/>
      <c r="BY1" s="227"/>
      <c r="BZ1" s="227"/>
      <c r="CA1" s="227"/>
    </row>
    <row r="2" spans="1:79" s="99" customFormat="1" ht="34.5" customHeight="1" x14ac:dyDescent="0.3">
      <c r="A2" s="118" t="s">
        <v>248</v>
      </c>
      <c r="B2" s="93" t="s">
        <v>19</v>
      </c>
      <c r="C2" s="93" t="s">
        <v>24</v>
      </c>
      <c r="D2" s="93" t="s">
        <v>27</v>
      </c>
      <c r="E2" s="95" t="s">
        <v>30</v>
      </c>
      <c r="F2" s="95" t="s">
        <v>34</v>
      </c>
      <c r="G2" s="95" t="s">
        <v>39</v>
      </c>
      <c r="H2" s="95" t="s">
        <v>43</v>
      </c>
      <c r="I2" s="107" t="s">
        <v>47</v>
      </c>
      <c r="J2" s="107" t="s">
        <v>53</v>
      </c>
      <c r="K2" s="130" t="s">
        <v>56</v>
      </c>
      <c r="L2" s="130" t="s">
        <v>59</v>
      </c>
      <c r="M2" s="107" t="s">
        <v>62</v>
      </c>
      <c r="N2" s="111" t="s">
        <v>66</v>
      </c>
      <c r="O2" s="107" t="s">
        <v>70</v>
      </c>
      <c r="P2" s="107" t="s">
        <v>73</v>
      </c>
      <c r="Q2" s="96" t="s">
        <v>78</v>
      </c>
      <c r="R2" s="96" t="s">
        <v>84</v>
      </c>
      <c r="S2" s="96" t="s">
        <v>87</v>
      </c>
      <c r="T2" s="96" t="s">
        <v>90</v>
      </c>
      <c r="U2" s="96" t="s">
        <v>93</v>
      </c>
      <c r="V2" s="96" t="s">
        <v>96</v>
      </c>
      <c r="W2" s="97" t="s">
        <v>99</v>
      </c>
      <c r="X2" s="97" t="s">
        <v>105</v>
      </c>
      <c r="Y2" s="97" t="s">
        <v>108</v>
      </c>
      <c r="Z2" s="97" t="s">
        <v>111</v>
      </c>
      <c r="AA2" s="97" t="s">
        <v>114</v>
      </c>
      <c r="AB2" s="97" t="s">
        <v>117</v>
      </c>
      <c r="AC2" s="98" t="s">
        <v>120</v>
      </c>
      <c r="AD2" s="98" t="s">
        <v>125</v>
      </c>
      <c r="AE2" s="121" t="s">
        <v>129</v>
      </c>
      <c r="AF2" s="98" t="s">
        <v>135</v>
      </c>
      <c r="AG2" s="98" t="s">
        <v>139</v>
      </c>
      <c r="AH2" s="94" t="s">
        <v>145</v>
      </c>
      <c r="AI2" s="94" t="s">
        <v>152</v>
      </c>
      <c r="AJ2" s="94" t="s">
        <v>156</v>
      </c>
      <c r="AK2" s="94" t="s">
        <v>160</v>
      </c>
      <c r="AL2" s="94" t="s">
        <v>163</v>
      </c>
      <c r="AM2" s="94" t="s">
        <v>167</v>
      </c>
      <c r="AN2" s="94" t="s">
        <v>172</v>
      </c>
      <c r="AO2" s="94" t="s">
        <v>177</v>
      </c>
      <c r="AP2" s="100" t="s">
        <v>180</v>
      </c>
      <c r="AQ2" s="94" t="s">
        <v>185</v>
      </c>
      <c r="AR2" s="94" t="s">
        <v>188</v>
      </c>
      <c r="AS2" s="94" t="s">
        <v>193</v>
      </c>
      <c r="AT2" s="94" t="s">
        <v>198</v>
      </c>
      <c r="AU2" s="94" t="s">
        <v>201</v>
      </c>
      <c r="AV2" s="92" t="s">
        <v>249</v>
      </c>
      <c r="AW2" s="92" t="s">
        <v>250</v>
      </c>
      <c r="AX2" s="92" t="s">
        <v>251</v>
      </c>
      <c r="AY2" s="92" t="s">
        <v>252</v>
      </c>
      <c r="AZ2" s="92" t="s">
        <v>253</v>
      </c>
      <c r="BA2" s="92" t="s">
        <v>254</v>
      </c>
      <c r="BB2" s="92" t="s">
        <v>255</v>
      </c>
      <c r="BC2" s="92" t="s">
        <v>256</v>
      </c>
      <c r="BD2" s="92" t="s">
        <v>257</v>
      </c>
      <c r="BE2" s="92" t="s">
        <v>258</v>
      </c>
      <c r="BF2" s="92" t="s">
        <v>259</v>
      </c>
      <c r="BG2" s="92" t="s">
        <v>260</v>
      </c>
      <c r="BH2" s="92" t="s">
        <v>261</v>
      </c>
      <c r="BI2" s="92" t="s">
        <v>262</v>
      </c>
      <c r="BJ2" s="92" t="s">
        <v>263</v>
      </c>
      <c r="BK2" s="92" t="s">
        <v>264</v>
      </c>
      <c r="BL2" s="92" t="s">
        <v>265</v>
      </c>
      <c r="BM2" s="92" t="s">
        <v>266</v>
      </c>
      <c r="BN2" s="92" t="s">
        <v>267</v>
      </c>
      <c r="BO2" s="92" t="s">
        <v>268</v>
      </c>
      <c r="BP2" s="92" t="s">
        <v>269</v>
      </c>
      <c r="BQ2" s="92" t="s">
        <v>270</v>
      </c>
      <c r="BR2" s="92" t="s">
        <v>271</v>
      </c>
      <c r="BS2" s="92" t="s">
        <v>272</v>
      </c>
      <c r="BT2" s="92" t="s">
        <v>273</v>
      </c>
      <c r="BU2" s="92" t="s">
        <v>274</v>
      </c>
      <c r="BV2" s="92" t="s">
        <v>275</v>
      </c>
      <c r="BW2" s="92" t="s">
        <v>276</v>
      </c>
      <c r="BX2" s="92" t="s">
        <v>277</v>
      </c>
      <c r="BY2" s="92" t="s">
        <v>278</v>
      </c>
      <c r="BZ2" s="92" t="s">
        <v>279</v>
      </c>
      <c r="CA2" s="92" t="s">
        <v>280</v>
      </c>
    </row>
    <row r="3" spans="1:79" ht="184.5" customHeight="1" x14ac:dyDescent="0.3">
      <c r="A3" s="118" t="s">
        <v>281</v>
      </c>
      <c r="B3" s="90" t="s">
        <v>21</v>
      </c>
      <c r="C3" s="88" t="s">
        <v>25</v>
      </c>
      <c r="D3" s="15" t="s">
        <v>28</v>
      </c>
      <c r="E3" s="1" t="s">
        <v>32</v>
      </c>
      <c r="F3" s="82" t="s">
        <v>35</v>
      </c>
      <c r="G3" s="1" t="s">
        <v>40</v>
      </c>
      <c r="H3" s="1" t="s">
        <v>44</v>
      </c>
      <c r="I3" s="108" t="s">
        <v>282</v>
      </c>
      <c r="J3" s="108" t="s">
        <v>54</v>
      </c>
      <c r="K3" s="131" t="s">
        <v>283</v>
      </c>
      <c r="L3" s="131" t="s">
        <v>284</v>
      </c>
      <c r="M3" s="108" t="s">
        <v>285</v>
      </c>
      <c r="N3" s="108" t="s">
        <v>286</v>
      </c>
      <c r="O3" s="108" t="s">
        <v>287</v>
      </c>
      <c r="P3" s="108" t="s">
        <v>288</v>
      </c>
      <c r="Q3" s="83" t="s">
        <v>289</v>
      </c>
      <c r="R3" s="83" t="s">
        <v>85</v>
      </c>
      <c r="S3" s="83" t="s">
        <v>290</v>
      </c>
      <c r="T3" s="83" t="s">
        <v>91</v>
      </c>
      <c r="U3" s="83" t="s">
        <v>94</v>
      </c>
      <c r="V3" s="83" t="s">
        <v>97</v>
      </c>
      <c r="W3" s="81" t="s">
        <v>291</v>
      </c>
      <c r="X3" s="81" t="s">
        <v>292</v>
      </c>
      <c r="Y3" s="81" t="s">
        <v>293</v>
      </c>
      <c r="Z3" s="81" t="s">
        <v>294</v>
      </c>
      <c r="AA3" s="81" t="s">
        <v>295</v>
      </c>
      <c r="AB3" s="81" t="s">
        <v>118</v>
      </c>
      <c r="AC3" s="20" t="s">
        <v>122</v>
      </c>
      <c r="AD3" s="20" t="s">
        <v>296</v>
      </c>
      <c r="AE3" s="85" t="s">
        <v>130</v>
      </c>
      <c r="AF3" s="20" t="s">
        <v>137</v>
      </c>
      <c r="AG3" s="85" t="s">
        <v>140</v>
      </c>
      <c r="AH3" s="22" t="s">
        <v>297</v>
      </c>
      <c r="AI3" s="22" t="s">
        <v>153</v>
      </c>
      <c r="AJ3" s="22" t="s">
        <v>157</v>
      </c>
      <c r="AK3" s="22" t="s">
        <v>161</v>
      </c>
      <c r="AL3" s="22" t="s">
        <v>164</v>
      </c>
      <c r="AM3" s="22" t="s">
        <v>168</v>
      </c>
      <c r="AN3" s="23" t="s">
        <v>173</v>
      </c>
      <c r="AO3" s="23" t="s">
        <v>178</v>
      </c>
      <c r="AP3" s="124" t="s">
        <v>298</v>
      </c>
      <c r="AQ3" s="22" t="s">
        <v>186</v>
      </c>
      <c r="AR3" s="22" t="s">
        <v>299</v>
      </c>
      <c r="AS3" s="22" t="s">
        <v>300</v>
      </c>
      <c r="AT3" s="22" t="s">
        <v>199</v>
      </c>
      <c r="AU3" s="22" t="s">
        <v>202</v>
      </c>
      <c r="AV3" s="26" t="s">
        <v>301</v>
      </c>
      <c r="AW3" s="26" t="s">
        <v>302</v>
      </c>
      <c r="AX3" s="26" t="s">
        <v>303</v>
      </c>
      <c r="AY3" s="26" t="s">
        <v>304</v>
      </c>
      <c r="AZ3" s="26" t="s">
        <v>305</v>
      </c>
      <c r="BA3" s="26" t="s">
        <v>306</v>
      </c>
      <c r="BB3" s="26" t="s">
        <v>307</v>
      </c>
      <c r="BC3" s="26" t="s">
        <v>308</v>
      </c>
      <c r="BD3" s="26" t="s">
        <v>309</v>
      </c>
      <c r="BE3" s="26" t="s">
        <v>310</v>
      </c>
      <c r="BF3" s="26" t="s">
        <v>311</v>
      </c>
      <c r="BG3" s="26" t="s">
        <v>312</v>
      </c>
      <c r="BH3" s="26" t="s">
        <v>313</v>
      </c>
      <c r="BI3" s="26" t="s">
        <v>314</v>
      </c>
      <c r="BJ3" s="28" t="s">
        <v>315</v>
      </c>
      <c r="BK3" s="28" t="s">
        <v>316</v>
      </c>
      <c r="BL3" s="28" t="s">
        <v>317</v>
      </c>
      <c r="BM3" s="28" t="s">
        <v>318</v>
      </c>
      <c r="BN3" s="28" t="s">
        <v>319</v>
      </c>
      <c r="BO3" s="28" t="s">
        <v>320</v>
      </c>
      <c r="BP3" s="28" t="s">
        <v>321</v>
      </c>
      <c r="BQ3" s="28" t="s">
        <v>322</v>
      </c>
      <c r="BR3" s="28" t="s">
        <v>323</v>
      </c>
      <c r="BS3" s="28" t="s">
        <v>324</v>
      </c>
      <c r="BT3" s="28" t="s">
        <v>325</v>
      </c>
      <c r="BU3" s="28" t="s">
        <v>326</v>
      </c>
      <c r="BV3" s="28" t="s">
        <v>327</v>
      </c>
      <c r="BW3" s="28" t="s">
        <v>328</v>
      </c>
      <c r="BX3" s="28" t="s">
        <v>329</v>
      </c>
      <c r="BY3" s="28" t="s">
        <v>330</v>
      </c>
      <c r="BZ3" s="28" t="s">
        <v>331</v>
      </c>
      <c r="CA3" s="28" t="s">
        <v>332</v>
      </c>
    </row>
    <row r="4" spans="1:79" ht="31.2" x14ac:dyDescent="0.3">
      <c r="A4" s="118" t="s">
        <v>333</v>
      </c>
      <c r="B4" s="91" t="s">
        <v>334</v>
      </c>
      <c r="C4" s="89" t="s">
        <v>335</v>
      </c>
      <c r="D4" s="16" t="s">
        <v>336</v>
      </c>
      <c r="E4" s="5" t="s">
        <v>335</v>
      </c>
      <c r="F4" s="87" t="s">
        <v>337</v>
      </c>
      <c r="G4" s="5" t="s">
        <v>337</v>
      </c>
      <c r="H4" s="5" t="s">
        <v>338</v>
      </c>
      <c r="I4" s="109" t="s">
        <v>339</v>
      </c>
      <c r="J4" s="109" t="s">
        <v>334</v>
      </c>
      <c r="K4" s="132" t="s">
        <v>263</v>
      </c>
      <c r="L4" s="132" t="s">
        <v>334</v>
      </c>
      <c r="M4" s="109" t="s">
        <v>338</v>
      </c>
      <c r="N4" s="110" t="s">
        <v>263</v>
      </c>
      <c r="O4" s="109" t="s">
        <v>334</v>
      </c>
      <c r="P4" s="110" t="s">
        <v>337</v>
      </c>
      <c r="Q4" s="18" t="s">
        <v>338</v>
      </c>
      <c r="R4" s="18" t="s">
        <v>334</v>
      </c>
      <c r="S4" s="18" t="s">
        <v>338</v>
      </c>
      <c r="T4" s="18" t="s">
        <v>334</v>
      </c>
      <c r="U4" s="18" t="s">
        <v>338</v>
      </c>
      <c r="V4" s="18" t="s">
        <v>334</v>
      </c>
      <c r="W4" s="19" t="s">
        <v>338</v>
      </c>
      <c r="X4" s="19" t="s">
        <v>334</v>
      </c>
      <c r="Y4" s="19" t="s">
        <v>338</v>
      </c>
      <c r="Z4" s="19" t="s">
        <v>334</v>
      </c>
      <c r="AA4" s="19" t="s">
        <v>338</v>
      </c>
      <c r="AB4" s="19" t="s">
        <v>334</v>
      </c>
      <c r="AC4" s="21" t="s">
        <v>334</v>
      </c>
      <c r="AD4" s="21" t="s">
        <v>334</v>
      </c>
      <c r="AE4" s="86" t="s">
        <v>337</v>
      </c>
      <c r="AF4" s="21" t="s">
        <v>338</v>
      </c>
      <c r="AG4" s="86" t="s">
        <v>337</v>
      </c>
      <c r="AH4" s="24" t="s">
        <v>337</v>
      </c>
      <c r="AI4" s="24" t="s">
        <v>3</v>
      </c>
      <c r="AJ4" s="24" t="s">
        <v>263</v>
      </c>
      <c r="AK4" s="24" t="s">
        <v>334</v>
      </c>
      <c r="AL4" s="24" t="s">
        <v>337</v>
      </c>
      <c r="AM4" s="24" t="s">
        <v>337</v>
      </c>
      <c r="AN4" s="25" t="s">
        <v>338</v>
      </c>
      <c r="AO4" s="25" t="s">
        <v>334</v>
      </c>
      <c r="AP4" s="125" t="s">
        <v>340</v>
      </c>
      <c r="AQ4" s="24" t="s">
        <v>334</v>
      </c>
      <c r="AR4" s="24" t="s">
        <v>337</v>
      </c>
      <c r="AS4" s="24" t="s">
        <v>337</v>
      </c>
      <c r="AT4" s="24" t="s">
        <v>334</v>
      </c>
      <c r="AU4" s="24" t="s">
        <v>334</v>
      </c>
      <c r="AV4" s="27" t="s">
        <v>263</v>
      </c>
      <c r="AW4" s="27" t="s">
        <v>334</v>
      </c>
      <c r="AX4" s="27" t="s">
        <v>263</v>
      </c>
      <c r="AY4" s="27" t="s">
        <v>334</v>
      </c>
      <c r="AZ4" s="27" t="s">
        <v>263</v>
      </c>
      <c r="BA4" s="27" t="s">
        <v>334</v>
      </c>
      <c r="BB4" s="27" t="s">
        <v>263</v>
      </c>
      <c r="BC4" s="27" t="s">
        <v>334</v>
      </c>
      <c r="BD4" s="27" t="s">
        <v>263</v>
      </c>
      <c r="BE4" s="27" t="s">
        <v>334</v>
      </c>
      <c r="BF4" s="27" t="s">
        <v>263</v>
      </c>
      <c r="BG4" s="27" t="s">
        <v>334</v>
      </c>
      <c r="BH4" s="27" t="s">
        <v>263</v>
      </c>
      <c r="BI4" s="27" t="s">
        <v>334</v>
      </c>
      <c r="BJ4" s="27" t="s">
        <v>263</v>
      </c>
      <c r="BK4" s="27" t="s">
        <v>334</v>
      </c>
      <c r="BL4" s="27" t="s">
        <v>263</v>
      </c>
      <c r="BM4" s="27" t="s">
        <v>334</v>
      </c>
      <c r="BN4" s="27" t="s">
        <v>263</v>
      </c>
      <c r="BO4" s="27" t="s">
        <v>334</v>
      </c>
      <c r="BP4" s="27" t="s">
        <v>263</v>
      </c>
      <c r="BQ4" s="27" t="s">
        <v>334</v>
      </c>
      <c r="BR4" s="27" t="s">
        <v>263</v>
      </c>
      <c r="BS4" s="27" t="s">
        <v>334</v>
      </c>
      <c r="BT4" s="27" t="s">
        <v>263</v>
      </c>
      <c r="BU4" s="27" t="s">
        <v>334</v>
      </c>
      <c r="BV4" s="27" t="s">
        <v>263</v>
      </c>
      <c r="BW4" s="27" t="s">
        <v>334</v>
      </c>
      <c r="BX4" s="27" t="s">
        <v>263</v>
      </c>
      <c r="BY4" s="27" t="s">
        <v>334</v>
      </c>
      <c r="BZ4" s="27" t="s">
        <v>263</v>
      </c>
      <c r="CA4" s="27" t="s">
        <v>334</v>
      </c>
    </row>
    <row r="5" spans="1:79" ht="163.5" customHeight="1" x14ac:dyDescent="0.3">
      <c r="A5" s="118" t="s">
        <v>341</v>
      </c>
      <c r="B5" s="91" t="s">
        <v>23</v>
      </c>
      <c r="C5" s="89"/>
      <c r="D5" s="16"/>
      <c r="E5" s="5"/>
      <c r="F5" s="87" t="s">
        <v>37</v>
      </c>
      <c r="G5" s="5" t="s">
        <v>42</v>
      </c>
      <c r="H5" s="5" t="s">
        <v>46</v>
      </c>
      <c r="I5" s="109" t="s">
        <v>51</v>
      </c>
      <c r="J5" s="109" t="s">
        <v>23</v>
      </c>
      <c r="K5" s="132" t="s">
        <v>51</v>
      </c>
      <c r="L5" s="132" t="s">
        <v>23</v>
      </c>
      <c r="M5" s="109" t="s">
        <v>65</v>
      </c>
      <c r="N5" s="110" t="s">
        <v>51</v>
      </c>
      <c r="O5" s="109" t="s">
        <v>23</v>
      </c>
      <c r="P5" s="110" t="s">
        <v>76</v>
      </c>
      <c r="Q5" s="18" t="s">
        <v>82</v>
      </c>
      <c r="R5" s="18" t="s">
        <v>23</v>
      </c>
      <c r="S5" s="18" t="s">
        <v>82</v>
      </c>
      <c r="T5" s="18" t="s">
        <v>23</v>
      </c>
      <c r="U5" s="18" t="s">
        <v>82</v>
      </c>
      <c r="V5" s="18" t="s">
        <v>23</v>
      </c>
      <c r="W5" s="19" t="s">
        <v>103</v>
      </c>
      <c r="X5" s="19" t="s">
        <v>23</v>
      </c>
      <c r="Y5" s="19" t="s">
        <v>103</v>
      </c>
      <c r="Z5" s="19" t="s">
        <v>23</v>
      </c>
      <c r="AA5" s="19" t="s">
        <v>103</v>
      </c>
      <c r="AB5" s="19" t="s">
        <v>23</v>
      </c>
      <c r="AC5" s="21" t="s">
        <v>23</v>
      </c>
      <c r="AD5" s="21" t="s">
        <v>23</v>
      </c>
      <c r="AE5" s="86" t="s">
        <v>132</v>
      </c>
      <c r="AF5" s="21" t="s">
        <v>82</v>
      </c>
      <c r="AG5" s="86" t="s">
        <v>142</v>
      </c>
      <c r="AH5" s="24" t="s">
        <v>149</v>
      </c>
      <c r="AI5" s="24" t="s">
        <v>23</v>
      </c>
      <c r="AJ5" s="24" t="s">
        <v>51</v>
      </c>
      <c r="AK5" s="24" t="s">
        <v>23</v>
      </c>
      <c r="AL5" s="24" t="s">
        <v>166</v>
      </c>
      <c r="AM5" s="24" t="s">
        <v>342</v>
      </c>
      <c r="AN5" s="25" t="s">
        <v>175</v>
      </c>
      <c r="AO5" s="25" t="s">
        <v>23</v>
      </c>
      <c r="AP5" s="84" t="s">
        <v>343</v>
      </c>
      <c r="AQ5" s="24" t="s">
        <v>23</v>
      </c>
      <c r="AR5" s="24" t="s">
        <v>191</v>
      </c>
      <c r="AS5" s="24" t="s">
        <v>344</v>
      </c>
      <c r="AT5" s="24" t="s">
        <v>23</v>
      </c>
      <c r="AU5" s="24" t="s">
        <v>23</v>
      </c>
      <c r="AV5" s="27" t="s">
        <v>51</v>
      </c>
      <c r="AW5" s="27" t="s">
        <v>23</v>
      </c>
      <c r="AX5" s="27" t="s">
        <v>51</v>
      </c>
      <c r="AY5" s="27" t="s">
        <v>23</v>
      </c>
      <c r="AZ5" s="27" t="s">
        <v>51</v>
      </c>
      <c r="BA5" s="27" t="s">
        <v>23</v>
      </c>
      <c r="BB5" s="27" t="s">
        <v>51</v>
      </c>
      <c r="BC5" s="27" t="s">
        <v>23</v>
      </c>
      <c r="BD5" s="27" t="s">
        <v>51</v>
      </c>
      <c r="BE5" s="27" t="s">
        <v>23</v>
      </c>
      <c r="BF5" s="27" t="s">
        <v>51</v>
      </c>
      <c r="BG5" s="27" t="s">
        <v>23</v>
      </c>
      <c r="BH5" s="27" t="s">
        <v>51</v>
      </c>
      <c r="BI5" s="27" t="s">
        <v>23</v>
      </c>
      <c r="BJ5" s="27" t="s">
        <v>51</v>
      </c>
      <c r="BK5" s="27" t="s">
        <v>23</v>
      </c>
      <c r="BL5" s="27" t="s">
        <v>51</v>
      </c>
      <c r="BM5" s="27" t="s">
        <v>23</v>
      </c>
      <c r="BN5" s="27" t="s">
        <v>51</v>
      </c>
      <c r="BO5" s="27" t="s">
        <v>23</v>
      </c>
      <c r="BP5" s="27" t="s">
        <v>51</v>
      </c>
      <c r="BQ5" s="27" t="s">
        <v>23</v>
      </c>
      <c r="BR5" s="27" t="s">
        <v>51</v>
      </c>
      <c r="BS5" s="27" t="s">
        <v>23</v>
      </c>
      <c r="BT5" s="27" t="s">
        <v>51</v>
      </c>
      <c r="BU5" s="27" t="s">
        <v>23</v>
      </c>
      <c r="BV5" s="27" t="s">
        <v>51</v>
      </c>
      <c r="BW5" s="27" t="s">
        <v>23</v>
      </c>
      <c r="BX5" s="27" t="s">
        <v>51</v>
      </c>
      <c r="BY5" s="27" t="s">
        <v>23</v>
      </c>
      <c r="BZ5" s="27" t="s">
        <v>51</v>
      </c>
      <c r="CA5" s="27" t="s">
        <v>23</v>
      </c>
    </row>
    <row r="6" spans="1:79" ht="15.6" x14ac:dyDescent="0.3">
      <c r="A6" s="119" t="s">
        <v>345</v>
      </c>
      <c r="B6" s="126"/>
      <c r="C6" s="127"/>
      <c r="D6" s="127"/>
      <c r="E6" s="127"/>
      <c r="F6" s="127"/>
      <c r="G6" s="127"/>
      <c r="H6" s="127"/>
      <c r="I6" s="127"/>
      <c r="J6" s="127"/>
      <c r="K6" s="127"/>
      <c r="L6" s="127"/>
      <c r="M6" s="127"/>
      <c r="N6" s="127"/>
      <c r="O6" s="127"/>
      <c r="P6" s="127"/>
      <c r="Q6" s="127"/>
      <c r="R6" s="127"/>
      <c r="S6" s="127"/>
      <c r="T6" s="127"/>
      <c r="U6" s="127"/>
      <c r="V6" s="127"/>
      <c r="W6" s="127"/>
      <c r="X6" s="127"/>
      <c r="Y6" s="127"/>
      <c r="Z6" s="127"/>
      <c r="AA6" s="127"/>
      <c r="AB6" s="127"/>
      <c r="AC6" s="127"/>
      <c r="AD6" s="127"/>
      <c r="AE6" s="127"/>
      <c r="AF6" s="127"/>
      <c r="AG6" s="127"/>
      <c r="AH6" s="127"/>
      <c r="AI6" s="127"/>
      <c r="AJ6" s="127"/>
      <c r="AK6" s="127"/>
      <c r="AL6" s="127"/>
      <c r="AM6" s="126"/>
      <c r="AN6" s="127"/>
      <c r="AO6" s="127"/>
      <c r="AP6" s="126"/>
      <c r="AQ6" s="126"/>
      <c r="AR6" s="126"/>
      <c r="AS6" s="126"/>
      <c r="AT6" s="126"/>
      <c r="AU6" s="126"/>
      <c r="AV6" s="126"/>
      <c r="AW6" s="126"/>
      <c r="AX6" s="126"/>
      <c r="AY6" s="126"/>
      <c r="AZ6" s="126"/>
      <c r="BA6" s="126"/>
      <c r="BB6" s="126"/>
      <c r="BC6" s="126"/>
      <c r="BD6" s="126"/>
      <c r="BE6" s="126"/>
      <c r="BF6" s="126"/>
      <c r="BG6" s="126"/>
      <c r="BH6" s="126"/>
      <c r="BI6" s="126"/>
      <c r="BJ6" s="126"/>
      <c r="BK6" s="126"/>
      <c r="BL6" s="126"/>
      <c r="BM6" s="126"/>
      <c r="BN6" s="126"/>
      <c r="BO6" s="126"/>
      <c r="BP6" s="126"/>
      <c r="BQ6" s="126"/>
      <c r="BR6" s="126"/>
      <c r="BS6" s="126"/>
      <c r="BT6" s="126"/>
      <c r="BU6" s="126"/>
      <c r="BV6" s="126"/>
      <c r="BW6" s="126"/>
      <c r="BX6" s="126"/>
      <c r="BY6" s="126"/>
      <c r="BZ6" s="128"/>
      <c r="CA6" s="128"/>
    </row>
    <row r="7" spans="1:79" ht="15.6" x14ac:dyDescent="0.3">
      <c r="A7" s="119" t="s">
        <v>346</v>
      </c>
      <c r="B7" s="126"/>
      <c r="C7" s="126"/>
      <c r="D7" s="126"/>
      <c r="E7" s="126"/>
      <c r="F7" s="126"/>
      <c r="G7" s="126"/>
      <c r="H7" s="126"/>
      <c r="I7" s="126"/>
      <c r="J7" s="126"/>
      <c r="K7" s="126"/>
      <c r="L7" s="126"/>
      <c r="M7" s="126"/>
      <c r="N7" s="126"/>
      <c r="O7" s="126"/>
      <c r="P7" s="126"/>
      <c r="Q7" s="126"/>
      <c r="R7" s="126"/>
      <c r="S7" s="126"/>
      <c r="T7" s="126"/>
      <c r="U7" s="126"/>
      <c r="V7" s="126"/>
      <c r="W7" s="126"/>
      <c r="X7" s="126"/>
      <c r="Y7" s="126"/>
      <c r="Z7" s="126"/>
      <c r="AA7" s="126"/>
      <c r="AB7" s="126"/>
      <c r="AC7" s="126"/>
      <c r="AD7" s="129"/>
      <c r="AE7" s="129"/>
      <c r="AF7" s="129"/>
      <c r="AG7" s="129"/>
      <c r="AH7" s="126"/>
      <c r="AI7" s="126"/>
      <c r="AJ7" s="126"/>
      <c r="AK7" s="126"/>
      <c r="AL7" s="126"/>
      <c r="AM7" s="126"/>
      <c r="AN7" s="126"/>
      <c r="AO7" s="126"/>
      <c r="AP7" s="126"/>
      <c r="AQ7" s="126"/>
      <c r="AR7" s="126"/>
      <c r="AS7" s="126"/>
      <c r="AT7" s="126"/>
      <c r="AU7" s="126"/>
      <c r="AV7" s="126"/>
      <c r="AW7" s="126"/>
      <c r="AX7" s="126"/>
      <c r="AY7" s="126"/>
      <c r="AZ7" s="126"/>
      <c r="BA7" s="126"/>
      <c r="BB7" s="126"/>
      <c r="BC7" s="126"/>
      <c r="BD7" s="126"/>
      <c r="BE7" s="126"/>
      <c r="BF7" s="126"/>
      <c r="BG7" s="126"/>
      <c r="BH7" s="126"/>
      <c r="BI7" s="126"/>
      <c r="BJ7" s="126"/>
      <c r="BK7" s="126"/>
      <c r="BL7" s="126"/>
      <c r="BM7" s="126"/>
      <c r="BN7" s="126"/>
      <c r="BO7" s="126"/>
      <c r="BP7" s="126"/>
      <c r="BQ7" s="126"/>
      <c r="BR7" s="126"/>
      <c r="BS7" s="126"/>
      <c r="BT7" s="126"/>
      <c r="BU7" s="126"/>
      <c r="BV7" s="126"/>
      <c r="BW7" s="126"/>
      <c r="BX7" s="126"/>
      <c r="BY7" s="126"/>
      <c r="BZ7" s="128"/>
      <c r="CA7" s="128"/>
    </row>
    <row r="8" spans="1:79" ht="15.6" x14ac:dyDescent="0.3">
      <c r="A8" s="119" t="s">
        <v>347</v>
      </c>
      <c r="B8" s="126"/>
      <c r="C8" s="126"/>
      <c r="D8" s="126"/>
      <c r="E8" s="126"/>
      <c r="F8" s="126"/>
      <c r="G8" s="126"/>
      <c r="H8" s="126"/>
      <c r="I8" s="126"/>
      <c r="J8" s="126"/>
      <c r="K8" s="126"/>
      <c r="L8" s="126"/>
      <c r="M8" s="126"/>
      <c r="N8" s="126"/>
      <c r="O8" s="126"/>
      <c r="P8" s="126"/>
      <c r="Q8" s="126"/>
      <c r="R8" s="126"/>
      <c r="S8" s="126"/>
      <c r="T8" s="126"/>
      <c r="U8" s="126"/>
      <c r="V8" s="126"/>
      <c r="W8" s="126"/>
      <c r="X8" s="126"/>
      <c r="Y8" s="126"/>
      <c r="Z8" s="126"/>
      <c r="AA8" s="126"/>
      <c r="AB8" s="126"/>
      <c r="AC8" s="126"/>
      <c r="AD8" s="126"/>
      <c r="AE8" s="126"/>
      <c r="AF8" s="126"/>
      <c r="AG8" s="126"/>
      <c r="AH8" s="126"/>
      <c r="AI8" s="126"/>
      <c r="AJ8" s="126"/>
      <c r="AK8" s="126"/>
      <c r="AL8" s="126"/>
      <c r="AM8" s="126"/>
      <c r="AN8" s="126"/>
      <c r="AO8" s="126"/>
      <c r="AP8" s="126"/>
      <c r="AQ8" s="126"/>
      <c r="AR8" s="126"/>
      <c r="AS8" s="126"/>
      <c r="AT8" s="126"/>
      <c r="AU8" s="126"/>
      <c r="AV8" s="126"/>
      <c r="AW8" s="126"/>
      <c r="AX8" s="126"/>
      <c r="AY8" s="126"/>
      <c r="AZ8" s="126"/>
      <c r="BA8" s="126"/>
      <c r="BB8" s="126"/>
      <c r="BC8" s="126"/>
      <c r="BD8" s="126"/>
      <c r="BE8" s="126"/>
      <c r="BF8" s="126"/>
      <c r="BG8" s="126"/>
      <c r="BH8" s="126"/>
      <c r="BI8" s="126"/>
      <c r="BJ8" s="126"/>
      <c r="BK8" s="126"/>
      <c r="BL8" s="126"/>
      <c r="BM8" s="126"/>
      <c r="BN8" s="126"/>
      <c r="BO8" s="126"/>
      <c r="BP8" s="126"/>
      <c r="BQ8" s="126"/>
      <c r="BR8" s="126"/>
      <c r="BS8" s="126"/>
      <c r="BT8" s="126"/>
      <c r="BU8" s="126"/>
      <c r="BV8" s="126"/>
      <c r="BW8" s="126"/>
      <c r="BX8" s="126"/>
      <c r="BY8" s="126"/>
      <c r="BZ8" s="128"/>
      <c r="CA8" s="128"/>
    </row>
    <row r="9" spans="1:79" ht="15.6" x14ac:dyDescent="0.3">
      <c r="A9" s="119" t="s">
        <v>348</v>
      </c>
      <c r="B9" s="126"/>
      <c r="C9" s="126"/>
      <c r="D9" s="126"/>
      <c r="E9" s="126"/>
      <c r="F9" s="126"/>
      <c r="G9" s="126"/>
      <c r="H9" s="126"/>
      <c r="I9" s="126"/>
      <c r="J9" s="126"/>
      <c r="K9" s="126"/>
      <c r="L9" s="126"/>
      <c r="M9" s="126"/>
      <c r="N9" s="126"/>
      <c r="O9" s="126"/>
      <c r="P9" s="126"/>
      <c r="Q9" s="126"/>
      <c r="R9" s="126"/>
      <c r="S9" s="126"/>
      <c r="T9" s="126"/>
      <c r="U9" s="126"/>
      <c r="V9" s="126"/>
      <c r="W9" s="126"/>
      <c r="X9" s="126"/>
      <c r="Y9" s="126"/>
      <c r="Z9" s="126"/>
      <c r="AA9" s="126"/>
      <c r="AB9" s="126"/>
      <c r="AC9" s="126"/>
      <c r="AD9" s="126"/>
      <c r="AE9" s="126"/>
      <c r="AF9" s="126"/>
      <c r="AG9" s="126"/>
      <c r="AH9" s="126"/>
      <c r="AI9" s="126"/>
      <c r="AJ9" s="126"/>
      <c r="AK9" s="126"/>
      <c r="AL9" s="126"/>
      <c r="AM9" s="126"/>
      <c r="AN9" s="126"/>
      <c r="AO9" s="126"/>
      <c r="AP9" s="126"/>
      <c r="AQ9" s="126"/>
      <c r="AR9" s="126"/>
      <c r="AS9" s="126"/>
      <c r="AT9" s="126"/>
      <c r="AU9" s="126"/>
      <c r="AV9" s="126"/>
      <c r="AW9" s="126"/>
      <c r="AX9" s="126"/>
      <c r="AY9" s="126"/>
      <c r="AZ9" s="126"/>
      <c r="BA9" s="126"/>
      <c r="BB9" s="126"/>
      <c r="BC9" s="126"/>
      <c r="BD9" s="126"/>
      <c r="BE9" s="126"/>
      <c r="BF9" s="126"/>
      <c r="BG9" s="126"/>
      <c r="BH9" s="126"/>
      <c r="BI9" s="126"/>
      <c r="BJ9" s="126"/>
      <c r="BK9" s="126"/>
      <c r="BL9" s="126"/>
      <c r="BM9" s="126"/>
      <c r="BN9" s="126"/>
      <c r="BO9" s="126"/>
      <c r="BP9" s="126"/>
      <c r="BQ9" s="126"/>
      <c r="BR9" s="126"/>
      <c r="BS9" s="126"/>
      <c r="BT9" s="126"/>
      <c r="BU9" s="126"/>
      <c r="BV9" s="126"/>
      <c r="BW9" s="126"/>
      <c r="BX9" s="126"/>
      <c r="BY9" s="126"/>
      <c r="BZ9" s="128"/>
      <c r="CA9" s="128"/>
    </row>
    <row r="10" spans="1:79" ht="15.6" x14ac:dyDescent="0.3">
      <c r="A10" s="119" t="s">
        <v>349</v>
      </c>
      <c r="B10" s="126"/>
      <c r="C10" s="126"/>
      <c r="D10" s="126"/>
      <c r="E10" s="126"/>
      <c r="F10" s="126"/>
      <c r="G10" s="126"/>
      <c r="H10" s="126"/>
      <c r="I10" s="126"/>
      <c r="J10" s="126"/>
      <c r="K10" s="126"/>
      <c r="L10" s="126"/>
      <c r="M10" s="126"/>
      <c r="N10" s="126"/>
      <c r="O10" s="126"/>
      <c r="P10" s="126"/>
      <c r="Q10" s="126"/>
      <c r="R10" s="126"/>
      <c r="S10" s="126"/>
      <c r="T10" s="126"/>
      <c r="U10" s="126"/>
      <c r="V10" s="126"/>
      <c r="W10" s="126"/>
      <c r="X10" s="126"/>
      <c r="Y10" s="126"/>
      <c r="Z10" s="126"/>
      <c r="AA10" s="126"/>
      <c r="AB10" s="126"/>
      <c r="AC10" s="126"/>
      <c r="AD10" s="126"/>
      <c r="AE10" s="126"/>
      <c r="AF10" s="126"/>
      <c r="AG10" s="126"/>
      <c r="AH10" s="126"/>
      <c r="AI10" s="126"/>
      <c r="AJ10" s="126"/>
      <c r="AK10" s="126"/>
      <c r="AL10" s="126"/>
      <c r="AM10" s="126"/>
      <c r="AN10" s="126"/>
      <c r="AO10" s="126"/>
      <c r="AP10" s="126"/>
      <c r="AQ10" s="126"/>
      <c r="AR10" s="126"/>
      <c r="AS10" s="126"/>
      <c r="AT10" s="126"/>
      <c r="AU10" s="126"/>
      <c r="AV10" s="126"/>
      <c r="AW10" s="126"/>
      <c r="AX10" s="126"/>
      <c r="AY10" s="126"/>
      <c r="AZ10" s="126"/>
      <c r="BA10" s="126"/>
      <c r="BB10" s="126"/>
      <c r="BC10" s="126"/>
      <c r="BD10" s="126"/>
      <c r="BE10" s="126"/>
      <c r="BF10" s="126"/>
      <c r="BG10" s="126"/>
      <c r="BH10" s="126"/>
      <c r="BI10" s="126"/>
      <c r="BJ10" s="126"/>
      <c r="BK10" s="126"/>
      <c r="BL10" s="126"/>
      <c r="BM10" s="126"/>
      <c r="BN10" s="126"/>
      <c r="BO10" s="126"/>
      <c r="BP10" s="126"/>
      <c r="BQ10" s="126"/>
      <c r="BR10" s="126"/>
      <c r="BS10" s="126"/>
      <c r="BT10" s="126"/>
      <c r="BU10" s="126"/>
      <c r="BV10" s="126"/>
      <c r="BW10" s="126"/>
      <c r="BX10" s="126"/>
      <c r="BY10" s="126"/>
      <c r="BZ10" s="128"/>
      <c r="CA10" s="128"/>
    </row>
    <row r="12" spans="1:79" x14ac:dyDescent="0.3">
      <c r="B12" s="4"/>
    </row>
    <row r="13" spans="1:79" x14ac:dyDescent="0.3">
      <c r="B13" s="3"/>
    </row>
    <row r="14" spans="1:79" x14ac:dyDescent="0.3">
      <c r="B14" s="2"/>
    </row>
    <row r="15" spans="1:79" x14ac:dyDescent="0.3">
      <c r="B15" s="2"/>
    </row>
    <row r="16" spans="1:79" x14ac:dyDescent="0.3">
      <c r="B16" s="2"/>
    </row>
    <row r="17" spans="2:2" x14ac:dyDescent="0.3">
      <c r="B17" s="2"/>
    </row>
    <row r="19" spans="2:2" x14ac:dyDescent="0.3">
      <c r="B19" s="3"/>
    </row>
    <row r="20" spans="2:2" x14ac:dyDescent="0.3">
      <c r="B20" s="2"/>
    </row>
    <row r="21" spans="2:2" x14ac:dyDescent="0.3">
      <c r="B21" s="2"/>
    </row>
    <row r="23" spans="2:2" x14ac:dyDescent="0.3">
      <c r="B23" s="3"/>
    </row>
    <row r="24" spans="2:2" x14ac:dyDescent="0.3">
      <c r="B24" s="2"/>
    </row>
  </sheetData>
  <mergeCells count="8">
    <mergeCell ref="AV1:CA1"/>
    <mergeCell ref="B1:D1"/>
    <mergeCell ref="AH1:AU1"/>
    <mergeCell ref="Q1:V1"/>
    <mergeCell ref="W1:AB1"/>
    <mergeCell ref="AC1:AG1"/>
    <mergeCell ref="I1:P1"/>
    <mergeCell ref="E1:H1"/>
  </mergeCell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33d9e52-2f7b-430f-8de4-25ef1582aa5c" xsi:nil="true"/>
    <_ip_UnifiedCompliancePolicyProperties xmlns="http://schemas.microsoft.com/sharepoint/v3" xsi:nil="true"/>
    <lcf76f155ced4ddcb4097134ff3c332f xmlns="1a2e6e7a-ef84-4a7b-80f3-26635d7423ef">
      <Terms xmlns="http://schemas.microsoft.com/office/infopath/2007/PartnerControls"/>
    </lcf76f155ced4ddcb4097134ff3c332f>
    <_ip_UnifiedCompliancePolicyUIAction xmlns="http://schemas.microsoft.com/sharepoint/v3" xsi:nil="true"/>
    <MigrationWizIdPermissionLevels xmlns="1a2e6e7a-ef84-4a7b-80f3-26635d7423ef" xsi:nil="true"/>
    <MigrationWizId xmlns="1a2e6e7a-ef84-4a7b-80f3-26635d7423ef" xsi:nil="true"/>
    <MigrationWizIdDocumentLibraryPermissions xmlns="1a2e6e7a-ef84-4a7b-80f3-26635d7423ef" xsi:nil="true"/>
    <MigrationWizIdPermissions xmlns="1a2e6e7a-ef84-4a7b-80f3-26635d7423ef" xsi:nil="true"/>
    <MigrationWizIdSecurityGroups xmlns="1a2e6e7a-ef84-4a7b-80f3-26635d7423e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2834DDA90ADF448E1A8BFCB5FF329E" ma:contentTypeVersion="50" ma:contentTypeDescription="Create a new document." ma:contentTypeScope="" ma:versionID="ff12daa36092c1a818e4852ab0f31949">
  <xsd:schema xmlns:xsd="http://www.w3.org/2001/XMLSchema" xmlns:xs="http://www.w3.org/2001/XMLSchema" xmlns:p="http://schemas.microsoft.com/office/2006/metadata/properties" xmlns:ns1="http://schemas.microsoft.com/sharepoint/v3" xmlns:ns2="1a2e6e7a-ef84-4a7b-80f3-26635d7423ef" xmlns:ns3="133d9e52-2f7b-430f-8de4-25ef1582aa5c" targetNamespace="http://schemas.microsoft.com/office/2006/metadata/properties" ma:root="true" ma:fieldsID="d3d7fd546b1be8474c679dc00810f341" ns1:_="" ns2:_="" ns3:_="">
    <xsd:import namespace="http://schemas.microsoft.com/sharepoint/v3"/>
    <xsd:import namespace="1a2e6e7a-ef84-4a7b-80f3-26635d7423ef"/>
    <xsd:import namespace="133d9e52-2f7b-430f-8de4-25ef1582aa5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1:_ip_UnifiedCompliancePolicyProperties" minOccurs="0"/>
                <xsd:element ref="ns1:_ip_UnifiedCompliancePolicyUIAction" minOccurs="0"/>
                <xsd:element ref="ns2:MigrationWizId" minOccurs="0"/>
                <xsd:element ref="ns2:MigrationWizIdPermissions" minOccurs="0"/>
                <xsd:element ref="ns2:MigrationWizIdPermissionLevels" minOccurs="0"/>
                <xsd:element ref="ns2:MigrationWizIdDocumentLibraryPermissions" minOccurs="0"/>
                <xsd:element ref="ns2:MigrationWizIdSecurityGroup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3" nillable="true" ma:displayName="Unified Compliance Policy Properties" ma:hidden="true" ma:internalName="_ip_UnifiedCompliancePolicyProperties">
      <xsd:simpleType>
        <xsd:restriction base="dms:Note"/>
      </xsd:simpleType>
    </xsd:element>
    <xsd:element name="_ip_UnifiedCompliancePolicyUIAction" ma:index="14"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a2e6e7a-ef84-4a7b-80f3-26635d7423ef" elementFormDefault="qualified">
    <xsd:import namespace="http://schemas.microsoft.com/office/2006/documentManagement/types"/>
    <xsd:import namespace="http://schemas.microsoft.com/office/infopath/2007/PartnerControls"/>
    <xsd:element name="MediaServiceMetadata" ma:index="5" nillable="true" ma:displayName="MediaServiceMetadata" ma:hidden="true" ma:internalName="MediaServiceMetadata" ma:readOnly="true">
      <xsd:simpleType>
        <xsd:restriction base="dms:Note"/>
      </xsd:simpleType>
    </xsd:element>
    <xsd:element name="MediaServiceFastMetadata" ma:index="6"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description="" ma:hidden="true" ma:internalName="MediaServiceObjectDetectorVersions" ma:readOnly="true">
      <xsd:simpleType>
        <xsd:restriction base="dms:Text"/>
      </xsd:simpleType>
    </xsd:element>
    <xsd:element name="MigrationWizId" ma:index="15" nillable="true" ma:displayName="MigrationWizId" ma:internalName="MigrationWizId">
      <xsd:simpleType>
        <xsd:restriction base="dms:Text"/>
      </xsd:simpleType>
    </xsd:element>
    <xsd:element name="MigrationWizIdPermissions" ma:index="16" nillable="true" ma:displayName="MigrationWizIdPermissions" ma:internalName="MigrationWizIdPermissions">
      <xsd:simpleType>
        <xsd:restriction base="dms:Text"/>
      </xsd:simpleType>
    </xsd:element>
    <xsd:element name="MigrationWizIdPermissionLevels" ma:index="17" nillable="true" ma:displayName="MigrationWizIdPermissionLevels" ma:internalName="MigrationWizIdPermissionLevels">
      <xsd:simpleType>
        <xsd:restriction base="dms:Text"/>
      </xsd:simpleType>
    </xsd:element>
    <xsd:element name="MigrationWizIdDocumentLibraryPermissions" ma:index="18" nillable="true" ma:displayName="MigrationWizIdDocumentLibraryPermissions" ma:internalName="MigrationWizIdDocumentLibraryPermissions">
      <xsd:simpleType>
        <xsd:restriction base="dms:Text"/>
      </xsd:simpleType>
    </xsd:element>
    <xsd:element name="MigrationWizIdSecurityGroups" ma:index="19" nillable="true" ma:displayName="MigrationWizIdSecurityGroups" ma:internalName="MigrationWizIdSecurityGroups">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3d9e52-2f7b-430f-8de4-25ef1582aa5c"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TaxCatchAll" ma:index="24" nillable="true" ma:displayName="Taxonomy Catch All Column" ma:hidden="true" ma:list="{be7ba701-6bc2-4b28-8e2b-09fd4186a42e}" ma:internalName="TaxCatchAll" ma:showField="CatchAllData" ma:web="133d9e52-2f7b-430f-8de4-25ef1582aa5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4911224-4F1A-499D-9D11-C64D6D29AC90}">
  <ds:schemaRefs>
    <ds:schemaRef ds:uri="http://schemas.openxmlformats.org/package/2006/metadata/core-properties"/>
    <ds:schemaRef ds:uri="http://schemas.microsoft.com/office/2006/documentManagement/types"/>
    <ds:schemaRef ds:uri="bdf816d3-fdcd-4571-ad4c-f748ef15fff3"/>
    <ds:schemaRef ds:uri="http://www.w3.org/XML/1998/namespace"/>
    <ds:schemaRef ds:uri="http://purl.org/dc/dcmitype/"/>
    <ds:schemaRef ds:uri="b92fa607-5262-41c2-bfb2-23ddb0ec1c89"/>
    <ds:schemaRef ds:uri="http://schemas.microsoft.com/office/2006/metadata/properties"/>
    <ds:schemaRef ds:uri="http://purl.org/dc/term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23F494FF-DA59-42CE-8BB8-D8656E2FFFF4}">
  <ds:schemaRefs>
    <ds:schemaRef ds:uri="http://schemas.microsoft.com/sharepoint/v3/contenttype/forms"/>
  </ds:schemaRefs>
</ds:datastoreItem>
</file>

<file path=customXml/itemProps3.xml><?xml version="1.0" encoding="utf-8"?>
<ds:datastoreItem xmlns:ds="http://schemas.openxmlformats.org/officeDocument/2006/customXml" ds:itemID="{D531689A-79D0-40DA-AEF6-67BACBBD766E}"/>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6</vt:i4>
      </vt:variant>
    </vt:vector>
  </HeadingPairs>
  <TitlesOfParts>
    <vt:vector size="6" baseType="lpstr">
      <vt:lpstr>Cover Sheet</vt:lpstr>
      <vt:lpstr>Version Control</vt:lpstr>
      <vt:lpstr>Timetable</vt:lpstr>
      <vt:lpstr>PLD Pancreatic</vt:lpstr>
      <vt:lpstr>Data item definitions</vt:lpstr>
      <vt:lpstr>Pilot Data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ABELL, Jessica (NHS ENGLAND)</dc:creator>
  <cp:keywords/>
  <dc:description/>
  <cp:lastModifiedBy>ABELL, Jessica (NHS ENGLAND)</cp:lastModifiedBy>
  <cp:revision/>
  <dcterms:created xsi:type="dcterms:W3CDTF">2025-03-19T14:00:40Z</dcterms:created>
  <dcterms:modified xsi:type="dcterms:W3CDTF">2026-01-09T13:30:22Z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0x010100BC2834DDA90ADF448E1A8BFCB5FF329E</vt:lpwstr>
  </property>
  <property fmtid="{D5CDD505-2E9C-101B-9397-08002B2CF9AE}" pid="3" name="MediaServiceImageTags">
    <vt:lpwstr/>
  </property>
</Properties>
</file>